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4"/>
  </p:sldMasterIdLst>
  <p:notesMasterIdLst>
    <p:notesMasterId r:id="rId159"/>
  </p:notesMasterIdLst>
  <p:handoutMasterIdLst>
    <p:handoutMasterId r:id="rId160"/>
  </p:handoutMasterIdLst>
  <p:sldIdLst>
    <p:sldId id="256" r:id="rId5"/>
    <p:sldId id="486" r:id="rId6"/>
    <p:sldId id="458" r:id="rId7"/>
    <p:sldId id="423" r:id="rId8"/>
    <p:sldId id="424" r:id="rId9"/>
    <p:sldId id="484" r:id="rId10"/>
    <p:sldId id="407" r:id="rId11"/>
    <p:sldId id="408" r:id="rId12"/>
    <p:sldId id="410" r:id="rId13"/>
    <p:sldId id="409" r:id="rId14"/>
    <p:sldId id="412" r:id="rId15"/>
    <p:sldId id="413" r:id="rId16"/>
    <p:sldId id="283" r:id="rId17"/>
    <p:sldId id="286" r:id="rId18"/>
    <p:sldId id="369" r:id="rId19"/>
    <p:sldId id="285" r:id="rId20"/>
    <p:sldId id="289" r:id="rId21"/>
    <p:sldId id="342" r:id="rId22"/>
    <p:sldId id="299" r:id="rId23"/>
    <p:sldId id="261" r:id="rId24"/>
    <p:sldId id="262" r:id="rId25"/>
    <p:sldId id="300" r:id="rId26"/>
    <p:sldId id="301" r:id="rId27"/>
    <p:sldId id="302" r:id="rId28"/>
    <p:sldId id="307" r:id="rId29"/>
    <p:sldId id="352" r:id="rId30"/>
    <p:sldId id="405" r:id="rId31"/>
    <p:sldId id="303" r:id="rId32"/>
    <p:sldId id="304" r:id="rId33"/>
    <p:sldId id="339" r:id="rId34"/>
    <p:sldId id="406" r:id="rId35"/>
    <p:sldId id="314" r:id="rId36"/>
    <p:sldId id="315" r:id="rId37"/>
    <p:sldId id="311" r:id="rId38"/>
    <p:sldId id="312" r:id="rId39"/>
    <p:sldId id="313" r:id="rId40"/>
    <p:sldId id="476" r:id="rId41"/>
    <p:sldId id="477" r:id="rId42"/>
    <p:sldId id="478" r:id="rId43"/>
    <p:sldId id="479" r:id="rId44"/>
    <p:sldId id="273" r:id="rId45"/>
    <p:sldId id="270" r:id="rId46"/>
    <p:sldId id="309" r:id="rId47"/>
    <p:sldId id="359" r:id="rId48"/>
    <p:sldId id="353" r:id="rId49"/>
    <p:sldId id="354" r:id="rId50"/>
    <p:sldId id="366" r:id="rId51"/>
    <p:sldId id="358" r:id="rId52"/>
    <p:sldId id="367" r:id="rId53"/>
    <p:sldId id="419" r:id="rId54"/>
    <p:sldId id="420" r:id="rId55"/>
    <p:sldId id="421" r:id="rId56"/>
    <p:sldId id="360" r:id="rId57"/>
    <p:sldId id="276" r:id="rId58"/>
    <p:sldId id="277" r:id="rId59"/>
    <p:sldId id="373" r:id="rId60"/>
    <p:sldId id="357" r:id="rId61"/>
    <p:sldId id="279" r:id="rId62"/>
    <p:sldId id="387" r:id="rId63"/>
    <p:sldId id="370" r:id="rId64"/>
    <p:sldId id="328" r:id="rId65"/>
    <p:sldId id="336" r:id="rId66"/>
    <p:sldId id="368" r:id="rId67"/>
    <p:sldId id="372" r:id="rId68"/>
    <p:sldId id="371" r:id="rId69"/>
    <p:sldId id="323" r:id="rId70"/>
    <p:sldId id="400" r:id="rId71"/>
    <p:sldId id="401" r:id="rId72"/>
    <p:sldId id="402" r:id="rId73"/>
    <p:sldId id="381" r:id="rId74"/>
    <p:sldId id="378" r:id="rId75"/>
    <p:sldId id="388" r:id="rId76"/>
    <p:sldId id="384" r:id="rId77"/>
    <p:sldId id="329" r:id="rId78"/>
    <p:sldId id="382" r:id="rId79"/>
    <p:sldId id="385" r:id="rId80"/>
    <p:sldId id="415" r:id="rId81"/>
    <p:sldId id="432" r:id="rId82"/>
    <p:sldId id="452" r:id="rId83"/>
    <p:sldId id="275" r:id="rId84"/>
    <p:sldId id="383" r:id="rId85"/>
    <p:sldId id="459" r:id="rId86"/>
    <p:sldId id="335" r:id="rId87"/>
    <p:sldId id="396" r:id="rId88"/>
    <p:sldId id="397" r:id="rId89"/>
    <p:sldId id="361" r:id="rId90"/>
    <p:sldId id="403" r:id="rId91"/>
    <p:sldId id="444" r:id="rId92"/>
    <p:sldId id="330" r:id="rId93"/>
    <p:sldId id="379" r:id="rId94"/>
    <p:sldId id="380" r:id="rId95"/>
    <p:sldId id="376" r:id="rId96"/>
    <p:sldId id="377" r:id="rId97"/>
    <p:sldId id="363" r:id="rId98"/>
    <p:sldId id="364" r:id="rId99"/>
    <p:sldId id="365" r:id="rId100"/>
    <p:sldId id="426" r:id="rId101"/>
    <p:sldId id="425" r:id="rId102"/>
    <p:sldId id="445" r:id="rId103"/>
    <p:sldId id="441" r:id="rId104"/>
    <p:sldId id="466" r:id="rId105"/>
    <p:sldId id="460" r:id="rId106"/>
    <p:sldId id="427" r:id="rId107"/>
    <p:sldId id="442" r:id="rId108"/>
    <p:sldId id="434" r:id="rId109"/>
    <p:sldId id="429" r:id="rId110"/>
    <p:sldId id="461" r:id="rId111"/>
    <p:sldId id="468" r:id="rId112"/>
    <p:sldId id="469" r:id="rId113"/>
    <p:sldId id="470" r:id="rId114"/>
    <p:sldId id="435" r:id="rId115"/>
    <p:sldId id="428" r:id="rId116"/>
    <p:sldId id="471" r:id="rId117"/>
    <p:sldId id="472" r:id="rId118"/>
    <p:sldId id="473" r:id="rId119"/>
    <p:sldId id="474" r:id="rId120"/>
    <p:sldId id="416" r:id="rId121"/>
    <p:sldId id="436" r:id="rId122"/>
    <p:sldId id="392" r:id="rId123"/>
    <p:sldId id="450" r:id="rId124"/>
    <p:sldId id="454" r:id="rId125"/>
    <p:sldId id="455" r:id="rId126"/>
    <p:sldId id="457" r:id="rId127"/>
    <p:sldId id="456" r:id="rId128"/>
    <p:sldId id="437" r:id="rId129"/>
    <p:sldId id="430" r:id="rId130"/>
    <p:sldId id="431" r:id="rId131"/>
    <p:sldId id="404" r:id="rId132"/>
    <p:sldId id="481" r:id="rId133"/>
    <p:sldId id="446" r:id="rId134"/>
    <p:sldId id="475" r:id="rId135"/>
    <p:sldId id="480" r:id="rId136"/>
    <p:sldId id="482" r:id="rId137"/>
    <p:sldId id="485" r:id="rId138"/>
    <p:sldId id="438" r:id="rId139"/>
    <p:sldId id="322" r:id="rId140"/>
    <p:sldId id="448" r:id="rId141"/>
    <p:sldId id="467" r:id="rId142"/>
    <p:sldId id="439" r:id="rId143"/>
    <p:sldId id="462" r:id="rId144"/>
    <p:sldId id="464" r:id="rId145"/>
    <p:sldId id="463" r:id="rId146"/>
    <p:sldId id="465" r:id="rId147"/>
    <p:sldId id="344" r:id="rId148"/>
    <p:sldId id="346" r:id="rId149"/>
    <p:sldId id="347" r:id="rId150"/>
    <p:sldId id="390" r:id="rId151"/>
    <p:sldId id="389" r:id="rId152"/>
    <p:sldId id="391" r:id="rId153"/>
    <p:sldId id="393" r:id="rId154"/>
    <p:sldId id="394" r:id="rId155"/>
    <p:sldId id="417" r:id="rId156"/>
    <p:sldId id="443" r:id="rId157"/>
    <p:sldId id="282" r:id="rId158"/>
  </p:sldIdLst>
  <p:sldSz cx="12192000" cy="6858000"/>
  <p:notesSz cx="6858000" cy="9144000"/>
  <p:custDataLst>
    <p:tags r:id="rId1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F6CEE9D-AFBB-4B30-9ED1-1F0195132754}">
          <p14:sldIdLst>
            <p14:sldId id="256"/>
          </p14:sldIdLst>
        </p14:section>
        <p14:section name="Categories" id="{DCB5B902-EEA7-4325-A068-FE1203C284CC}">
          <p14:sldIdLst>
            <p14:sldId id="486"/>
          </p14:sldIdLst>
        </p14:section>
        <p14:section name="Index" id="{3373EF6A-7066-42F9-B3CC-57D5C8B10E6A}">
          <p14:sldIdLst>
            <p14:sldId id="458"/>
            <p14:sldId id="423"/>
            <p14:sldId id="424"/>
            <p14:sldId id="484"/>
          </p14:sldIdLst>
        </p14:section>
        <p14:section name="What is Open Source?" id="{B12080B7-EAD0-4E1E-99FE-A26DA05F2435}">
          <p14:sldIdLst>
            <p14:sldId id="407"/>
            <p14:sldId id="408"/>
            <p14:sldId id="410"/>
            <p14:sldId id="409"/>
            <p14:sldId id="412"/>
            <p14:sldId id="413"/>
          </p14:sldIdLst>
        </p14:section>
        <p14:section name="What is CI/CD?" id="{89E86F1E-7906-48C1-B113-173F18109184}">
          <p14:sldIdLst>
            <p14:sldId id="283"/>
            <p14:sldId id="286"/>
            <p14:sldId id="369"/>
            <p14:sldId id="285"/>
            <p14:sldId id="289"/>
            <p14:sldId id="342"/>
            <p14:sldId id="299"/>
          </p14:sldIdLst>
        </p14:section>
        <p14:section name="Source Code Management Tools" id="{52515069-416D-4534-9C0C-4B660C0A80D7}">
          <p14:sldIdLst>
            <p14:sldId id="261"/>
            <p14:sldId id="262"/>
            <p14:sldId id="300"/>
            <p14:sldId id="301"/>
            <p14:sldId id="302"/>
            <p14:sldId id="307"/>
            <p14:sldId id="352"/>
            <p14:sldId id="405"/>
            <p14:sldId id="303"/>
            <p14:sldId id="304"/>
            <p14:sldId id="339"/>
            <p14:sldId id="406"/>
          </p14:sldIdLst>
        </p14:section>
        <p14:section name="Code and Infra Build Tools" id="{C25A5A25-22B1-4393-A52C-1F9D5EAC952A}">
          <p14:sldIdLst>
            <p14:sldId id="314"/>
            <p14:sldId id="315"/>
            <p14:sldId id="311"/>
            <p14:sldId id="312"/>
            <p14:sldId id="313"/>
            <p14:sldId id="476"/>
            <p14:sldId id="477"/>
            <p14:sldId id="478"/>
            <p14:sldId id="479"/>
            <p14:sldId id="273"/>
          </p14:sldIdLst>
        </p14:section>
        <p14:section name="CI/CD Tools" id="{41660113-42F2-4FF0-9469-0A84553D1363}">
          <p14:sldIdLst>
            <p14:sldId id="270"/>
            <p14:sldId id="309"/>
            <p14:sldId id="359"/>
            <p14:sldId id="353"/>
            <p14:sldId id="354"/>
            <p14:sldId id="366"/>
            <p14:sldId id="358"/>
            <p14:sldId id="367"/>
            <p14:sldId id="419"/>
            <p14:sldId id="420"/>
            <p14:sldId id="421"/>
          </p14:sldIdLst>
        </p14:section>
        <p14:section name="IDE's" id="{11241CE8-980F-43DD-9115-BE011A7B0A97}">
          <p14:sldIdLst>
            <p14:sldId id="360"/>
            <p14:sldId id="276"/>
            <p14:sldId id="277"/>
            <p14:sldId id="373"/>
            <p14:sldId id="357"/>
            <p14:sldId id="279"/>
            <p14:sldId id="387"/>
          </p14:sldIdLst>
        </p14:section>
        <p14:section name="BDD Tools" id="{9DC93B39-5EE4-4058-A1DB-2B1B6586C8D2}">
          <p14:sldIdLst>
            <p14:sldId id="370"/>
            <p14:sldId id="328"/>
            <p14:sldId id="336"/>
            <p14:sldId id="368"/>
            <p14:sldId id="372"/>
            <p14:sldId id="371"/>
          </p14:sldIdLst>
        </p14:section>
        <p14:section name="Test Management Tools" id="{CF19A0A7-FE14-4503-914F-1075B3D6EF1A}">
          <p14:sldIdLst>
            <p14:sldId id="323"/>
            <p14:sldId id="400"/>
            <p14:sldId id="401"/>
            <p14:sldId id="402"/>
            <p14:sldId id="381"/>
            <p14:sldId id="378"/>
            <p14:sldId id="388"/>
            <p14:sldId id="384"/>
            <p14:sldId id="329"/>
            <p14:sldId id="382"/>
            <p14:sldId id="385"/>
            <p14:sldId id="415"/>
            <p14:sldId id="432"/>
            <p14:sldId id="452"/>
          </p14:sldIdLst>
        </p14:section>
        <p14:section name="Mobile App Environments" id="{8B87F20D-155B-483B-84C2-EC5DB9B99BDD}">
          <p14:sldIdLst>
            <p14:sldId id="275"/>
            <p14:sldId id="383"/>
            <p14:sldId id="459"/>
            <p14:sldId id="335"/>
            <p14:sldId id="396"/>
            <p14:sldId id="397"/>
            <p14:sldId id="361"/>
            <p14:sldId id="403"/>
            <p14:sldId id="444"/>
          </p14:sldIdLst>
        </p14:section>
        <p14:section name="Issue Tracking Tools" id="{AAC4C87C-5DE8-4C22-AB0B-F5A6DA7DCD06}">
          <p14:sldIdLst>
            <p14:sldId id="330"/>
            <p14:sldId id="379"/>
            <p14:sldId id="380"/>
            <p14:sldId id="376"/>
            <p14:sldId id="377"/>
          </p14:sldIdLst>
        </p14:section>
        <p14:section name="ChatOps Tools" id="{4A5EE886-35A4-4B88-AE18-A255BAFE0C0A}">
          <p14:sldIdLst>
            <p14:sldId id="363"/>
            <p14:sldId id="364"/>
            <p14:sldId id="365"/>
          </p14:sldIdLst>
        </p14:section>
        <p14:section name="Performance Engineering" id="{E5574A2E-7107-41A4-9FDB-CEDADB0CE2D2}">
          <p14:sldIdLst>
            <p14:sldId id="426"/>
            <p14:sldId id="425"/>
            <p14:sldId id="445"/>
            <p14:sldId id="441"/>
            <p14:sldId id="466"/>
            <p14:sldId id="460"/>
            <p14:sldId id="427"/>
            <p14:sldId id="442"/>
          </p14:sldIdLst>
        </p14:section>
        <p14:section name="Security" id="{7B4DE93D-F8FB-42EA-8AF0-BDE832429483}">
          <p14:sldIdLst>
            <p14:sldId id="434"/>
            <p14:sldId id="429"/>
            <p14:sldId id="461"/>
            <p14:sldId id="468"/>
            <p14:sldId id="469"/>
            <p14:sldId id="470"/>
          </p14:sldIdLst>
        </p14:section>
        <p14:section name="Agile Management" id="{D4FCDDFD-5522-4FB4-B0D3-97A04F4FB5DB}">
          <p14:sldIdLst>
            <p14:sldId id="435"/>
            <p14:sldId id="428"/>
            <p14:sldId id="471"/>
            <p14:sldId id="472"/>
            <p14:sldId id="473"/>
            <p14:sldId id="474"/>
            <p14:sldId id="416"/>
          </p14:sldIdLst>
        </p14:section>
        <p14:section name="Containerization" id="{1C398C1E-89FB-409C-BFCC-29189A1D235A}">
          <p14:sldIdLst>
            <p14:sldId id="436"/>
            <p14:sldId id="392"/>
            <p14:sldId id="450"/>
            <p14:sldId id="454"/>
            <p14:sldId id="455"/>
            <p14:sldId id="457"/>
            <p14:sldId id="456"/>
          </p14:sldIdLst>
        </p14:section>
        <p14:section name="Monitoring" id="{7F110E69-1F18-4960-A3AE-DD6C1BB33A73}">
          <p14:sldIdLst>
            <p14:sldId id="437"/>
            <p14:sldId id="430"/>
            <p14:sldId id="431"/>
            <p14:sldId id="404"/>
            <p14:sldId id="481"/>
            <p14:sldId id="446"/>
            <p14:sldId id="475"/>
            <p14:sldId id="480"/>
            <p14:sldId id="482"/>
            <p14:sldId id="485"/>
          </p14:sldIdLst>
        </p14:section>
        <p14:section name="Code Metrics" id="{DFCA2B5B-8221-4F50-A372-BA92ECDB556E}">
          <p14:sldIdLst>
            <p14:sldId id="438"/>
            <p14:sldId id="322"/>
            <p14:sldId id="448"/>
            <p14:sldId id="467"/>
          </p14:sldIdLst>
        </p14:section>
        <p14:section name="Virtualization" id="{58C6D3BE-3707-4A86-AB80-B02A5147DD90}">
          <p14:sldIdLst>
            <p14:sldId id="439"/>
            <p14:sldId id="462"/>
            <p14:sldId id="464"/>
            <p14:sldId id="463"/>
            <p14:sldId id="465"/>
          </p14:sldIdLst>
        </p14:section>
        <p14:section name="Other Tools and Technologies" id="{79EB3F42-91FF-4B90-AF9E-921FB2927346}">
          <p14:sldIdLst>
            <p14:sldId id="344"/>
            <p14:sldId id="346"/>
            <p14:sldId id="347"/>
            <p14:sldId id="390"/>
            <p14:sldId id="389"/>
            <p14:sldId id="391"/>
            <p14:sldId id="393"/>
            <p14:sldId id="394"/>
            <p14:sldId id="417"/>
            <p14:sldId id="443"/>
          </p14:sldIdLst>
        </p14:section>
        <p14:section name="Thank You!" id="{19361026-6478-4C34-9A58-9DB2B1FEB343}">
          <p14:sldIdLst>
            <p14:sldId id="282"/>
          </p14:sldIdLst>
        </p14:section>
      </p14:sectionLst>
    </p:ex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FFFFF"/>
    <a:srgbClr val="FEFEFE"/>
    <a:srgbClr val="D9FFF5"/>
    <a:srgbClr val="00E2AC"/>
    <a:srgbClr val="B9FFED"/>
    <a:srgbClr val="00FF00"/>
    <a:srgbClr val="333399"/>
    <a:srgbClr val="00B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85747" autoAdjust="0"/>
  </p:normalViewPr>
  <p:slideViewPr>
    <p:cSldViewPr>
      <p:cViewPr varScale="1">
        <p:scale>
          <a:sx n="101" d="100"/>
          <a:sy n="101" d="100"/>
        </p:scale>
        <p:origin x="966" y="102"/>
      </p:cViewPr>
      <p:guideLst>
        <p:guide orient="horz" pos="2160"/>
        <p:guide orient="horz" pos="3840"/>
        <p:guide pos="3840"/>
        <p:guide pos="384"/>
        <p:guide pos="7296"/>
        <p:guide orient="horz" pos="96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1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handoutMaster" Target="handoutMasters/handoutMaster1.xml"/><Relationship Id="rId16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3/10/2020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ontinuous_integr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a:t>
            </a:fld>
            <a:endParaRPr lang="en-US"/>
          </a:p>
        </p:txBody>
      </p:sp>
    </p:spTree>
    <p:extLst>
      <p:ext uri="{BB962C8B-B14F-4D97-AF65-F5344CB8AC3E}">
        <p14:creationId xmlns:p14="http://schemas.microsoft.com/office/powerpoint/2010/main" val="140567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13</a:t>
            </a:fld>
            <a:endParaRPr lang="en-US"/>
          </a:p>
        </p:txBody>
      </p:sp>
    </p:spTree>
    <p:extLst>
      <p:ext uri="{BB962C8B-B14F-4D97-AF65-F5344CB8AC3E}">
        <p14:creationId xmlns:p14="http://schemas.microsoft.com/office/powerpoint/2010/main" val="2870134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sz="1100" b="0" i="0" u="none" strike="noStrike" kern="1200" baseline="0" dirty="0" smtClean="0">
                <a:solidFill>
                  <a:schemeClr val="tx1"/>
                </a:solidFill>
                <a:latin typeface="+mn-lt"/>
                <a:ea typeface="+mn-ea"/>
                <a:cs typeface="+mn-cs"/>
              </a:rPr>
              <a:t>In fact, from Continuous Integration to Continuous Deployment and </a:t>
            </a:r>
            <a:r>
              <a:rPr lang="en-US" sz="1100" b="0" i="0" u="none" strike="noStrike" kern="1200" baseline="0" dirty="0" err="1" smtClean="0">
                <a:solidFill>
                  <a:schemeClr val="tx1"/>
                </a:solidFill>
                <a:latin typeface="+mn-lt"/>
                <a:ea typeface="+mn-ea"/>
                <a:cs typeface="+mn-cs"/>
              </a:rPr>
              <a:t>DevOps</a:t>
            </a:r>
            <a:r>
              <a:rPr lang="en-US" sz="1100" b="0" i="0" u="none" strike="noStrike" kern="1200" baseline="0" dirty="0" smtClean="0">
                <a:solidFill>
                  <a:schemeClr val="tx1"/>
                </a:solidFill>
                <a:latin typeface="+mn-lt"/>
                <a:ea typeface="+mn-ea"/>
                <a:cs typeface="+mn-cs"/>
              </a:rPr>
              <a:t> –  it reflects the evolution of software engineering principles and practices.  </a:t>
            </a:r>
          </a:p>
          <a:p>
            <a:endParaRPr lang="en-US" sz="11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The name of Continuous Integration –CI was proposed by Grady </a:t>
            </a:r>
            <a:r>
              <a:rPr lang="en-US" sz="1100" b="0" i="0" u="none" strike="noStrike" kern="1200" baseline="0" dirty="0" err="1" smtClean="0">
                <a:solidFill>
                  <a:schemeClr val="tx1"/>
                </a:solidFill>
                <a:latin typeface="+mn-lt"/>
                <a:ea typeface="+mn-ea"/>
                <a:cs typeface="+mn-cs"/>
              </a:rPr>
              <a:t>Booch</a:t>
            </a:r>
            <a:r>
              <a:rPr lang="en-US" sz="1100" b="0" i="0" u="none" strike="noStrike" kern="1200" baseline="0" dirty="0" smtClean="0">
                <a:solidFill>
                  <a:schemeClr val="tx1"/>
                </a:solidFill>
                <a:latin typeface="+mn-lt"/>
                <a:ea typeface="+mn-ea"/>
                <a:cs typeface="+mn-cs"/>
              </a:rPr>
              <a:t> in 1991.  At the beginning, it was adopted as part of extreme programming (XP) - a type of agile development.  You can see, these things are closely related to Agile since the start.   CI is the disruption of Build Management, it addresses the integration challenges by automatically building and running the unit tests periodically or even after every commit and reporting the results to the developers.  </a:t>
            </a:r>
          </a:p>
          <a:p>
            <a:endParaRPr lang="en-US" sz="1100" b="0" i="0" u="none" strike="noStrike" kern="1200" baseline="0" dirty="0" smtClean="0">
              <a:solidFill>
                <a:schemeClr val="tx1"/>
              </a:solidFill>
              <a:latin typeface="+mn-lt"/>
              <a:ea typeface="+mn-ea"/>
              <a:cs typeface="+mn-cs"/>
            </a:endParaRPr>
          </a:p>
          <a:p>
            <a:r>
              <a:rPr lang="en-US" sz="1100" b="0" i="0" u="none" strike="noStrike" kern="1200" baseline="0" dirty="0" smtClean="0">
                <a:solidFill>
                  <a:schemeClr val="tx1"/>
                </a:solidFill>
                <a:latin typeface="+mn-lt"/>
                <a:ea typeface="+mn-ea"/>
                <a:cs typeface="+mn-cs"/>
              </a:rPr>
              <a:t>Continuous Deployment is the natural extension of Continuous Integration </a:t>
            </a:r>
            <a:r>
              <a:rPr lang="en-US" sz="1100" b="0" i="0" kern="1200" dirty="0" smtClean="0">
                <a:solidFill>
                  <a:schemeClr val="tx1"/>
                </a:solidFill>
                <a:effectLst/>
                <a:latin typeface="+mn-lt"/>
                <a:ea typeface="+mn-ea"/>
                <a:cs typeface="+mn-cs"/>
              </a:rPr>
              <a:t>by adding the regular deployments to production as part of the process.  It emerged around</a:t>
            </a:r>
            <a:r>
              <a:rPr lang="en-US" sz="1100" b="0" i="0" kern="1200" baseline="0" dirty="0" smtClean="0">
                <a:solidFill>
                  <a:schemeClr val="tx1"/>
                </a:solidFill>
                <a:effectLst/>
                <a:latin typeface="+mn-lt"/>
                <a:ea typeface="+mn-ea"/>
                <a:cs typeface="+mn-cs"/>
              </a:rPr>
              <a:t> the period from 2006 to 2010.  </a:t>
            </a:r>
            <a:r>
              <a:rPr lang="en-US" sz="1100" b="0" i="0" kern="1200" dirty="0" smtClean="0">
                <a:solidFill>
                  <a:schemeClr val="tx1"/>
                </a:solidFill>
                <a:effectLst/>
                <a:latin typeface="+mn-lt"/>
                <a:ea typeface="+mn-ea"/>
                <a:cs typeface="+mn-cs"/>
              </a:rPr>
              <a:t>It is </a:t>
            </a:r>
            <a:r>
              <a:rPr lang="en-US" sz="1100" b="0" i="0" u="none" strike="noStrike" kern="1200" baseline="0" dirty="0" smtClean="0">
                <a:solidFill>
                  <a:schemeClr val="tx1"/>
                </a:solidFill>
                <a:latin typeface="+mn-lt"/>
                <a:ea typeface="+mn-ea"/>
                <a:cs typeface="+mn-cs"/>
              </a:rPr>
              <a:t>an approach in which teams ensure that every change to the system</a:t>
            </a:r>
          </a:p>
          <a:p>
            <a:r>
              <a:rPr lang="en-US" sz="1100" b="0" i="0" u="none" strike="noStrike" kern="1200" baseline="0" dirty="0" smtClean="0">
                <a:solidFill>
                  <a:schemeClr val="tx1"/>
                </a:solidFill>
                <a:latin typeface="+mn-lt"/>
                <a:ea typeface="+mn-ea"/>
                <a:cs typeface="+mn-cs"/>
              </a:rPr>
              <a:t>is releasable.   So they can deliver frequently and get fast feedback on what users care about.</a:t>
            </a:r>
          </a:p>
          <a:p>
            <a:endParaRPr lang="en-US" sz="11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As agile methodology grew into common practice in the development space, people began to think about “Agile Systems Administration”, which led to the concept of </a:t>
            </a:r>
            <a:r>
              <a:rPr lang="en-US" sz="1100" b="0" i="0" u="none" strike="noStrike" kern="1200" baseline="0" dirty="0" err="1" smtClean="0">
                <a:solidFill>
                  <a:schemeClr val="tx1"/>
                </a:solidFill>
                <a:latin typeface="+mn-lt"/>
                <a:ea typeface="+mn-ea"/>
                <a:cs typeface="+mn-cs"/>
              </a:rPr>
              <a:t>DevOps</a:t>
            </a:r>
            <a:r>
              <a:rPr lang="en-US" sz="1100" b="0" i="0" u="none" strike="noStrike" kern="1200" baseline="0" dirty="0" smtClean="0">
                <a:solidFill>
                  <a:schemeClr val="tx1"/>
                </a:solidFill>
                <a:latin typeface="+mn-lt"/>
                <a:ea typeface="+mn-ea"/>
                <a:cs typeface="+mn-cs"/>
              </a:rPr>
              <a:t>.   In 2009, the first “</a:t>
            </a:r>
            <a:r>
              <a:rPr lang="en-US" sz="1100" b="0" i="0" u="none" strike="noStrike" kern="1200" baseline="0" dirty="0" err="1" smtClean="0">
                <a:solidFill>
                  <a:schemeClr val="tx1"/>
                </a:solidFill>
                <a:latin typeface="+mn-lt"/>
                <a:ea typeface="+mn-ea"/>
                <a:cs typeface="+mn-cs"/>
              </a:rPr>
              <a:t>DevOps</a:t>
            </a:r>
            <a:r>
              <a:rPr lang="en-US" sz="1100" b="0" i="0" u="none" strike="noStrike" kern="1200" baseline="0" dirty="0" smtClean="0">
                <a:solidFill>
                  <a:schemeClr val="tx1"/>
                </a:solidFill>
                <a:latin typeface="+mn-lt"/>
                <a:ea typeface="+mn-ea"/>
                <a:cs typeface="+mn-cs"/>
              </a:rPr>
              <a:t> Days” conference was held, the term </a:t>
            </a:r>
            <a:r>
              <a:rPr lang="en-US" sz="1100" b="0" i="0" u="none" strike="noStrike" kern="1200" baseline="0" dirty="0" err="1" smtClean="0">
                <a:solidFill>
                  <a:schemeClr val="tx1"/>
                </a:solidFill>
                <a:latin typeface="+mn-lt"/>
                <a:ea typeface="+mn-ea"/>
                <a:cs typeface="+mn-cs"/>
              </a:rPr>
              <a:t>DevOps</a:t>
            </a:r>
            <a:r>
              <a:rPr lang="en-US" sz="1100" b="0" i="0" u="none" strike="noStrike" kern="1200" baseline="0" dirty="0" smtClean="0">
                <a:solidFill>
                  <a:schemeClr val="tx1"/>
                </a:solidFill>
                <a:latin typeface="+mn-lt"/>
                <a:ea typeface="+mn-ea"/>
                <a:cs typeface="+mn-cs"/>
              </a:rPr>
              <a:t> has been popularized since then. </a:t>
            </a:r>
          </a:p>
          <a:p>
            <a:endParaRPr lang="en-US" sz="1100" b="0" i="0" u="none" strike="noStrike" kern="1200" baseline="0" dirty="0" smtClean="0">
              <a:solidFill>
                <a:schemeClr val="tx1"/>
              </a:solidFill>
              <a:latin typeface="+mn-lt"/>
              <a:ea typeface="+mn-ea"/>
              <a:cs typeface="+mn-cs"/>
            </a:endParaRPr>
          </a:p>
          <a:p>
            <a:endParaRPr lang="en-US" sz="1100" b="0" i="0" u="none" strike="noStrike" kern="1200" baseline="0" dirty="0" smtClean="0">
              <a:solidFill>
                <a:schemeClr val="tx1"/>
              </a:solidFill>
              <a:latin typeface="+mn-lt"/>
              <a:ea typeface="+mn-ea"/>
              <a:cs typeface="+mn-cs"/>
            </a:endParaRPr>
          </a:p>
          <a:p>
            <a:r>
              <a:rPr lang="en-US" sz="1100" b="0" i="0" kern="1200" dirty="0" smtClean="0">
                <a:solidFill>
                  <a:schemeClr val="tx1"/>
                </a:solidFill>
                <a:effectLst/>
                <a:latin typeface="+mn-lt"/>
                <a:ea typeface="+mn-ea"/>
                <a:cs typeface="+mn-cs"/>
              </a:rPr>
              <a:t>Nowadays, many organizations have adopted Continuous</a:t>
            </a:r>
            <a:r>
              <a:rPr lang="en-US" sz="1100" b="0" i="0" kern="1200" baseline="0" dirty="0" smtClean="0">
                <a:solidFill>
                  <a:schemeClr val="tx1"/>
                </a:solidFill>
                <a:effectLst/>
                <a:latin typeface="+mn-lt"/>
                <a:ea typeface="+mn-ea"/>
                <a:cs typeface="+mn-cs"/>
              </a:rPr>
              <a:t> Integration</a:t>
            </a:r>
            <a:r>
              <a:rPr lang="en-US" sz="1100" b="0" i="0" kern="1200" dirty="0" smtClean="0">
                <a:solidFill>
                  <a:schemeClr val="tx1"/>
                </a:solidFill>
                <a:effectLst/>
                <a:latin typeface="+mn-lt"/>
                <a:ea typeface="+mn-ea"/>
                <a:cs typeface="+mn-cs"/>
              </a:rPr>
              <a:t>.  Continuous</a:t>
            </a:r>
            <a:r>
              <a:rPr lang="en-US" sz="1100" b="0" i="0" kern="1200" baseline="0" dirty="0" smtClean="0">
                <a:solidFill>
                  <a:schemeClr val="tx1"/>
                </a:solidFill>
                <a:effectLst/>
                <a:latin typeface="+mn-lt"/>
                <a:ea typeface="+mn-ea"/>
                <a:cs typeface="+mn-cs"/>
              </a:rPr>
              <a:t> Delivery with deployment and pipeline management are growing.  And there came the Continuous feedback and Continuous Assessment that gather and evaluate feedbacks throughout the application lifecycle, in order to </a:t>
            </a:r>
            <a:r>
              <a:rPr lang="en-US" sz="1100" b="0" i="0" kern="1200" dirty="0" smtClean="0">
                <a:solidFill>
                  <a:schemeClr val="tx1"/>
                </a:solidFill>
                <a:effectLst/>
                <a:latin typeface="+mn-lt"/>
                <a:ea typeface="+mn-ea"/>
                <a:cs typeface="+mn-cs"/>
              </a:rPr>
              <a:t>drive tactical decisions about quality and features. </a:t>
            </a:r>
          </a:p>
          <a:p>
            <a:endParaRPr lang="en-US" sz="1100" b="0" i="0" u="none" strike="noStrike" kern="1200" baseline="0" dirty="0" smtClean="0">
              <a:solidFill>
                <a:schemeClr val="tx1"/>
              </a:solidFill>
              <a:latin typeface="+mn-lt"/>
              <a:ea typeface="+mn-ea"/>
              <a:cs typeface="+mn-cs"/>
            </a:endParaRPr>
          </a:p>
          <a:p>
            <a:endParaRPr lang="en-US" sz="1100" b="0" i="0" u="none" strike="noStrike" kern="1200" baseline="0" dirty="0" smtClean="0">
              <a:solidFill>
                <a:schemeClr val="tx1"/>
              </a:solidFill>
              <a:latin typeface="+mn-lt"/>
              <a:ea typeface="+mn-ea"/>
              <a:cs typeface="+mn-cs"/>
            </a:endParaRPr>
          </a:p>
          <a:p>
            <a:endParaRPr lang="en-US" sz="11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547E1EE-0039-4797-B978-F453418260D1}" type="slidenum">
              <a:rPr lang="en-US" smtClean="0"/>
              <a:pPr/>
              <a:t>14</a:t>
            </a:fld>
            <a:endParaRPr lang="en-US"/>
          </a:p>
        </p:txBody>
      </p:sp>
    </p:spTree>
    <p:extLst>
      <p:ext uri="{BB962C8B-B14F-4D97-AF65-F5344CB8AC3E}">
        <p14:creationId xmlns:p14="http://schemas.microsoft.com/office/powerpoint/2010/main" val="68785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smtClean="0">
                <a:solidFill>
                  <a:schemeClr val="tx1"/>
                </a:solidFill>
              </a:rPr>
              <a:t>With </a:t>
            </a:r>
            <a:r>
              <a:rPr lang="en-US" b="0" dirty="0" err="1" smtClean="0">
                <a:solidFill>
                  <a:schemeClr val="tx1"/>
                </a:solidFill>
              </a:rPr>
              <a:t>DevOps</a:t>
            </a:r>
            <a:r>
              <a:rPr lang="en-US" b="0" dirty="0" smtClean="0">
                <a:solidFill>
                  <a:schemeClr val="tx1"/>
                </a:solidFill>
              </a:rPr>
              <a:t>,</a:t>
            </a:r>
            <a:r>
              <a:rPr lang="en-US" b="0" baseline="0" dirty="0" smtClean="0">
                <a:solidFill>
                  <a:schemeClr val="tx1"/>
                </a:solidFill>
              </a:rPr>
              <a:t> h</a:t>
            </a:r>
            <a:r>
              <a:rPr lang="en-US" b="0" dirty="0" smtClean="0">
                <a:solidFill>
                  <a:schemeClr val="tx1"/>
                </a:solidFill>
              </a:rPr>
              <a:t>ow</a:t>
            </a:r>
            <a:r>
              <a:rPr lang="en-US" b="0" baseline="0" dirty="0" smtClean="0">
                <a:solidFill>
                  <a:schemeClr val="tx1"/>
                </a:solidFill>
              </a:rPr>
              <a:t> fast it can be?  Here’s an example.  At Amazon.com, code is deployed every 11.6 seconds.  </a:t>
            </a:r>
          </a:p>
          <a:p>
            <a:pPr marL="0" indent="0">
              <a:buFont typeface="Arial" panose="020B0604020202020204" pitchFamily="34" charset="0"/>
              <a:buNone/>
            </a:pPr>
            <a:endParaRPr lang="en-US" b="0" baseline="0" dirty="0" smtClean="0">
              <a:solidFill>
                <a:schemeClr val="tx1"/>
              </a:solidFill>
            </a:endParaRPr>
          </a:p>
          <a:p>
            <a:pPr marL="0" indent="0">
              <a:buFont typeface="Arial" panose="020B0604020202020204" pitchFamily="34" charset="0"/>
              <a:buNone/>
            </a:pPr>
            <a:r>
              <a:rPr lang="en-US" b="0" baseline="0" dirty="0" smtClean="0">
                <a:solidFill>
                  <a:schemeClr val="tx1"/>
                </a:solidFill>
              </a:rPr>
              <a:t>You will see how this may  be achieved.  The automation and traceability brought by </a:t>
            </a:r>
            <a:r>
              <a:rPr lang="en-US" b="0" baseline="0" dirty="0" err="1" smtClean="0">
                <a:solidFill>
                  <a:schemeClr val="tx1"/>
                </a:solidFill>
              </a:rPr>
              <a:t>DevOps</a:t>
            </a:r>
            <a:r>
              <a:rPr lang="en-US" b="0" baseline="0" dirty="0" smtClean="0">
                <a:solidFill>
                  <a:schemeClr val="tx1"/>
                </a:solidFill>
              </a:rPr>
              <a:t> is just amazing.</a:t>
            </a:r>
            <a:endParaRPr lang="en-US" b="0" baseline="0" dirty="0">
              <a:solidFill>
                <a:schemeClr val="tx1"/>
              </a:solidFill>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16</a:t>
            </a:fld>
            <a:endParaRPr lang="en-GB" dirty="0">
              <a:solidFill>
                <a:prstClr val="black"/>
              </a:solidFill>
            </a:endParaRPr>
          </a:p>
        </p:txBody>
      </p:sp>
    </p:spTree>
    <p:extLst>
      <p:ext uri="{BB962C8B-B14F-4D97-AF65-F5344CB8AC3E}">
        <p14:creationId xmlns:p14="http://schemas.microsoft.com/office/powerpoint/2010/main" val="3490618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You</a:t>
            </a:r>
            <a:r>
              <a:rPr lang="en-US" baseline="0" dirty="0" smtClean="0"/>
              <a:t> need an engine to let the cycle run.  Such software playing the engine role is called CI server – it is not called a CD server, maybe because they started back in the days when there was only CI.   Now, many of these tools have evolved into something beyond CI – they handle the deployment, pipeline management and more.  Jenkins is one product of this category.</a:t>
            </a:r>
          </a:p>
          <a:p>
            <a:endParaRPr lang="en-US" baseline="0" dirty="0" smtClean="0"/>
          </a:p>
          <a:p>
            <a:r>
              <a:rPr lang="en-US" baseline="0" dirty="0" smtClean="0"/>
              <a:t>This is a </a:t>
            </a:r>
            <a:r>
              <a:rPr lang="en-US" baseline="0" dirty="0" err="1" smtClean="0"/>
              <a:t>simpified</a:t>
            </a:r>
            <a:r>
              <a:rPr lang="en-US" baseline="0" dirty="0" smtClean="0"/>
              <a:t> view of what a CI server does.  It can check out the code from the Source Repository, and build the executable.  Then it runs the unit tests, and if everything’s fine it packages the software and deploys it to the target system for further testing or release to production.   This flow matches what we saw in the previous slide, that the whole process is automated, and the success of one task will trigger the next one.  At each step, it can give people reports and notifications, so you can drill down to the details if something goes wrong, or to use the report to communicate to stakeholders.  </a:t>
            </a:r>
          </a:p>
          <a:p>
            <a:endParaRPr lang="en-US"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You can see that the</a:t>
            </a:r>
            <a:r>
              <a:rPr lang="en-US" baseline="0" dirty="0" smtClean="0"/>
              <a:t> CI server works together with some </a:t>
            </a:r>
            <a:r>
              <a:rPr lang="en-US" b="1" baseline="0" dirty="0" smtClean="0"/>
              <a:t>other tools </a:t>
            </a:r>
            <a:r>
              <a:rPr lang="en-US" baseline="0" dirty="0" smtClean="0"/>
              <a:t>to make the cycle run.  On the left side, Developers use </a:t>
            </a:r>
            <a:r>
              <a:rPr lang="en-US" b="1" baseline="0" dirty="0" smtClean="0"/>
              <a:t>development tools </a:t>
            </a:r>
            <a:r>
              <a:rPr lang="en-US" baseline="0" dirty="0" smtClean="0"/>
              <a:t>to do programming and debugging.  Then they check in their code into a </a:t>
            </a:r>
            <a:r>
              <a:rPr lang="en-US" b="1" baseline="0" dirty="0" smtClean="0"/>
              <a:t>Source Control Management tool</a:t>
            </a:r>
            <a:r>
              <a:rPr lang="en-US" baseline="0" dirty="0" smtClean="0"/>
              <a:t>.  The code is then built into executables by </a:t>
            </a:r>
            <a:r>
              <a:rPr lang="en-US" b="1" baseline="0" dirty="0" smtClean="0"/>
              <a:t>Build tools</a:t>
            </a:r>
            <a:r>
              <a:rPr lang="en-US" baseline="0" dirty="0" smtClean="0"/>
              <a:t>.  Then the executables are tested using </a:t>
            </a:r>
            <a:r>
              <a:rPr lang="en-US" b="1" baseline="0" dirty="0" smtClean="0"/>
              <a:t>Test tools</a:t>
            </a:r>
            <a:r>
              <a:rPr lang="en-US" baseline="0" dirty="0" smtClean="0"/>
              <a:t>.  When they are tested OK, they get deployed using </a:t>
            </a:r>
            <a:r>
              <a:rPr lang="en-US" b="1" baseline="0" dirty="0" smtClean="0"/>
              <a:t>Deployment tools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17</a:t>
            </a:fld>
            <a:endParaRPr lang="en-US"/>
          </a:p>
        </p:txBody>
      </p:sp>
    </p:spTree>
    <p:extLst>
      <p:ext uri="{BB962C8B-B14F-4D97-AF65-F5344CB8AC3E}">
        <p14:creationId xmlns:p14="http://schemas.microsoft.com/office/powerpoint/2010/main" val="72017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You</a:t>
            </a:r>
            <a:r>
              <a:rPr lang="en-US" baseline="0" dirty="0" smtClean="0"/>
              <a:t> need an engine to let the cycle run.  Such software playing the engine role is called CI server – it is not called a CD server, maybe because they started back in the days when there was only CI.   Now, many of these tools have evolved into something beyond CI – they handle the deployment, pipeline management and more.  Jenkins is one product of this category.</a:t>
            </a:r>
          </a:p>
          <a:p>
            <a:endParaRPr lang="en-US" baseline="0" dirty="0" smtClean="0"/>
          </a:p>
          <a:p>
            <a:r>
              <a:rPr lang="en-US" baseline="0" dirty="0" smtClean="0"/>
              <a:t>This is a simplified view of what a CI server does.  It can check out the code from the Source Repository, and build the executable.  Then it runs the unit tests, and if everything’s fine it packages the software and deploys it to the target system for further testing or release to production.   This flow matches what we saw in the previous slide, that the whole process is automated, and the success of one task will trigger the next one.  At each step, it can give people reports and notifications, so you can drill down to the details if something goes wrong, or to use the report to communicate to stakeholders.  </a:t>
            </a:r>
          </a:p>
          <a:p>
            <a:endParaRPr lang="en-US"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You can see that the</a:t>
            </a:r>
            <a:r>
              <a:rPr lang="en-US" baseline="0" dirty="0" smtClean="0"/>
              <a:t> CI server works together with some </a:t>
            </a:r>
            <a:r>
              <a:rPr lang="en-US" b="1" baseline="0" dirty="0" smtClean="0"/>
              <a:t>other tools </a:t>
            </a:r>
            <a:r>
              <a:rPr lang="en-US" baseline="0" dirty="0" smtClean="0"/>
              <a:t>to make the cycle run.  On the left side, Developers use </a:t>
            </a:r>
            <a:r>
              <a:rPr lang="en-US" b="1" baseline="0" dirty="0" smtClean="0"/>
              <a:t>development tools </a:t>
            </a:r>
            <a:r>
              <a:rPr lang="en-US" baseline="0" dirty="0" smtClean="0"/>
              <a:t>to do programming and debugging.  Then they check in their code into a </a:t>
            </a:r>
            <a:r>
              <a:rPr lang="en-US" b="1" baseline="0" dirty="0" smtClean="0"/>
              <a:t>Source Control Management tool</a:t>
            </a:r>
            <a:r>
              <a:rPr lang="en-US" baseline="0" dirty="0" smtClean="0"/>
              <a:t>.  The code is then built into executables by </a:t>
            </a:r>
            <a:r>
              <a:rPr lang="en-US" b="1" baseline="0" dirty="0" smtClean="0"/>
              <a:t>Build tools</a:t>
            </a:r>
            <a:r>
              <a:rPr lang="en-US" baseline="0" dirty="0" smtClean="0"/>
              <a:t>.  Then the executables are tested using </a:t>
            </a:r>
            <a:r>
              <a:rPr lang="en-US" b="1" baseline="0" dirty="0" smtClean="0"/>
              <a:t>Test tools</a:t>
            </a:r>
            <a:r>
              <a:rPr lang="en-US" baseline="0" dirty="0" smtClean="0"/>
              <a:t>.  When they are tested OK, they get deployed using </a:t>
            </a:r>
            <a:r>
              <a:rPr lang="en-US" b="1" baseline="0" dirty="0" smtClean="0"/>
              <a:t>Deployment tools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18</a:t>
            </a:fld>
            <a:endParaRPr lang="en-US"/>
          </a:p>
        </p:txBody>
      </p:sp>
    </p:spTree>
    <p:extLst>
      <p:ext uri="{BB962C8B-B14F-4D97-AF65-F5344CB8AC3E}">
        <p14:creationId xmlns:p14="http://schemas.microsoft.com/office/powerpoint/2010/main" val="105890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At last, I want to mention the HP next-generation ALM.</a:t>
            </a:r>
            <a:r>
              <a:rPr lang="en-US" baseline="0" dirty="0" smtClean="0"/>
              <a:t>  It is going to be HP’s new management tool aiming to meet the </a:t>
            </a:r>
            <a:r>
              <a:rPr lang="en-US" baseline="0" dirty="0" err="1" smtClean="0"/>
              <a:t>DevOps</a:t>
            </a:r>
            <a:r>
              <a:rPr lang="en-US" baseline="0" dirty="0" smtClean="0"/>
              <a:t> need.  </a:t>
            </a:r>
            <a:r>
              <a:rPr lang="en-US" dirty="0" smtClean="0"/>
              <a:t> It</a:t>
            </a:r>
            <a:r>
              <a:rPr lang="en-US" baseline="0" dirty="0" smtClean="0"/>
              <a:t> is not available yet, and it may take several years to fully implement the features we envisioned, but there’s a conceptual picture.  I want to show it here because it further emphasizes the importance of understanding tools such as </a:t>
            </a:r>
            <a:r>
              <a:rPr lang="en-US" baseline="0" dirty="0" err="1" smtClean="0"/>
              <a:t>Git</a:t>
            </a:r>
            <a:r>
              <a:rPr lang="en-US" baseline="0" dirty="0" smtClean="0"/>
              <a:t> and Jenkins.</a:t>
            </a:r>
          </a:p>
          <a:p>
            <a:endParaRPr lang="en-US" baseline="0" dirty="0" smtClean="0"/>
          </a:p>
          <a:p>
            <a:r>
              <a:rPr lang="en-US" baseline="0" dirty="0" smtClean="0"/>
              <a:t>Source code, tests, and maybe infrastructure code will be stored in an SCM repository, and Jenkins will be the engine to let the automation cycle run, and it passes artifacts to the Provision &amp; Test part.  </a:t>
            </a:r>
          </a:p>
          <a:p>
            <a:endParaRPr lang="en-US" baseline="0" dirty="0" smtClean="0"/>
          </a:p>
          <a:p>
            <a:r>
              <a:rPr lang="en-US" baseline="0" dirty="0" smtClean="0"/>
              <a:t>HP Next generation ALM will be able to oversee and manage the relationship of these things.  I think HP has a nice vision here, because only these tools alone won’t provide the end-to-end visibility and traceability in DevOps.  </a:t>
            </a: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19</a:t>
            </a:fld>
            <a:endParaRPr lang="en-US"/>
          </a:p>
        </p:txBody>
      </p:sp>
    </p:spTree>
    <p:extLst>
      <p:ext uri="{BB962C8B-B14F-4D97-AF65-F5344CB8AC3E}">
        <p14:creationId xmlns:p14="http://schemas.microsoft.com/office/powerpoint/2010/main" val="2062003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21</a:t>
            </a:fld>
            <a:endParaRPr lang="en-GB" dirty="0"/>
          </a:p>
        </p:txBody>
      </p:sp>
    </p:spTree>
    <p:extLst>
      <p:ext uri="{BB962C8B-B14F-4D97-AF65-F5344CB8AC3E}">
        <p14:creationId xmlns:p14="http://schemas.microsoft.com/office/powerpoint/2010/main" val="343030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The first to mention is CVS</a:t>
            </a:r>
            <a:r>
              <a:rPr lang="en-US" baseline="0" dirty="0" smtClean="0"/>
              <a:t> – Concurrent Version System, an open-source, free software.   It was created in 1986, the earliest among the tools we’re going to talk about.  It introduced the capability of dealing with files of an entire project, instead of individual files.  </a:t>
            </a:r>
          </a:p>
          <a:p>
            <a:endParaRPr lang="en-US" baseline="0" dirty="0" smtClean="0"/>
          </a:p>
          <a:p>
            <a:r>
              <a:rPr lang="en-US" baseline="0" dirty="0" smtClean="0"/>
              <a:t>It had been very popular for some years.  But the software development world is changing, it began to require some features that CVS does not support, for example versioning of renamed files, atomic commit.  Another issue is, branch operations are expensive in CVS.  </a:t>
            </a:r>
          </a:p>
          <a:p>
            <a:endParaRPr lang="en-US" baseline="0" dirty="0" smtClean="0"/>
          </a:p>
          <a:p>
            <a:r>
              <a:rPr lang="en-US" baseline="0" dirty="0" smtClean="0"/>
              <a:t>So this product became matured and had no new release since 2008.  </a:t>
            </a:r>
          </a:p>
          <a:p>
            <a:endParaRPr lang="en-US" baseline="0" dirty="0" smtClean="0"/>
          </a:p>
          <a:p>
            <a:r>
              <a:rPr lang="en-US" baseline="0" dirty="0" smtClean="0"/>
              <a:t>However CVS has many successors, those current popular products such as Subversion, </a:t>
            </a:r>
            <a:r>
              <a:rPr lang="en-US" baseline="0" dirty="0" err="1" smtClean="0"/>
              <a:t>Git</a:t>
            </a:r>
            <a:r>
              <a:rPr lang="en-US" baseline="0" dirty="0" smtClean="0"/>
              <a:t> are all considered the successors of CVS. </a:t>
            </a:r>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22</a:t>
            </a:fld>
            <a:endParaRPr lang="en-GB" dirty="0"/>
          </a:p>
        </p:txBody>
      </p:sp>
    </p:spTree>
    <p:extLst>
      <p:ext uri="{BB962C8B-B14F-4D97-AF65-F5344CB8AC3E}">
        <p14:creationId xmlns:p14="http://schemas.microsoft.com/office/powerpoint/2010/main" val="407169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Let’s look at Subversion.</a:t>
            </a:r>
          </a:p>
          <a:p>
            <a:endParaRPr lang="en-US" dirty="0" smtClean="0"/>
          </a:p>
          <a:p>
            <a:r>
              <a:rPr lang="en-US" baseline="0" dirty="0" smtClean="0"/>
              <a:t>It was originally created by </a:t>
            </a:r>
            <a:r>
              <a:rPr lang="en-US" baseline="0" dirty="0" err="1" smtClean="0"/>
              <a:t>CollabNet</a:t>
            </a:r>
            <a:r>
              <a:rPr lang="en-US" baseline="0" dirty="0" smtClean="0"/>
              <a:t> Inc., and grew very popular after it became an open-source Apache project.   It is one of the top SCM tools now.  </a:t>
            </a:r>
          </a:p>
          <a:p>
            <a:endParaRPr lang="en-US" baseline="0" dirty="0" smtClean="0"/>
          </a:p>
          <a:p>
            <a:r>
              <a:rPr lang="en-US" dirty="0" smtClean="0"/>
              <a:t>Subversion was created with the objective of “being the most compatible successor of CVS”.</a:t>
            </a:r>
            <a:r>
              <a:rPr lang="en-US" baseline="0" dirty="0" smtClean="0"/>
              <a:t>   Meanwhile it supplied those modern features missing in CVS.   Atomic commit, Versioning of renamed files and symbolic links are all supported.   Branching has become a cheap operation too.</a:t>
            </a:r>
          </a:p>
          <a:p>
            <a:endParaRPr lang="en-US" baseline="0" dirty="0" smtClean="0"/>
          </a:p>
          <a:p>
            <a:r>
              <a:rPr lang="en-US" baseline="0" dirty="0" smtClean="0"/>
              <a:t>We talked about the centralized and distributed repository model.  Subversion uses the centralized model.  </a:t>
            </a:r>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23</a:t>
            </a:fld>
            <a:endParaRPr lang="en-GB" dirty="0"/>
          </a:p>
        </p:txBody>
      </p:sp>
    </p:spTree>
    <p:extLst>
      <p:ext uri="{BB962C8B-B14F-4D97-AF65-F5344CB8AC3E}">
        <p14:creationId xmlns:p14="http://schemas.microsoft.com/office/powerpoint/2010/main" val="190226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fontScale="85000" lnSpcReduction="20000"/>
          </a:bodyPr>
          <a:lstStyle/>
          <a:p>
            <a:r>
              <a:rPr lang="en-US" dirty="0" smtClean="0"/>
              <a:t>We</a:t>
            </a:r>
            <a:r>
              <a:rPr lang="en-US" baseline="0" dirty="0" smtClean="0"/>
              <a:t> talked about why there came the distributed repository model.  </a:t>
            </a:r>
            <a:r>
              <a:rPr lang="en-US" baseline="0" dirty="0" err="1" smtClean="0"/>
              <a:t>Git</a:t>
            </a:r>
            <a:r>
              <a:rPr lang="en-US" baseline="0" dirty="0" smtClean="0"/>
              <a:t> is not the first distributed SCM tool, but can be said the most popular one in this category.  </a:t>
            </a:r>
          </a:p>
          <a:p>
            <a:endParaRPr lang="en-US" dirty="0" smtClean="0"/>
          </a:p>
          <a:p>
            <a:r>
              <a:rPr lang="en-US" dirty="0" err="1" smtClean="0"/>
              <a:t>Git</a:t>
            </a:r>
            <a:r>
              <a:rPr lang="en-US" dirty="0" smtClean="0"/>
              <a:t> was created by a</a:t>
            </a:r>
            <a:r>
              <a:rPr lang="en-US" baseline="0" dirty="0" smtClean="0"/>
              <a:t> famous person - </a:t>
            </a:r>
            <a:r>
              <a:rPr lang="en-US" dirty="0" smtClean="0"/>
              <a:t>Linus</a:t>
            </a:r>
            <a:r>
              <a:rPr lang="en-US" baseline="0" dirty="0" smtClean="0"/>
              <a:t> Torvalds, for his Linux kernel development work.  He was using a good tool called </a:t>
            </a:r>
            <a:r>
              <a:rPr lang="en-US" baseline="0" dirty="0" err="1" smtClean="0"/>
              <a:t>BitKeeper</a:t>
            </a:r>
            <a:r>
              <a:rPr lang="en-US" baseline="0" dirty="0" smtClean="0"/>
              <a:t>, but one day he could no longer use it for free, so he decided to write his own.  As a result, of course </a:t>
            </a:r>
            <a:r>
              <a:rPr lang="en-US" baseline="0" dirty="0" err="1" smtClean="0"/>
              <a:t>Git</a:t>
            </a:r>
            <a:r>
              <a:rPr lang="en-US" baseline="0" dirty="0" smtClean="0"/>
              <a:t> is open-source and free.  </a:t>
            </a:r>
          </a:p>
          <a:p>
            <a:endParaRPr lang="en-US" baseline="0" dirty="0" smtClean="0"/>
          </a:p>
          <a:p>
            <a:r>
              <a:rPr lang="en-US" baseline="0" dirty="0" err="1" smtClean="0"/>
              <a:t>Git</a:t>
            </a:r>
            <a:r>
              <a:rPr lang="en-US" baseline="0" dirty="0" smtClean="0"/>
              <a:t> is strong in several aspects:</a:t>
            </a:r>
          </a:p>
          <a:p>
            <a:endParaRPr lang="en-US" baseline="0" dirty="0" smtClean="0"/>
          </a:p>
          <a:p>
            <a:r>
              <a:rPr lang="en-US" dirty="0" smtClean="0"/>
              <a:t>No. 1 ( Support Distributed development workflow)</a:t>
            </a:r>
          </a:p>
          <a:p>
            <a:r>
              <a:rPr lang="en-US" dirty="0" err="1" smtClean="0"/>
              <a:t>Git</a:t>
            </a:r>
            <a:r>
              <a:rPr lang="en-US" dirty="0" smtClean="0"/>
              <a:t> gives each developer a local copy of the entire development history</a:t>
            </a:r>
            <a:r>
              <a:rPr lang="en-US" baseline="0" dirty="0" smtClean="0"/>
              <a:t> – this is very efficient in distrusted development.  C</a:t>
            </a:r>
            <a:r>
              <a:rPr lang="en-US" dirty="0" smtClean="0"/>
              <a:t>hanges are copied from one such repository to another.  These changes are imported as additional development branches, and can be merged in the same way as a locally developed branch.</a:t>
            </a:r>
          </a:p>
          <a:p>
            <a:endParaRPr lang="en-US" baseline="0" dirty="0" smtClean="0"/>
          </a:p>
          <a:p>
            <a:r>
              <a:rPr lang="en-US" dirty="0" smtClean="0"/>
              <a:t>No. 2 ( Strong Support </a:t>
            </a:r>
            <a:r>
              <a:rPr lang="en-US" baseline="0" dirty="0" smtClean="0"/>
              <a:t>for non-linear development )</a:t>
            </a:r>
            <a:endParaRPr lang="en-US" dirty="0" smtClean="0"/>
          </a:p>
          <a:p>
            <a:r>
              <a:rPr lang="en-US" dirty="0" err="1" smtClean="0"/>
              <a:t>Git</a:t>
            </a:r>
            <a:r>
              <a:rPr lang="en-US" dirty="0" smtClean="0"/>
              <a:t> supports rapid branching and merging, and includes specific tools for visualizing and navigating a non-linear development history. A core assumption in </a:t>
            </a:r>
            <a:r>
              <a:rPr lang="en-US" dirty="0" err="1" smtClean="0"/>
              <a:t>Git</a:t>
            </a:r>
            <a:r>
              <a:rPr lang="en-US" dirty="0" smtClean="0"/>
              <a:t> is that a change will be merged more often than it is written, as it is passed around various reviewers. Branches in </a:t>
            </a:r>
            <a:r>
              <a:rPr lang="en-US" dirty="0" err="1" smtClean="0"/>
              <a:t>Git</a:t>
            </a:r>
            <a:r>
              <a:rPr lang="en-US" dirty="0" smtClean="0"/>
              <a:t> are very lightweight: A branch in </a:t>
            </a:r>
            <a:r>
              <a:rPr lang="en-US" dirty="0" err="1" smtClean="0"/>
              <a:t>Git</a:t>
            </a:r>
            <a:r>
              <a:rPr lang="en-US" dirty="0" smtClean="0"/>
              <a:t> is only a reference to a single commit. With its parental commits, the full branch structure can be constructed.</a:t>
            </a:r>
          </a:p>
          <a:p>
            <a:endParaRPr lang="en-US" dirty="0" smtClean="0"/>
          </a:p>
          <a:p>
            <a:endParaRPr lang="en-US" dirty="0" smtClean="0"/>
          </a:p>
          <a:p>
            <a:r>
              <a:rPr lang="en-US" dirty="0" smtClean="0"/>
              <a:t>No. 3 ( Efficient handling of large projects )</a:t>
            </a:r>
          </a:p>
          <a:p>
            <a:r>
              <a:rPr lang="en-US" dirty="0" smtClean="0"/>
              <a:t>Torvalds has described </a:t>
            </a:r>
            <a:r>
              <a:rPr lang="en-US" dirty="0" err="1" smtClean="0"/>
              <a:t>Git</a:t>
            </a:r>
            <a:r>
              <a:rPr lang="en-US" dirty="0" smtClean="0"/>
              <a:t> as being very fast and scalable, and performance tests done by Mozilla showed it was an order of magnitude faster than some version-control systems, and fetching version history from a locally stored repository can be significantly faster than fetching it from the remote server.</a:t>
            </a:r>
          </a:p>
          <a:p>
            <a:endParaRPr lang="en-US" dirty="0" smtClean="0"/>
          </a:p>
          <a:p>
            <a:r>
              <a:rPr lang="en-US" dirty="0" smtClean="0"/>
              <a:t>No. 4 ( Strong safeguard</a:t>
            </a:r>
            <a:r>
              <a:rPr lang="en-US" baseline="0" dirty="0" smtClean="0"/>
              <a:t> against corruption)</a:t>
            </a:r>
          </a:p>
          <a:p>
            <a:r>
              <a:rPr lang="en-US" sz="1100" b="0" i="0" kern="1200" dirty="0" smtClean="0">
                <a:solidFill>
                  <a:schemeClr val="tx1"/>
                </a:solidFill>
                <a:effectLst/>
                <a:latin typeface="+mn-lt"/>
                <a:ea typeface="+mn-ea"/>
                <a:cs typeface="+mn-cs"/>
              </a:rPr>
              <a:t>In </a:t>
            </a:r>
            <a:r>
              <a:rPr lang="en-US" sz="1100" b="0" i="0" kern="1200" dirty="0" err="1" smtClean="0">
                <a:solidFill>
                  <a:schemeClr val="tx1"/>
                </a:solidFill>
                <a:effectLst/>
                <a:latin typeface="+mn-lt"/>
                <a:ea typeface="+mn-ea"/>
                <a:cs typeface="+mn-cs"/>
              </a:rPr>
              <a:t>Git</a:t>
            </a:r>
            <a:r>
              <a:rPr lang="en-US" sz="1100" b="0" i="0" kern="1200" dirty="0" smtClean="0">
                <a:solidFill>
                  <a:schemeClr val="tx1"/>
                </a:solidFill>
                <a:effectLst/>
                <a:latin typeface="+mn-lt"/>
                <a:ea typeface="+mn-ea"/>
                <a:cs typeface="+mn-cs"/>
              </a:rPr>
              <a:t>, for data integrity, file</a:t>
            </a:r>
            <a:r>
              <a:rPr lang="en-US" sz="1100" b="0" i="0" kern="1200" baseline="0" dirty="0" smtClean="0">
                <a:solidFill>
                  <a:schemeClr val="tx1"/>
                </a:solidFill>
                <a:effectLst/>
                <a:latin typeface="+mn-lt"/>
                <a:ea typeface="+mn-ea"/>
                <a:cs typeface="+mn-cs"/>
              </a:rPr>
              <a:t> contents, index and file names all contain a SHA-1 checksum, so that data inconsistency can be easily detected.  </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(both </a:t>
            </a:r>
            <a:r>
              <a:rPr lang="en-US" sz="1100" b="0" i="0" kern="1200" dirty="0" err="1" smtClean="0">
                <a:solidFill>
                  <a:schemeClr val="tx1"/>
                </a:solidFill>
                <a:effectLst/>
                <a:latin typeface="+mn-lt"/>
                <a:ea typeface="+mn-ea"/>
                <a:cs typeface="+mn-cs"/>
              </a:rPr>
              <a:t>packfile</a:t>
            </a:r>
            <a:r>
              <a:rPr lang="en-US" sz="1100" b="0" i="0" kern="1200" dirty="0" smtClean="0">
                <a:solidFill>
                  <a:schemeClr val="tx1"/>
                </a:solidFill>
                <a:effectLst/>
                <a:latin typeface="+mn-lt"/>
                <a:ea typeface="+mn-ea"/>
                <a:cs typeface="+mn-cs"/>
              </a:rPr>
              <a:t> and its index have SHA-1 checksum inside, and also the file name of </a:t>
            </a:r>
            <a:r>
              <a:rPr lang="en-US" sz="1100" b="0" i="0" kern="1200" dirty="0" err="1" smtClean="0">
                <a:solidFill>
                  <a:schemeClr val="tx1"/>
                </a:solidFill>
                <a:effectLst/>
                <a:latin typeface="+mn-lt"/>
                <a:ea typeface="+mn-ea"/>
                <a:cs typeface="+mn-cs"/>
              </a:rPr>
              <a:t>packfile</a:t>
            </a:r>
            <a:r>
              <a:rPr lang="en-US" sz="1100" b="0" i="0" kern="1200" dirty="0" smtClean="0">
                <a:solidFill>
                  <a:schemeClr val="tx1"/>
                </a:solidFill>
                <a:effectLst/>
                <a:latin typeface="+mn-lt"/>
                <a:ea typeface="+mn-ea"/>
                <a:cs typeface="+mn-cs"/>
              </a:rPr>
              <a:t> contains a SHA-1 checksum.  )</a:t>
            </a:r>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24</a:t>
            </a:fld>
            <a:endParaRPr lang="en-GB" dirty="0"/>
          </a:p>
        </p:txBody>
      </p:sp>
    </p:spTree>
    <p:extLst>
      <p:ext uri="{BB962C8B-B14F-4D97-AF65-F5344CB8AC3E}">
        <p14:creationId xmlns:p14="http://schemas.microsoft.com/office/powerpoint/2010/main" val="4120056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a:t>
            </a:fld>
            <a:endParaRPr lang="en-GB" dirty="0"/>
          </a:p>
        </p:txBody>
      </p:sp>
    </p:spTree>
    <p:extLst>
      <p:ext uri="{BB962C8B-B14F-4D97-AF65-F5344CB8AC3E}">
        <p14:creationId xmlns:p14="http://schemas.microsoft.com/office/powerpoint/2010/main" val="187359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a:p>
        </p:txBody>
      </p:sp>
    </p:spTree>
    <p:extLst>
      <p:ext uri="{BB962C8B-B14F-4D97-AF65-F5344CB8AC3E}">
        <p14:creationId xmlns:p14="http://schemas.microsoft.com/office/powerpoint/2010/main" val="1795823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Microsoft TFS</a:t>
            </a:r>
            <a:r>
              <a:rPr lang="en-US" baseline="0" dirty="0" smtClean="0"/>
              <a:t> is a tool combining features of application lifecycle management, source control, build, etc.  The Source Control engine of TFS is called TFVC, which is different from Microsoft Visual Source Safe.   TFVC was created from scratch in the first release of TFS, and had been the core engine for some years.  In TFS 2013, Microsoft started to use </a:t>
            </a:r>
            <a:r>
              <a:rPr lang="en-US" baseline="0" dirty="0" err="1" smtClean="0"/>
              <a:t>Git</a:t>
            </a:r>
            <a:r>
              <a:rPr lang="en-US" baseline="0" dirty="0" smtClean="0"/>
              <a:t> as the core source control engine, though TFVC is still there.  </a:t>
            </a:r>
          </a:p>
          <a:p>
            <a:endParaRPr lang="en-US" baseline="0" dirty="0" smtClean="0"/>
          </a:p>
          <a:p>
            <a:r>
              <a:rPr lang="en-US" baseline="0" dirty="0" smtClean="0"/>
              <a:t>Microsoft source control solution embraces the modern requirements, so it is offered in two forms – online and on-premise.  It has a very good API and can be integrated with data analysis tools and Microsoft Office suite.  </a:t>
            </a:r>
          </a:p>
          <a:p>
            <a:endParaRPr lang="en-US" baseline="0" dirty="0" smtClean="0"/>
          </a:p>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28</a:t>
            </a:fld>
            <a:endParaRPr lang="en-GB" dirty="0"/>
          </a:p>
        </p:txBody>
      </p:sp>
    </p:spTree>
    <p:extLst>
      <p:ext uri="{BB962C8B-B14F-4D97-AF65-F5344CB8AC3E}">
        <p14:creationId xmlns:p14="http://schemas.microsoft.com/office/powerpoint/2010/main" val="340297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baseline="0" dirty="0" smtClean="0"/>
              <a:t>Perforce –also called p4- is a proprietary SCM tool started from 1995.  It is liked by some enterprise customers including Google, because it performs well on very large repositories and has good visualizations of branching and merging.  </a:t>
            </a:r>
          </a:p>
          <a:p>
            <a:endParaRPr lang="en-US" baseline="0" dirty="0" smtClean="0"/>
          </a:p>
          <a:p>
            <a:r>
              <a:rPr lang="en-US" baseline="0" dirty="0" smtClean="0"/>
              <a:t>For many years Perforce has been using the centralized repository model, but in March this year, Perforce Helix has been released that expands the traditional range of perforce.  Distributed version control is one of the capabilities introduced in this new release.</a:t>
            </a:r>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29</a:t>
            </a:fld>
            <a:endParaRPr lang="en-GB" dirty="0"/>
          </a:p>
        </p:txBody>
      </p:sp>
    </p:spTree>
    <p:extLst>
      <p:ext uri="{BB962C8B-B14F-4D97-AF65-F5344CB8AC3E}">
        <p14:creationId xmlns:p14="http://schemas.microsoft.com/office/powerpoint/2010/main" val="3370178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sz="1100" b="0" i="0" kern="1200" dirty="0" smtClean="0">
                <a:solidFill>
                  <a:schemeClr val="tx1"/>
                </a:solidFill>
                <a:effectLst/>
                <a:latin typeface="+mn-lt"/>
                <a:ea typeface="+mn-ea"/>
                <a:cs typeface="+mn-cs"/>
              </a:rPr>
              <a:t>Build Automation Tool</a:t>
            </a:r>
            <a:r>
              <a:rPr lang="en-US" sz="1100" b="0" i="0" kern="1200" baseline="0" dirty="0" smtClean="0">
                <a:solidFill>
                  <a:schemeClr val="tx1"/>
                </a:solidFill>
                <a:effectLst/>
                <a:latin typeface="+mn-lt"/>
                <a:ea typeface="+mn-ea"/>
                <a:cs typeface="+mn-cs"/>
              </a:rPr>
              <a:t> plugins are critical in Jenkins.  </a:t>
            </a:r>
          </a:p>
          <a:p>
            <a:endParaRPr lang="en-US" sz="1100" b="0" i="0" kern="1200" baseline="0" dirty="0" smtClean="0">
              <a:solidFill>
                <a:schemeClr val="tx1"/>
              </a:solidFill>
              <a:effectLst/>
              <a:latin typeface="+mn-lt"/>
              <a:ea typeface="+mn-ea"/>
              <a:cs typeface="+mn-cs"/>
            </a:endParaRPr>
          </a:p>
          <a:p>
            <a:r>
              <a:rPr lang="en-US" sz="1100" b="0" i="0" kern="1200" baseline="0" dirty="0" smtClean="0">
                <a:solidFill>
                  <a:schemeClr val="tx1"/>
                </a:solidFill>
                <a:effectLst/>
                <a:latin typeface="+mn-lt"/>
                <a:ea typeface="+mn-ea"/>
                <a:cs typeface="+mn-cs"/>
              </a:rPr>
              <a:t>What is Build Automation? </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Historically, developers used build automation to call compilers and linkers from inside a build script versus attempting to make the compiler calls from the command line. It is simple to use the command line to pass a single source module to a compiler and then to a linker to create the final deployable object. However, when attempting to compile and link many source code modules, in a particular order, using the command line process is not a reasonable solution. The make scripting language offered a better alternative. It allowed a build script to be written to call, in a series, the needed compile and link steps to build a software application. GNU Make also offered additional features such as "make depend" which allowed some source code dependency management as well as incremental build processing. This was the beginning of Build Automation. Its primary focus was on automating the calls to the compilers and linkers. As the build process grew more complex, developers began adding pre and post actions around the calls to the compilers such as a check-out from version control to the copying of deployable objects to a test location. The term "build automation" now includes managing the pre and post compile and link activities as well as the compile and link activities.</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(In recent years, build management tools have provided even more relief when it comes to automating the build process. Both commercial and open source tools are available to perform more automated build and workflow processing. Some tools focus on automating the pre and post steps around the calling of the build scripts, while others go beyond the pre and post build script processing and also streamline the actual compile and linker calls without much manual scripting. These tools are particularly useful for </a:t>
            </a:r>
            <a:r>
              <a:rPr lang="en-US" sz="1100" b="0" i="0" u="none" strike="noStrike" kern="1200" dirty="0" smtClean="0">
                <a:solidFill>
                  <a:schemeClr val="tx1"/>
                </a:solidFill>
                <a:effectLst/>
                <a:latin typeface="+mn-lt"/>
                <a:ea typeface="+mn-ea"/>
                <a:cs typeface="+mn-cs"/>
                <a:hlinkClick r:id="rId3" tooltip="Continuous integration"/>
              </a:rPr>
              <a:t>continuous integration</a:t>
            </a:r>
            <a:r>
              <a:rPr lang="en-US" sz="1100" b="0" i="0" kern="1200" dirty="0" smtClean="0">
                <a:solidFill>
                  <a:schemeClr val="tx1"/>
                </a:solidFill>
                <a:effectLst/>
                <a:latin typeface="+mn-lt"/>
                <a:ea typeface="+mn-ea"/>
                <a:cs typeface="+mn-cs"/>
              </a:rPr>
              <a:t> builds where frequent calls to the compile process are required and incremental build processing is needed.)</a:t>
            </a:r>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33</a:t>
            </a:fld>
            <a:endParaRPr lang="en-GB" dirty="0"/>
          </a:p>
        </p:txBody>
      </p:sp>
    </p:spTree>
    <p:extLst>
      <p:ext uri="{BB962C8B-B14F-4D97-AF65-F5344CB8AC3E}">
        <p14:creationId xmlns:p14="http://schemas.microsoft.com/office/powerpoint/2010/main" val="2020091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The “Make” utility is the beginning of Build Automation.   It originated</a:t>
            </a:r>
            <a:r>
              <a:rPr lang="en-US" sz="1100" b="0" i="0" kern="1200" baseline="0" dirty="0" smtClean="0">
                <a:solidFill>
                  <a:schemeClr val="tx1"/>
                </a:solidFill>
                <a:effectLst/>
                <a:latin typeface="+mn-lt"/>
                <a:ea typeface="+mn-ea"/>
                <a:cs typeface="+mn-cs"/>
              </a:rPr>
              <a:t> on the Unix platform.  </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r>
              <a:rPr lang="en-US" sz="1100" b="0" i="0" kern="1200" baseline="0" dirty="0" smtClean="0">
                <a:solidFill>
                  <a:schemeClr val="tx1"/>
                </a:solidFill>
                <a:effectLst/>
                <a:latin typeface="+mn-lt"/>
                <a:ea typeface="+mn-ea"/>
                <a:cs typeface="+mn-cs"/>
              </a:rPr>
              <a:t>Make consists of the make command and the </a:t>
            </a:r>
            <a:r>
              <a:rPr lang="en-US" sz="1100" b="0" i="0" kern="1200" baseline="0" dirty="0" err="1" smtClean="0">
                <a:solidFill>
                  <a:schemeClr val="tx1"/>
                </a:solidFill>
                <a:effectLst/>
                <a:latin typeface="+mn-lt"/>
                <a:ea typeface="+mn-ea"/>
                <a:cs typeface="+mn-cs"/>
              </a:rPr>
              <a:t>makefile</a:t>
            </a:r>
            <a:r>
              <a:rPr lang="en-US" sz="1100" b="0" i="0" kern="1200" baseline="0" dirty="0" smtClean="0">
                <a:solidFill>
                  <a:schemeClr val="tx1"/>
                </a:solidFill>
                <a:effectLst/>
                <a:latin typeface="+mn-lt"/>
                <a:ea typeface="+mn-ea"/>
                <a:cs typeface="+mn-cs"/>
              </a:rPr>
              <a:t>.  The </a:t>
            </a:r>
            <a:r>
              <a:rPr lang="en-US" sz="1100" b="0" i="0" kern="1200" baseline="0" dirty="0" err="1" smtClean="0">
                <a:solidFill>
                  <a:schemeClr val="tx1"/>
                </a:solidFill>
                <a:effectLst/>
                <a:latin typeface="+mn-lt"/>
                <a:ea typeface="+mn-ea"/>
                <a:cs typeface="+mn-cs"/>
              </a:rPr>
              <a:t>Makefile</a:t>
            </a:r>
            <a:r>
              <a:rPr lang="en-US" sz="1100" b="0" i="0" kern="1200" baseline="0" dirty="0" smtClean="0">
                <a:solidFill>
                  <a:schemeClr val="tx1"/>
                </a:solidFill>
                <a:effectLst/>
                <a:latin typeface="+mn-lt"/>
                <a:ea typeface="+mn-ea"/>
                <a:cs typeface="+mn-cs"/>
              </a:rPr>
              <a:t> tells make command how to compile and link a program. Using C/C++ as an example, when a C/C++ source file is changed, it must be recompiled. If a header file has changed, each C/C++ source file that includes the header file must be recompiled to be safe. Each compilation produces an object file corresponding to the source file. Finally, if any source file has been recompiled, all the object files, whether newly made or saved from previous compilations, must be linked together to produce the new executable program.  These instructions with their dependencies are specified in a </a:t>
            </a:r>
            <a:r>
              <a:rPr lang="en-US" sz="1100" b="0" i="0" kern="1200" baseline="0" dirty="0" err="1" smtClean="0">
                <a:solidFill>
                  <a:schemeClr val="tx1"/>
                </a:solidFill>
                <a:effectLst/>
                <a:latin typeface="+mn-lt"/>
                <a:ea typeface="+mn-ea"/>
                <a:cs typeface="+mn-cs"/>
              </a:rPr>
              <a:t>Makefile</a:t>
            </a:r>
            <a:r>
              <a:rPr lang="en-US" sz="1100" b="0" i="0" kern="1200" baseline="0" dirty="0" smtClean="0">
                <a:solidFill>
                  <a:schemeClr val="tx1"/>
                </a:solidFill>
                <a:effectLst/>
                <a:latin typeface="+mn-lt"/>
                <a:ea typeface="+mn-ea"/>
                <a:cs typeface="+mn-cs"/>
              </a:rPr>
              <a:t>. If none of the files that are prerequisites have been changed since the last time the program was compiled, no actions take place. For large software projects, using </a:t>
            </a:r>
            <a:r>
              <a:rPr lang="en-US" sz="1100" b="0" i="0" kern="1200" baseline="0" dirty="0" err="1" smtClean="0">
                <a:solidFill>
                  <a:schemeClr val="tx1"/>
                </a:solidFill>
                <a:effectLst/>
                <a:latin typeface="+mn-lt"/>
                <a:ea typeface="+mn-ea"/>
                <a:cs typeface="+mn-cs"/>
              </a:rPr>
              <a:t>Makefiles</a:t>
            </a:r>
            <a:r>
              <a:rPr lang="en-US" sz="1100" b="0" i="0" kern="1200" baseline="0" dirty="0" smtClean="0">
                <a:solidFill>
                  <a:schemeClr val="tx1"/>
                </a:solidFill>
                <a:effectLst/>
                <a:latin typeface="+mn-lt"/>
                <a:ea typeface="+mn-ea"/>
                <a:cs typeface="+mn-cs"/>
              </a:rPr>
              <a:t> can substantially reduce build times if only a few source files have changed.</a:t>
            </a:r>
          </a:p>
          <a:p>
            <a:endParaRPr lang="en-US" sz="1100" b="0" i="0" kern="1200" baseline="0" dirty="0" smtClean="0">
              <a:solidFill>
                <a:schemeClr val="tx1"/>
              </a:solidFill>
              <a:effectLst/>
              <a:latin typeface="+mn-lt"/>
              <a:ea typeface="+mn-ea"/>
              <a:cs typeface="+mn-cs"/>
            </a:endParaRPr>
          </a:p>
          <a:p>
            <a:r>
              <a:rPr lang="en-US" sz="1100" b="0" i="0" kern="1200" baseline="0" dirty="0" smtClean="0">
                <a:solidFill>
                  <a:schemeClr val="tx1"/>
                </a:solidFill>
                <a:effectLst/>
                <a:latin typeface="+mn-lt"/>
                <a:ea typeface="+mn-ea"/>
                <a:cs typeface="+mn-cs"/>
              </a:rPr>
              <a:t>Jenkins can use make to do the build, by </a:t>
            </a:r>
            <a:r>
              <a:rPr lang="en-US" sz="1100" b="0" i="0" kern="1200" baseline="0" dirty="0" err="1" smtClean="0">
                <a:solidFill>
                  <a:schemeClr val="tx1"/>
                </a:solidFill>
                <a:effectLst/>
                <a:latin typeface="+mn-lt"/>
                <a:ea typeface="+mn-ea"/>
                <a:cs typeface="+mn-cs"/>
              </a:rPr>
              <a:t>excuting</a:t>
            </a:r>
            <a:r>
              <a:rPr lang="en-US" sz="1100" b="0" i="0" kern="1200" baseline="0" dirty="0" smtClean="0">
                <a:solidFill>
                  <a:schemeClr val="tx1"/>
                </a:solidFill>
                <a:effectLst/>
                <a:latin typeface="+mn-lt"/>
                <a:ea typeface="+mn-ea"/>
                <a:cs typeface="+mn-cs"/>
              </a:rPr>
              <a:t> a shell command to invoke make.  </a:t>
            </a:r>
          </a:p>
        </p:txBody>
      </p:sp>
      <p:sp>
        <p:nvSpPr>
          <p:cNvPr id="4" name="Slide Number Placeholder 3"/>
          <p:cNvSpPr>
            <a:spLocks noGrp="1"/>
          </p:cNvSpPr>
          <p:nvPr>
            <p:ph type="sldNum" sz="quarter" idx="10"/>
          </p:nvPr>
        </p:nvSpPr>
        <p:spPr/>
        <p:txBody>
          <a:bodyPr/>
          <a:lstStyle/>
          <a:p>
            <a:fld id="{8547E1EE-0039-4797-B978-F453418260D1}" type="slidenum">
              <a:rPr lang="en-US" smtClean="0"/>
              <a:pPr/>
              <a:t>34</a:t>
            </a:fld>
            <a:endParaRPr lang="en-US"/>
          </a:p>
        </p:txBody>
      </p:sp>
    </p:spTree>
    <p:extLst>
      <p:ext uri="{BB962C8B-B14F-4D97-AF65-F5344CB8AC3E}">
        <p14:creationId xmlns:p14="http://schemas.microsoft.com/office/powerpoint/2010/main" val="112277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sz="1100" b="0" i="0" kern="1200" dirty="0" smtClean="0">
                <a:solidFill>
                  <a:schemeClr val="tx1"/>
                </a:solidFill>
                <a:effectLst/>
                <a:latin typeface="+mn-lt"/>
                <a:ea typeface="+mn-ea"/>
                <a:cs typeface="+mn-cs"/>
              </a:rPr>
              <a:t>Ant – full name is Apache Ant, was a replacement for the make build tool, and was created due to a number of problems with the make.  It is similar to Make but is implemented using the Java language, requires the Java platform, and is best suited to building Java projects.</a:t>
            </a:r>
          </a:p>
          <a:p>
            <a:r>
              <a:rPr lang="en-US" sz="1100" b="0" i="0" kern="1200" dirty="0" smtClean="0">
                <a:solidFill>
                  <a:schemeClr val="tx1"/>
                </a:solidFill>
                <a:effectLst/>
                <a:latin typeface="+mn-lt"/>
                <a:ea typeface="+mn-ea"/>
                <a:cs typeface="+mn-cs"/>
              </a:rPr>
              <a:t>The most immediately noticeable difference between Ant and Make is that Ant uses XML to describe the build process and its dependencies, whereas Make uses </a:t>
            </a:r>
            <a:r>
              <a:rPr lang="en-US" sz="1100" b="0" i="0" kern="1200" dirty="0" err="1" smtClean="0">
                <a:solidFill>
                  <a:schemeClr val="tx1"/>
                </a:solidFill>
                <a:effectLst/>
                <a:latin typeface="+mn-lt"/>
                <a:ea typeface="+mn-ea"/>
                <a:cs typeface="+mn-cs"/>
              </a:rPr>
              <a:t>Makefile</a:t>
            </a:r>
            <a:r>
              <a:rPr lang="en-US" sz="1100" b="0" i="0" kern="1200" dirty="0" smtClean="0">
                <a:solidFill>
                  <a:schemeClr val="tx1"/>
                </a:solidFill>
                <a:effectLst/>
                <a:latin typeface="+mn-lt"/>
                <a:ea typeface="+mn-ea"/>
                <a:cs typeface="+mn-cs"/>
              </a:rPr>
              <a:t> format.  </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At one time (2002), Ant was the build tool used by most Java development projects.</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 </a:t>
            </a:r>
          </a:p>
          <a:p>
            <a:r>
              <a:rPr lang="en-US" sz="1100" b="0" i="0" kern="1200" dirty="0" smtClean="0">
                <a:solidFill>
                  <a:schemeClr val="tx1"/>
                </a:solidFill>
                <a:effectLst/>
                <a:latin typeface="+mn-lt"/>
                <a:ea typeface="+mn-ea"/>
                <a:cs typeface="+mn-cs"/>
              </a:rPr>
              <a:t>Because Ant made it trivial to integrate </a:t>
            </a:r>
            <a:r>
              <a:rPr lang="en-US" sz="1100" b="0" i="0" kern="1200" dirty="0" err="1" smtClean="0">
                <a:solidFill>
                  <a:schemeClr val="tx1"/>
                </a:solidFill>
                <a:effectLst/>
                <a:latin typeface="+mn-lt"/>
                <a:ea typeface="+mn-ea"/>
                <a:cs typeface="+mn-cs"/>
              </a:rPr>
              <a:t>JUnit</a:t>
            </a:r>
            <a:r>
              <a:rPr lang="en-US" sz="1100" b="0" i="0" kern="1200" dirty="0" smtClean="0">
                <a:solidFill>
                  <a:schemeClr val="tx1"/>
                </a:solidFill>
                <a:effectLst/>
                <a:latin typeface="+mn-lt"/>
                <a:ea typeface="+mn-ea"/>
                <a:cs typeface="+mn-cs"/>
              </a:rPr>
              <a:t> tests with the build process, Ant made it easy for willing developers to adopt test-driven development, and even Extreme Programming.</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After Ant</a:t>
            </a:r>
            <a:r>
              <a:rPr lang="en-US" sz="1100" b="0" i="0" kern="1200" baseline="0" dirty="0" smtClean="0">
                <a:solidFill>
                  <a:schemeClr val="tx1"/>
                </a:solidFill>
                <a:effectLst/>
                <a:latin typeface="+mn-lt"/>
                <a:ea typeface="+mn-ea"/>
                <a:cs typeface="+mn-cs"/>
              </a:rPr>
              <a:t> Plugin for Jenkins is installed, you can add build step to invoke Ant, as you can see here.  </a:t>
            </a:r>
            <a:endParaRPr lang="en-US" sz="11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35</a:t>
            </a:fld>
            <a:endParaRPr lang="en-GB" dirty="0"/>
          </a:p>
        </p:txBody>
      </p:sp>
    </p:spTree>
    <p:extLst>
      <p:ext uri="{BB962C8B-B14F-4D97-AF65-F5344CB8AC3E}">
        <p14:creationId xmlns:p14="http://schemas.microsoft.com/office/powerpoint/2010/main" val="509777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Contrary to preceding tools like Apache Ant, Maven uses conventions for the build procedure, and only exceptions need to be written down. An XML file describes the software project being built, its dependencies on other external modules and components, the build order, directories, and required plug-ins. It comes with pre-defined targets for performing certain well-defined tasks such as compilation of code and its packaging.  </a:t>
            </a:r>
            <a:r>
              <a:rPr lang="en-US" b="1" dirty="0" smtClean="0"/>
              <a:t>Maven dynamically downloads Java libraries and Maven plug-ins from one or more repositories,</a:t>
            </a:r>
            <a:r>
              <a:rPr lang="en-US" dirty="0" smtClean="0"/>
              <a:t> and stores them in a local cache.  This local cache of downloaded artifacts can also be updated with artifacts created by local projects. Public repositories can also be updated.</a:t>
            </a:r>
          </a:p>
          <a:p>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smtClean="0">
                <a:solidFill>
                  <a:schemeClr val="tx1"/>
                </a:solidFill>
                <a:effectLst/>
                <a:latin typeface="+mn-lt"/>
                <a:ea typeface="+mn-ea"/>
                <a:cs typeface="+mn-cs"/>
              </a:rPr>
              <a:t>After Maven</a:t>
            </a:r>
            <a:r>
              <a:rPr lang="en-US" sz="1100" b="0" i="0" kern="1200" baseline="0" dirty="0" smtClean="0">
                <a:solidFill>
                  <a:schemeClr val="tx1"/>
                </a:solidFill>
                <a:effectLst/>
                <a:latin typeface="+mn-lt"/>
                <a:ea typeface="+mn-ea"/>
                <a:cs typeface="+mn-cs"/>
              </a:rPr>
              <a:t> Plugin for Jenkins is installed, you can add build step to invoke Maven, as you can see here.  </a:t>
            </a:r>
            <a:endParaRPr lang="en-US" sz="11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36</a:t>
            </a:fld>
            <a:endParaRPr lang="en-GB" dirty="0"/>
          </a:p>
        </p:txBody>
      </p:sp>
    </p:spTree>
    <p:extLst>
      <p:ext uri="{BB962C8B-B14F-4D97-AF65-F5344CB8AC3E}">
        <p14:creationId xmlns:p14="http://schemas.microsoft.com/office/powerpoint/2010/main" val="3389808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39</a:t>
            </a:fld>
            <a:endParaRPr lang="en-US"/>
          </a:p>
        </p:txBody>
      </p:sp>
    </p:spTree>
    <p:extLst>
      <p:ext uri="{BB962C8B-B14F-4D97-AF65-F5344CB8AC3E}">
        <p14:creationId xmlns:p14="http://schemas.microsoft.com/office/powerpoint/2010/main" val="1650758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a:p>
        </p:txBody>
      </p:sp>
    </p:spTree>
    <p:extLst>
      <p:ext uri="{BB962C8B-B14F-4D97-AF65-F5344CB8AC3E}">
        <p14:creationId xmlns:p14="http://schemas.microsoft.com/office/powerpoint/2010/main" val="292756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41</a:t>
            </a:fld>
            <a:endParaRPr lang="en-GB" dirty="0"/>
          </a:p>
        </p:txBody>
      </p:sp>
    </p:spTree>
    <p:extLst>
      <p:ext uri="{BB962C8B-B14F-4D97-AF65-F5344CB8AC3E}">
        <p14:creationId xmlns:p14="http://schemas.microsoft.com/office/powerpoint/2010/main" val="353118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a:t>
            </a:fld>
            <a:endParaRPr lang="en-US"/>
          </a:p>
        </p:txBody>
      </p:sp>
    </p:spTree>
    <p:extLst>
      <p:ext uri="{BB962C8B-B14F-4D97-AF65-F5344CB8AC3E}">
        <p14:creationId xmlns:p14="http://schemas.microsoft.com/office/powerpoint/2010/main" val="1156978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42</a:t>
            </a:fld>
            <a:endParaRPr lang="en-US"/>
          </a:p>
        </p:txBody>
      </p:sp>
    </p:spTree>
    <p:extLst>
      <p:ext uri="{BB962C8B-B14F-4D97-AF65-F5344CB8AC3E}">
        <p14:creationId xmlns:p14="http://schemas.microsoft.com/office/powerpoint/2010/main" val="3411870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Hudson is a continuous integration (CI) server tool written in Java.  </a:t>
            </a:r>
          </a:p>
          <a:p>
            <a:endParaRPr lang="en-US" dirty="0" smtClean="0"/>
          </a:p>
          <a:p>
            <a:r>
              <a:rPr lang="en-US" dirty="0" smtClean="0"/>
              <a:t>(a</a:t>
            </a:r>
            <a:r>
              <a:rPr lang="en-US" baseline="0" dirty="0" smtClean="0"/>
              <a:t>bout history and Hudson)</a:t>
            </a:r>
            <a:endParaRPr lang="en-US" dirty="0" smtClean="0"/>
          </a:p>
          <a:p>
            <a:r>
              <a:rPr lang="en-US" dirty="0" smtClean="0"/>
              <a:t>The primary developer of Hudson was </a:t>
            </a:r>
            <a:r>
              <a:rPr lang="en-US" dirty="0" err="1" smtClean="0"/>
              <a:t>Kohsuke</a:t>
            </a:r>
            <a:r>
              <a:rPr lang="en-US" dirty="0" smtClean="0"/>
              <a:t> Kawaguchi, who worked for Sun Microsystems at the time. When Oracle bought Sun, it declared its intention to trademark the Hudson name, and development began on a commercial version. It was decided by the majority of the development community, including Kawaguchi, to continue the project under the name Jenkins in early 2011. Interest in Hudson collapsed thereafter. Eventually Oracle donated the remaining Hudson project assets to the Eclipse Foundation at the end of 2012.    </a:t>
            </a:r>
          </a:p>
          <a:p>
            <a:endParaRPr lang="en-US" dirty="0" smtClean="0"/>
          </a:p>
          <a:p>
            <a:pPr lvl="2"/>
            <a:r>
              <a:rPr lang="en-US" dirty="0" smtClean="0"/>
              <a:t>The Hudson project renamed itself Jenkins after a 2010 dispute with Oracle regarding trademarks. Oracle has decided to continue development under the Hudson name.  To</a:t>
            </a:r>
            <a:r>
              <a:rPr lang="en-US" baseline="0" dirty="0" smtClean="0"/>
              <a:t> know the difference between the two, see http://www.coderanch.com/t/622298/tools/Difference-Hudson-Jenkins.  I</a:t>
            </a:r>
            <a:r>
              <a:rPr lang="en-US" dirty="0" smtClean="0"/>
              <a:t>n 2012, Oracle formally transferred Hudson project to Eclipse Foundation. </a:t>
            </a:r>
          </a:p>
          <a:p>
            <a:pPr lvl="2"/>
            <a:endParaRPr lang="en-US" dirty="0" smtClean="0"/>
          </a:p>
          <a:p>
            <a:pPr lvl="2"/>
            <a:r>
              <a:rPr lang="en-US" dirty="0" smtClean="0"/>
              <a:t>The idea behind continuous integration is to frequently integrate new or changed code from a source repository, with very little time between the commit and the build. When there are many developers are working on the same project, this practice greatly reduces the number of errors that can arise without any developers noticing them. And we all know that the sooner in the lifecycle an error is caught, the less expensive it is to fix.</a:t>
            </a:r>
          </a:p>
          <a:p>
            <a:pPr lvl="2"/>
            <a:endParaRPr lang="en-US" dirty="0" smtClean="0"/>
          </a:p>
          <a:p>
            <a:pPr lvl="2"/>
            <a:r>
              <a:rPr lang="en-US" dirty="0" smtClean="0"/>
              <a:t>These systems let you schedule regular builds, automate the build process, and make it self-testing by integrating the execution of automated tests. </a:t>
            </a:r>
          </a:p>
          <a:p>
            <a:pPr marL="234950" lvl="2" indent="0">
              <a:buNone/>
            </a:pPr>
            <a:endParaRPr lang="en-US" dirty="0" smtClean="0"/>
          </a:p>
          <a:p>
            <a:pPr lvl="2"/>
            <a:r>
              <a:rPr lang="en-US" dirty="0" smtClean="0"/>
              <a:t>If you’d like to know more, I suggest you read the </a:t>
            </a:r>
            <a:r>
              <a:rPr lang="en-US" dirty="0" err="1" smtClean="0"/>
              <a:t>wikipedia</a:t>
            </a:r>
            <a:r>
              <a:rPr lang="en-US" dirty="0" smtClean="0"/>
              <a:t> article on continuous integration.</a:t>
            </a:r>
          </a:p>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43</a:t>
            </a:fld>
            <a:endParaRPr lang="en-GB" dirty="0"/>
          </a:p>
        </p:txBody>
      </p:sp>
    </p:spTree>
    <p:extLst>
      <p:ext uri="{BB962C8B-B14F-4D97-AF65-F5344CB8AC3E}">
        <p14:creationId xmlns:p14="http://schemas.microsoft.com/office/powerpoint/2010/main" val="1193714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54</a:t>
            </a:fld>
            <a:endParaRPr lang="en-GB" dirty="0"/>
          </a:p>
        </p:txBody>
      </p:sp>
    </p:spTree>
    <p:extLst>
      <p:ext uri="{BB962C8B-B14F-4D97-AF65-F5344CB8AC3E}">
        <p14:creationId xmlns:p14="http://schemas.microsoft.com/office/powerpoint/2010/main" val="3006052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55</a:t>
            </a:fld>
            <a:endParaRPr lang="en-GB" dirty="0"/>
          </a:p>
        </p:txBody>
      </p:sp>
    </p:spTree>
    <p:extLst>
      <p:ext uri="{BB962C8B-B14F-4D97-AF65-F5344CB8AC3E}">
        <p14:creationId xmlns:p14="http://schemas.microsoft.com/office/powerpoint/2010/main" val="546449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58</a:t>
            </a:fld>
            <a:endParaRPr lang="en-GB" dirty="0"/>
          </a:p>
        </p:txBody>
      </p:sp>
    </p:spTree>
    <p:extLst>
      <p:ext uri="{BB962C8B-B14F-4D97-AF65-F5344CB8AC3E}">
        <p14:creationId xmlns:p14="http://schemas.microsoft.com/office/powerpoint/2010/main" val="2461147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61</a:t>
            </a:fld>
            <a:endParaRPr lang="en-US"/>
          </a:p>
        </p:txBody>
      </p:sp>
    </p:spTree>
    <p:extLst>
      <p:ext uri="{BB962C8B-B14F-4D97-AF65-F5344CB8AC3E}">
        <p14:creationId xmlns:p14="http://schemas.microsoft.com/office/powerpoint/2010/main" val="3337981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62</a:t>
            </a:fld>
            <a:endParaRPr lang="en-US"/>
          </a:p>
        </p:txBody>
      </p:sp>
    </p:spTree>
    <p:extLst>
      <p:ext uri="{BB962C8B-B14F-4D97-AF65-F5344CB8AC3E}">
        <p14:creationId xmlns:p14="http://schemas.microsoft.com/office/powerpoint/2010/main" val="3670242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There’re many such frameworks.</a:t>
            </a:r>
            <a:r>
              <a:rPr lang="en-US" baseline="0" dirty="0" smtClean="0"/>
              <a:t>  One well-know family of test frameworks is called </a:t>
            </a:r>
            <a:r>
              <a:rPr lang="en-US" baseline="0" dirty="0" err="1" smtClean="0"/>
              <a:t>xUnit</a:t>
            </a:r>
            <a:r>
              <a:rPr lang="en-US" baseline="0" dirty="0" smtClean="0"/>
              <a:t>, which includes </a:t>
            </a:r>
            <a:r>
              <a:rPr lang="en-US" baseline="0" dirty="0" err="1" smtClean="0"/>
              <a:t>Junit</a:t>
            </a:r>
            <a:r>
              <a:rPr lang="en-US" baseline="0" dirty="0" smtClean="0"/>
              <a:t> for Java, </a:t>
            </a:r>
            <a:r>
              <a:rPr lang="en-US" baseline="0" dirty="0" err="1" smtClean="0"/>
              <a:t>Nunit</a:t>
            </a:r>
            <a:r>
              <a:rPr lang="en-US" baseline="0" dirty="0" smtClean="0"/>
              <a:t> for Microsoft </a:t>
            </a:r>
            <a:r>
              <a:rPr lang="en-US" baseline="0" dirty="0" err="1" smtClean="0"/>
              <a:t>.Net</a:t>
            </a:r>
            <a:r>
              <a:rPr lang="en-US" baseline="0" dirty="0" smtClean="0"/>
              <a:t>, </a:t>
            </a:r>
            <a:r>
              <a:rPr lang="en-US" baseline="0" dirty="0" err="1" smtClean="0"/>
              <a:t>Runit</a:t>
            </a:r>
            <a:r>
              <a:rPr lang="en-US" baseline="0" dirty="0" smtClean="0"/>
              <a:t> for Ruby, etc.  </a:t>
            </a:r>
          </a:p>
          <a:p>
            <a:endParaRPr lang="en-US" baseline="0" dirty="0" smtClean="0"/>
          </a:p>
          <a:p>
            <a:r>
              <a:rPr lang="en-US" baseline="0" dirty="0" smtClean="0"/>
              <a:t>Taking </a:t>
            </a:r>
            <a:r>
              <a:rPr lang="en-US" baseline="0" dirty="0" err="1" smtClean="0"/>
              <a:t>Junit</a:t>
            </a:r>
            <a:r>
              <a:rPr lang="en-US" baseline="0" dirty="0" smtClean="0"/>
              <a:t> as an example, you can see that it has a structure that allow you to set up the isolation for your unit test, and tear it down after the test.  </a:t>
            </a:r>
            <a:r>
              <a:rPr lang="en-US" baseline="0" dirty="0" err="1" smtClean="0"/>
              <a:t>Junit</a:t>
            </a:r>
            <a:r>
              <a:rPr lang="en-US" baseline="0" dirty="0" smtClean="0"/>
              <a:t> works in conjunction with tools that provide mock or fake.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67</a:t>
            </a:fld>
            <a:endParaRPr lang="en-US"/>
          </a:p>
        </p:txBody>
      </p:sp>
    </p:spTree>
    <p:extLst>
      <p:ext uri="{BB962C8B-B14F-4D97-AF65-F5344CB8AC3E}">
        <p14:creationId xmlns:p14="http://schemas.microsoft.com/office/powerpoint/2010/main" val="1312724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There’re many such frameworks.</a:t>
            </a:r>
            <a:r>
              <a:rPr lang="en-US" baseline="0" dirty="0" smtClean="0"/>
              <a:t>  One well-know family of test frameworks is called </a:t>
            </a:r>
            <a:r>
              <a:rPr lang="en-US" baseline="0" dirty="0" err="1" smtClean="0"/>
              <a:t>xUnit</a:t>
            </a:r>
            <a:r>
              <a:rPr lang="en-US" baseline="0" dirty="0" smtClean="0"/>
              <a:t>, which includes </a:t>
            </a:r>
            <a:r>
              <a:rPr lang="en-US" baseline="0" dirty="0" err="1" smtClean="0"/>
              <a:t>Junit</a:t>
            </a:r>
            <a:r>
              <a:rPr lang="en-US" baseline="0" dirty="0" smtClean="0"/>
              <a:t> for Java, </a:t>
            </a:r>
            <a:r>
              <a:rPr lang="en-US" baseline="0" dirty="0" err="1" smtClean="0"/>
              <a:t>Nunit</a:t>
            </a:r>
            <a:r>
              <a:rPr lang="en-US" baseline="0" dirty="0" smtClean="0"/>
              <a:t> for Microsoft </a:t>
            </a:r>
            <a:r>
              <a:rPr lang="en-US" baseline="0" dirty="0" err="1" smtClean="0"/>
              <a:t>.Net</a:t>
            </a:r>
            <a:r>
              <a:rPr lang="en-US" baseline="0" dirty="0" smtClean="0"/>
              <a:t>, </a:t>
            </a:r>
            <a:r>
              <a:rPr lang="en-US" baseline="0" dirty="0" err="1" smtClean="0"/>
              <a:t>Runit</a:t>
            </a:r>
            <a:r>
              <a:rPr lang="en-US" baseline="0" dirty="0" smtClean="0"/>
              <a:t> for Ruby, etc.  </a:t>
            </a:r>
          </a:p>
          <a:p>
            <a:endParaRPr lang="en-US" baseline="0" dirty="0" smtClean="0"/>
          </a:p>
          <a:p>
            <a:r>
              <a:rPr lang="en-US" baseline="0" dirty="0" smtClean="0"/>
              <a:t>Taking </a:t>
            </a:r>
            <a:r>
              <a:rPr lang="en-US" baseline="0" dirty="0" err="1" smtClean="0"/>
              <a:t>Junit</a:t>
            </a:r>
            <a:r>
              <a:rPr lang="en-US" baseline="0" dirty="0" smtClean="0"/>
              <a:t> as an example, you can see that it has a structure that allow you to set up the isolation for your unit test, and tear it down after the test.  </a:t>
            </a:r>
            <a:r>
              <a:rPr lang="en-US" baseline="0" dirty="0" err="1" smtClean="0"/>
              <a:t>Junit</a:t>
            </a:r>
            <a:r>
              <a:rPr lang="en-US" baseline="0" dirty="0" smtClean="0"/>
              <a:t> works in conjunction with tools that provide mock or fake.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68</a:t>
            </a:fld>
            <a:endParaRPr lang="en-US"/>
          </a:p>
        </p:txBody>
      </p:sp>
    </p:spTree>
    <p:extLst>
      <p:ext uri="{BB962C8B-B14F-4D97-AF65-F5344CB8AC3E}">
        <p14:creationId xmlns:p14="http://schemas.microsoft.com/office/powerpoint/2010/main" val="883945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74</a:t>
            </a:fld>
            <a:endParaRPr lang="en-US"/>
          </a:p>
        </p:txBody>
      </p:sp>
    </p:spTree>
    <p:extLst>
      <p:ext uri="{BB962C8B-B14F-4D97-AF65-F5344CB8AC3E}">
        <p14:creationId xmlns:p14="http://schemas.microsoft.com/office/powerpoint/2010/main" val="429076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1955468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75</a:t>
            </a:fld>
            <a:endParaRPr lang="en-US"/>
          </a:p>
        </p:txBody>
      </p:sp>
    </p:spTree>
    <p:extLst>
      <p:ext uri="{BB962C8B-B14F-4D97-AF65-F5344CB8AC3E}">
        <p14:creationId xmlns:p14="http://schemas.microsoft.com/office/powerpoint/2010/main" val="3845891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83</a:t>
            </a:fld>
            <a:endParaRPr lang="en-US"/>
          </a:p>
        </p:txBody>
      </p:sp>
    </p:spTree>
    <p:extLst>
      <p:ext uri="{BB962C8B-B14F-4D97-AF65-F5344CB8AC3E}">
        <p14:creationId xmlns:p14="http://schemas.microsoft.com/office/powerpoint/2010/main" val="3912835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90</a:t>
            </a:fld>
            <a:endParaRPr lang="en-US"/>
          </a:p>
        </p:txBody>
      </p:sp>
    </p:spTree>
    <p:extLst>
      <p:ext uri="{BB962C8B-B14F-4D97-AF65-F5344CB8AC3E}">
        <p14:creationId xmlns:p14="http://schemas.microsoft.com/office/powerpoint/2010/main" val="2493403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Jmeter</a:t>
            </a:r>
            <a:r>
              <a:rPr lang="en-US" baseline="0" dirty="0" smtClean="0"/>
              <a:t> is an open-source load testing tool that can be used in Unit test, (though it can be used in Acceptance test as well).  </a:t>
            </a:r>
          </a:p>
          <a:p>
            <a:endParaRPr lang="en-US" baseline="0" dirty="0" smtClean="0"/>
          </a:p>
          <a:p>
            <a:r>
              <a:rPr lang="en-US" dirty="0" smtClean="0"/>
              <a:t>Ability to load and performance test many different server/protocol types:</a:t>
            </a:r>
          </a:p>
          <a:p>
            <a:r>
              <a:rPr lang="en-US" dirty="0" smtClean="0"/>
              <a:t>Web - HTTP, HTTPS</a:t>
            </a:r>
          </a:p>
          <a:p>
            <a:r>
              <a:rPr lang="en-US" dirty="0" smtClean="0"/>
              <a:t>SOAP / REST</a:t>
            </a:r>
          </a:p>
          <a:p>
            <a:r>
              <a:rPr lang="en-US" dirty="0" smtClean="0"/>
              <a:t>FTP</a:t>
            </a:r>
          </a:p>
          <a:p>
            <a:r>
              <a:rPr lang="en-US" dirty="0" smtClean="0"/>
              <a:t>Database via JDBC</a:t>
            </a:r>
          </a:p>
          <a:p>
            <a:r>
              <a:rPr lang="en-US" dirty="0" smtClean="0"/>
              <a:t>LDAP</a:t>
            </a:r>
          </a:p>
          <a:p>
            <a:r>
              <a:rPr lang="en-US" dirty="0" smtClean="0"/>
              <a:t>Message-oriented middleware (MOM) via JMS</a:t>
            </a:r>
          </a:p>
          <a:p>
            <a:r>
              <a:rPr lang="en-US" dirty="0" smtClean="0"/>
              <a:t>Mail - SMTP(S), POP3(S) and IMAP(S)</a:t>
            </a:r>
          </a:p>
          <a:p>
            <a:r>
              <a:rPr lang="en-US" dirty="0" err="1" smtClean="0"/>
              <a:t>MongoDB</a:t>
            </a:r>
            <a:r>
              <a:rPr lang="en-US" dirty="0" smtClean="0"/>
              <a:t> (</a:t>
            </a:r>
            <a:r>
              <a:rPr lang="en-US" dirty="0" err="1" smtClean="0"/>
              <a:t>NoSQL</a:t>
            </a:r>
            <a:r>
              <a:rPr lang="en-US" dirty="0" smtClean="0"/>
              <a:t>)</a:t>
            </a:r>
          </a:p>
          <a:p>
            <a:r>
              <a:rPr lang="en-US" dirty="0" smtClean="0"/>
              <a:t>Native commands or shell scripts</a:t>
            </a:r>
          </a:p>
          <a:p>
            <a:r>
              <a:rPr lang="en-US" dirty="0" smtClean="0"/>
              <a:t>TCP</a:t>
            </a:r>
          </a:p>
          <a:p>
            <a:endParaRPr lang="en-US" dirty="0" smtClean="0"/>
          </a:p>
          <a:p>
            <a:r>
              <a:rPr lang="en-US" sz="1100" b="0" i="0" kern="1200" dirty="0" smtClean="0">
                <a:solidFill>
                  <a:schemeClr val="tx1"/>
                </a:solidFill>
                <a:effectLst/>
                <a:latin typeface="+mn-lt"/>
                <a:ea typeface="+mn-ea"/>
                <a:cs typeface="+mn-cs"/>
              </a:rPr>
              <a:t>It can be used to simulate a heavy load on a server, group of servers, network or object to test its strength or to analyze overall performance under different load types. You can use it to make a graphical analysis of performance or to test your server/script/object behavior under heavy concurrent load.</a:t>
            </a:r>
          </a:p>
          <a:p>
            <a:endParaRPr lang="en-US" dirty="0" smtClean="0"/>
          </a:p>
          <a:p>
            <a:r>
              <a:rPr lang="en-US" dirty="0" smtClean="0"/>
              <a:t>It has the record/replay feature</a:t>
            </a:r>
            <a:r>
              <a:rPr lang="en-US" baseline="0" dirty="0" smtClean="0"/>
              <a:t> too, so you can create your test script by recording first.  It also has several kinds of samplers that can measure execution time, or capturing session details.  </a:t>
            </a:r>
            <a:endParaRPr lang="en-US" dirty="0" smtClean="0"/>
          </a:p>
          <a:p>
            <a:endParaRPr lang="en-US" dirty="0" smtClean="0"/>
          </a:p>
          <a:p>
            <a:r>
              <a:rPr lang="en-US" sz="1100" b="0" i="0" kern="1200" dirty="0" smtClean="0">
                <a:solidFill>
                  <a:schemeClr val="tx1"/>
                </a:solidFill>
                <a:effectLst/>
                <a:latin typeface="+mn-lt"/>
                <a:ea typeface="+mn-ea"/>
                <a:cs typeface="+mn-cs"/>
              </a:rPr>
              <a:t>It works by simulating load on your application, and measuring the response time as the number of simulated users and requests increase. It effectively simulates the actions of a browser or client application, sending requests of various sorts (HTTP, SOAP, JDBC, JMS and so on) to your server. You configure a set of requests to be sent to your application, as well as random pauses, conditions and loops, and other variations designed to better imitate real user actions.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103</a:t>
            </a:fld>
            <a:endParaRPr lang="en-US"/>
          </a:p>
        </p:txBody>
      </p:sp>
    </p:spTree>
    <p:extLst>
      <p:ext uri="{BB962C8B-B14F-4D97-AF65-F5344CB8AC3E}">
        <p14:creationId xmlns:p14="http://schemas.microsoft.com/office/powerpoint/2010/main" val="572869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107</a:t>
            </a:fld>
            <a:endParaRPr lang="en-US"/>
          </a:p>
        </p:txBody>
      </p:sp>
    </p:spTree>
    <p:extLst>
      <p:ext uri="{BB962C8B-B14F-4D97-AF65-F5344CB8AC3E}">
        <p14:creationId xmlns:p14="http://schemas.microsoft.com/office/powerpoint/2010/main" val="2860790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108</a:t>
            </a:fld>
            <a:endParaRPr lang="en-US"/>
          </a:p>
        </p:txBody>
      </p:sp>
    </p:spTree>
    <p:extLst>
      <p:ext uri="{BB962C8B-B14F-4D97-AF65-F5344CB8AC3E}">
        <p14:creationId xmlns:p14="http://schemas.microsoft.com/office/powerpoint/2010/main" val="1890230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109</a:t>
            </a:fld>
            <a:endParaRPr lang="en-US"/>
          </a:p>
        </p:txBody>
      </p:sp>
    </p:spTree>
    <p:extLst>
      <p:ext uri="{BB962C8B-B14F-4D97-AF65-F5344CB8AC3E}">
        <p14:creationId xmlns:p14="http://schemas.microsoft.com/office/powerpoint/2010/main" val="603485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110</a:t>
            </a:fld>
            <a:endParaRPr lang="en-US"/>
          </a:p>
        </p:txBody>
      </p:sp>
    </p:spTree>
    <p:extLst>
      <p:ext uri="{BB962C8B-B14F-4D97-AF65-F5344CB8AC3E}">
        <p14:creationId xmlns:p14="http://schemas.microsoft.com/office/powerpoint/2010/main" val="146948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117</a:t>
            </a:fld>
            <a:endParaRPr lang="en-US"/>
          </a:p>
        </p:txBody>
      </p:sp>
    </p:spTree>
    <p:extLst>
      <p:ext uri="{BB962C8B-B14F-4D97-AF65-F5344CB8AC3E}">
        <p14:creationId xmlns:p14="http://schemas.microsoft.com/office/powerpoint/2010/main" val="3517342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126</a:t>
            </a:fld>
            <a:endParaRPr lang="en-US"/>
          </a:p>
        </p:txBody>
      </p:sp>
    </p:spTree>
    <p:extLst>
      <p:ext uri="{BB962C8B-B14F-4D97-AF65-F5344CB8AC3E}">
        <p14:creationId xmlns:p14="http://schemas.microsoft.com/office/powerpoint/2010/main" val="562142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1426947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128</a:t>
            </a:fld>
            <a:endParaRPr lang="en-US"/>
          </a:p>
        </p:txBody>
      </p:sp>
    </p:spTree>
    <p:extLst>
      <p:ext uri="{BB962C8B-B14F-4D97-AF65-F5344CB8AC3E}">
        <p14:creationId xmlns:p14="http://schemas.microsoft.com/office/powerpoint/2010/main" val="1618200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Cobertura is</a:t>
            </a:r>
            <a:r>
              <a:rPr lang="en-US" baseline="0" dirty="0" smtClean="0"/>
              <a:t> one of the tools for measuring code coverage of Java and Groovy applications.  To use it, you first use Cobertura to instrument your Java classes.  Then when you run your Java application or your test, the code coverage information gathered will be saved in a data file.  So </a:t>
            </a:r>
            <a:r>
              <a:rPr lang="en-US" baseline="0" dirty="0" err="1" smtClean="0"/>
              <a:t>cobertura</a:t>
            </a:r>
            <a:r>
              <a:rPr lang="en-US" baseline="0" dirty="0" smtClean="0"/>
              <a:t> coverage matrix is generated by unit testing, which is usually part of a Maven or Ant project.  </a:t>
            </a:r>
          </a:p>
          <a:p>
            <a:endParaRPr lang="en-US" baseline="0" dirty="0" smtClean="0"/>
          </a:p>
          <a:p>
            <a:r>
              <a:rPr lang="en-US" baseline="0" dirty="0" smtClean="0"/>
              <a:t>The coverage data is not human readable when it’s generated, it needs to be formatted by the reporting tool.  The Jenkins Cobertura plugin actually does the reporting work.  Jenkins shows the coverage information along with the test results.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136</a:t>
            </a:fld>
            <a:endParaRPr lang="en-US"/>
          </a:p>
        </p:txBody>
      </p:sp>
    </p:spTree>
    <p:extLst>
      <p:ext uri="{BB962C8B-B14F-4D97-AF65-F5344CB8AC3E}">
        <p14:creationId xmlns:p14="http://schemas.microsoft.com/office/powerpoint/2010/main" val="3339495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137</a:t>
            </a:fld>
            <a:endParaRPr lang="en-US"/>
          </a:p>
        </p:txBody>
      </p:sp>
    </p:spTree>
    <p:extLst>
      <p:ext uri="{BB962C8B-B14F-4D97-AF65-F5344CB8AC3E}">
        <p14:creationId xmlns:p14="http://schemas.microsoft.com/office/powerpoint/2010/main" val="23567437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138</a:t>
            </a:fld>
            <a:endParaRPr lang="en-US"/>
          </a:p>
        </p:txBody>
      </p:sp>
    </p:spTree>
    <p:extLst>
      <p:ext uri="{BB962C8B-B14F-4D97-AF65-F5344CB8AC3E}">
        <p14:creationId xmlns:p14="http://schemas.microsoft.com/office/powerpoint/2010/main" val="2781830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140</a:t>
            </a:fld>
            <a:endParaRPr lang="en-US"/>
          </a:p>
        </p:txBody>
      </p:sp>
    </p:spTree>
    <p:extLst>
      <p:ext uri="{BB962C8B-B14F-4D97-AF65-F5344CB8AC3E}">
        <p14:creationId xmlns:p14="http://schemas.microsoft.com/office/powerpoint/2010/main" val="3673343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141</a:t>
            </a:fld>
            <a:endParaRPr lang="en-US"/>
          </a:p>
        </p:txBody>
      </p:sp>
    </p:spTree>
    <p:extLst>
      <p:ext uri="{BB962C8B-B14F-4D97-AF65-F5344CB8AC3E}">
        <p14:creationId xmlns:p14="http://schemas.microsoft.com/office/powerpoint/2010/main" val="752241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142</a:t>
            </a:fld>
            <a:endParaRPr lang="en-US"/>
          </a:p>
        </p:txBody>
      </p:sp>
    </p:spTree>
    <p:extLst>
      <p:ext uri="{BB962C8B-B14F-4D97-AF65-F5344CB8AC3E}">
        <p14:creationId xmlns:p14="http://schemas.microsoft.com/office/powerpoint/2010/main" val="1878012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143</a:t>
            </a:fld>
            <a:endParaRPr lang="en-US"/>
          </a:p>
        </p:txBody>
      </p:sp>
    </p:spTree>
    <p:extLst>
      <p:ext uri="{BB962C8B-B14F-4D97-AF65-F5344CB8AC3E}">
        <p14:creationId xmlns:p14="http://schemas.microsoft.com/office/powerpoint/2010/main" val="3968663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5659" cy="496411"/>
          </a:xfrm>
          <a:prstGeom prst="rect">
            <a:avLst/>
          </a:prstGeom>
        </p:spPr>
        <p:txBody>
          <a:bodyPr/>
          <a:lstStyle/>
          <a:p>
            <a:r>
              <a:rPr lang="en-GB" dirty="0" smtClean="0"/>
              <a:t>Course or module title</a:t>
            </a:r>
            <a:endParaRPr lang="en-GB" dirty="0"/>
          </a:p>
        </p:txBody>
      </p:sp>
      <p:sp>
        <p:nvSpPr>
          <p:cNvPr id="5" name="Date Placeholder 4"/>
          <p:cNvSpPr>
            <a:spLocks noGrp="1"/>
          </p:cNvSpPr>
          <p:nvPr>
            <p:ph type="dt" idx="11"/>
          </p:nvPr>
        </p:nvSpPr>
        <p:spPr>
          <a:xfrm>
            <a:off x="3850443" y="0"/>
            <a:ext cx="2945659" cy="496411"/>
          </a:xfrm>
          <a:prstGeom prst="rect">
            <a:avLst/>
          </a:prstGeom>
        </p:spPr>
        <p:txBody>
          <a:bodyPr/>
          <a:lstStyle/>
          <a:p>
            <a:r>
              <a:rPr lang="en-US" dirty="0" smtClean="0"/>
              <a:t>Date or rev. #</a:t>
            </a:r>
            <a:endParaRPr lang="en-GB" dirty="0"/>
          </a:p>
        </p:txBody>
      </p:sp>
      <p:sp>
        <p:nvSpPr>
          <p:cNvPr id="6" name="Footer Placeholder 5"/>
          <p:cNvSpPr>
            <a:spLocks noGrp="1"/>
          </p:cNvSpPr>
          <p:nvPr>
            <p:ph type="ftr" sz="quarter" idx="12"/>
          </p:nvPr>
        </p:nvSpPr>
        <p:spPr/>
        <p:txBody>
          <a:bodyPr/>
          <a:lstStyle/>
          <a:p>
            <a:r>
              <a:rPr lang="en-GB" dirty="0" smtClean="0"/>
              <a:t>HP Restricted</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154</a:t>
            </a:fld>
            <a:endParaRPr lang="en-GB" dirty="0"/>
          </a:p>
        </p:txBody>
      </p:sp>
    </p:spTree>
    <p:extLst>
      <p:ext uri="{BB962C8B-B14F-4D97-AF65-F5344CB8AC3E}">
        <p14:creationId xmlns:p14="http://schemas.microsoft.com/office/powerpoint/2010/main" val="248240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pPr/>
              <a:t>7</a:t>
            </a:fld>
            <a:endParaRPr lang="en-US"/>
          </a:p>
        </p:txBody>
      </p:sp>
    </p:spTree>
    <p:extLst>
      <p:ext uri="{BB962C8B-B14F-4D97-AF65-F5344CB8AC3E}">
        <p14:creationId xmlns:p14="http://schemas.microsoft.com/office/powerpoint/2010/main" val="2983566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sz="11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547E1EE-0039-4797-B978-F453418260D1}" type="slidenum">
              <a:rPr lang="en-US" smtClean="0"/>
              <a:pPr/>
              <a:t>8</a:t>
            </a:fld>
            <a:endParaRPr lang="en-US"/>
          </a:p>
        </p:txBody>
      </p:sp>
    </p:spTree>
    <p:extLst>
      <p:ext uri="{BB962C8B-B14F-4D97-AF65-F5344CB8AC3E}">
        <p14:creationId xmlns:p14="http://schemas.microsoft.com/office/powerpoint/2010/main" val="295340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sz="11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547E1EE-0039-4797-B978-F453418260D1}" type="slidenum">
              <a:rPr lang="en-US" smtClean="0"/>
              <a:pPr/>
              <a:t>9</a:t>
            </a:fld>
            <a:endParaRPr lang="en-US"/>
          </a:p>
        </p:txBody>
      </p:sp>
    </p:spTree>
    <p:extLst>
      <p:ext uri="{BB962C8B-B14F-4D97-AF65-F5344CB8AC3E}">
        <p14:creationId xmlns:p14="http://schemas.microsoft.com/office/powerpoint/2010/main" val="223251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sz="11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547E1EE-0039-4797-B978-F453418260D1}" type="slidenum">
              <a:rPr lang="en-US" smtClean="0"/>
              <a:pPr/>
              <a:t>10</a:t>
            </a:fld>
            <a:endParaRPr lang="en-US"/>
          </a:p>
        </p:txBody>
      </p:sp>
    </p:spTree>
    <p:extLst>
      <p:ext uri="{BB962C8B-B14F-4D97-AF65-F5344CB8AC3E}">
        <p14:creationId xmlns:p14="http://schemas.microsoft.com/office/powerpoint/2010/main" val="1963989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Blue Title Slide">
    <p:bg>
      <p:bgPr>
        <a:gradFill flip="none" rotWithShape="1">
          <a:gsLst>
            <a:gs pos="35000">
              <a:schemeClr val="accent4"/>
            </a:gs>
            <a:gs pos="74000">
              <a:srgbClr val="0B3461"/>
            </a:gs>
          </a:gsLst>
          <a:lin ang="2700000" scaled="0"/>
        </a:gradFill>
        <a:effectLst/>
      </p:bgPr>
    </p:bg>
    <p:spTree>
      <p:nvGrpSpPr>
        <p:cNvPr id="1" name=""/>
        <p:cNvGrpSpPr/>
        <p:nvPr/>
      </p:nvGrpSpPr>
      <p:grpSpPr>
        <a:xfrm>
          <a:off x="0" y="0"/>
          <a:ext cx="0" cy="0"/>
          <a:chOff x="0" y="0"/>
          <a:chExt cx="0" cy="0"/>
        </a:xfrm>
      </p:grpSpPr>
      <p:pic>
        <p:nvPicPr>
          <p:cNvPr id="28"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9" name="Rectangle 95"/>
          <p:cNvSpPr/>
          <p:nvPr/>
        </p:nvSpPr>
        <p:spPr>
          <a:xfrm>
            <a:off x="0" y="0"/>
            <a:ext cx="12192000" cy="6858000"/>
          </a:xfrm>
          <a:prstGeom prst="rect">
            <a:avLst/>
          </a:prstGeom>
          <a:gradFill>
            <a:gsLst>
              <a:gs pos="23000">
                <a:schemeClr val="accent4">
                  <a:alpha val="51000"/>
                </a:schemeClr>
              </a:gs>
              <a:gs pos="58000">
                <a:srgbClr val="114E91">
                  <a:alpha val="27000"/>
                </a:srgbClr>
              </a:gs>
            </a:gsLst>
            <a:lin ang="2639999"/>
          </a:gradFill>
          <a:ln w="12700">
            <a:miter lim="400000"/>
          </a:ln>
        </p:spPr>
        <p:txBody>
          <a:bodyPr lIns="45719" rIns="45719" anchor="ctr"/>
          <a:lstStyle/>
          <a:p>
            <a:pPr algn="ctr">
              <a:defRPr>
                <a:solidFill>
                  <a:srgbClr val="FFFFFF"/>
                </a:solidFill>
              </a:defRPr>
            </a:pPr>
            <a:endParaRPr/>
          </a:p>
        </p:txBody>
      </p:sp>
      <p:sp>
        <p:nvSpPr>
          <p:cNvPr id="30"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rPr lang="en-US" smtClean="0"/>
              <a:t>Click to edit Master title style</a:t>
            </a:r>
            <a:endParaRPr/>
          </a:p>
        </p:txBody>
      </p:sp>
      <p:sp>
        <p:nvSpPr>
          <p:cNvPr id="3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46" name="Group 96"/>
          <p:cNvGrpSpPr/>
          <p:nvPr/>
        </p:nvGrpSpPr>
        <p:grpSpPr>
          <a:xfrm>
            <a:off x="11311010" y="6527385"/>
            <a:ext cx="740367" cy="179272"/>
            <a:chOff x="0" y="0"/>
            <a:chExt cx="740366" cy="179271"/>
          </a:xfrm>
        </p:grpSpPr>
        <p:sp>
          <p:nvSpPr>
            <p:cNvPr id="33"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4"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5"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6"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37"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9"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0"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1"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2"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3"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4"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45"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47"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538439845"/>
      </p:ext>
    </p:extLst>
  </p:cSld>
  <p:clrMapOvr>
    <a:masterClrMapping/>
  </p:clrMapOvr>
  <p:transition spd="med"/>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3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234"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35"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a:defRPr>
                <a:solidFill>
                  <a:srgbClr val="FFFFFF"/>
                </a:solidFill>
              </a:defRPr>
            </a:pPr>
            <a:endParaRPr/>
          </a:p>
        </p:txBody>
      </p:sp>
      <p:sp>
        <p:nvSpPr>
          <p:cNvPr id="236"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37"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251" name="Group 47"/>
          <p:cNvGrpSpPr/>
          <p:nvPr/>
        </p:nvGrpSpPr>
        <p:grpSpPr>
          <a:xfrm>
            <a:off x="11311010" y="6527385"/>
            <a:ext cx="740367" cy="179272"/>
            <a:chOff x="0" y="0"/>
            <a:chExt cx="740366" cy="179271"/>
          </a:xfrm>
        </p:grpSpPr>
        <p:sp>
          <p:nvSpPr>
            <p:cNvPr id="23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3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24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4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25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252"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253"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932924196"/>
      </p:ext>
    </p:extLst>
  </p:cSld>
  <p:clrMapOvr>
    <a:masterClrMapping/>
  </p:clrMapOvr>
  <p:transition spd="med"/>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4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260"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61"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a:defRPr>
                <a:solidFill>
                  <a:srgbClr val="FFFFFF"/>
                </a:solidFill>
              </a:defRPr>
            </a:pPr>
            <a:endParaRPr/>
          </a:p>
        </p:txBody>
      </p:sp>
      <p:sp>
        <p:nvSpPr>
          <p:cNvPr id="262"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276" name="Group 22"/>
          <p:cNvGrpSpPr/>
          <p:nvPr/>
        </p:nvGrpSpPr>
        <p:grpSpPr>
          <a:xfrm>
            <a:off x="11308073" y="6527386"/>
            <a:ext cx="740367" cy="179272"/>
            <a:chOff x="0" y="0"/>
            <a:chExt cx="740366" cy="179271"/>
          </a:xfrm>
        </p:grpSpPr>
        <p:sp>
          <p:nvSpPr>
            <p:cNvPr id="263"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4"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5"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6"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67"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8"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9"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0"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1"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2"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3"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4"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75"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277"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78"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279"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50335071"/>
      </p:ext>
    </p:extLst>
  </p:cSld>
  <p:clrMapOvr>
    <a:masterClrMapping/>
  </p:clrMapOvr>
  <p:transition spd="med"/>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5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286"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287"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a:defRPr>
                <a:solidFill>
                  <a:srgbClr val="FFFFFF"/>
                </a:solidFill>
              </a:defRPr>
            </a:pPr>
            <a:endParaRPr/>
          </a:p>
        </p:txBody>
      </p:sp>
      <p:sp>
        <p:nvSpPr>
          <p:cNvPr id="288"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302" name="Group 28"/>
          <p:cNvGrpSpPr/>
          <p:nvPr/>
        </p:nvGrpSpPr>
        <p:grpSpPr>
          <a:xfrm>
            <a:off x="11308073" y="6527386"/>
            <a:ext cx="740367" cy="179272"/>
            <a:chOff x="0" y="0"/>
            <a:chExt cx="740366" cy="179271"/>
          </a:xfrm>
        </p:grpSpPr>
        <p:sp>
          <p:nvSpPr>
            <p:cNvPr id="289"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0"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1"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2"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93"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4"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5"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6"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7"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8"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9"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00"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01"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03"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04"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305"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271911738"/>
      </p:ext>
    </p:extLst>
  </p:cSld>
  <p:clrMapOvr>
    <a:masterClrMapping/>
  </p:clrMapOvr>
  <p:transition spd="med"/>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42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312"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13"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a:defRPr>
                <a:solidFill>
                  <a:srgbClr val="FFFFFF"/>
                </a:solidFill>
              </a:defRPr>
            </a:pPr>
            <a:endParaRPr/>
          </a:p>
        </p:txBody>
      </p:sp>
      <p:sp>
        <p:nvSpPr>
          <p:cNvPr id="31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328" name="Group 28"/>
          <p:cNvGrpSpPr/>
          <p:nvPr/>
        </p:nvGrpSpPr>
        <p:grpSpPr>
          <a:xfrm>
            <a:off x="11308073" y="6527386"/>
            <a:ext cx="740367" cy="179272"/>
            <a:chOff x="0" y="0"/>
            <a:chExt cx="740366" cy="179271"/>
          </a:xfrm>
        </p:grpSpPr>
        <p:sp>
          <p:nvSpPr>
            <p:cNvPr id="31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1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31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2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29"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30"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331"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411642393"/>
      </p:ext>
    </p:extLst>
  </p:cSld>
  <p:clrMapOvr>
    <a:masterClrMapping/>
  </p:clrMapOvr>
  <p:transition spd="med"/>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43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338"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39"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a:defRPr>
                <a:solidFill>
                  <a:srgbClr val="FFFFFF"/>
                </a:solidFill>
              </a:defRPr>
            </a:pPr>
            <a:endParaRPr/>
          </a:p>
        </p:txBody>
      </p:sp>
      <p:sp>
        <p:nvSpPr>
          <p:cNvPr id="340"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354" name="Group 28"/>
          <p:cNvGrpSpPr/>
          <p:nvPr/>
        </p:nvGrpSpPr>
        <p:grpSpPr>
          <a:xfrm>
            <a:off x="11308073" y="6527386"/>
            <a:ext cx="740367" cy="179272"/>
            <a:chOff x="0" y="0"/>
            <a:chExt cx="740366" cy="179271"/>
          </a:xfrm>
        </p:grpSpPr>
        <p:sp>
          <p:nvSpPr>
            <p:cNvPr id="341"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2"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3"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4"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345"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6"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7"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8"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9"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0"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1"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2"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3"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5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56"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357"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230709911"/>
      </p:ext>
    </p:extLst>
  </p:cSld>
  <p:clrMapOvr>
    <a:masterClrMapping/>
  </p:clrMapOvr>
  <p:transition spd="med"/>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44_Section Slide -2">
    <p:spTree>
      <p:nvGrpSpPr>
        <p:cNvPr id="1" name=""/>
        <p:cNvGrpSpPr/>
        <p:nvPr/>
      </p:nvGrpSpPr>
      <p:grpSpPr>
        <a:xfrm>
          <a:off x="0" y="0"/>
          <a:ext cx="0" cy="0"/>
          <a:chOff x="0" y="0"/>
          <a:chExt cx="0" cy="0"/>
        </a:xfrm>
      </p:grpSpPr>
      <p:sp>
        <p:nvSpPr>
          <p:cNvPr id="364"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816751742"/>
      </p:ext>
    </p:extLst>
  </p:cSld>
  <p:clrMapOvr>
    <a:masterClrMapping/>
  </p:clrMapOvr>
  <p:transition spd="med"/>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5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371"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72"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a:defRPr>
                <a:solidFill>
                  <a:srgbClr val="FFFFFF"/>
                </a:solidFill>
              </a:defRPr>
            </a:pPr>
            <a:endParaRPr/>
          </a:p>
        </p:txBody>
      </p:sp>
      <p:sp>
        <p:nvSpPr>
          <p:cNvPr id="373"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387" name="Group 47"/>
          <p:cNvGrpSpPr/>
          <p:nvPr/>
        </p:nvGrpSpPr>
        <p:grpSpPr>
          <a:xfrm>
            <a:off x="11311010" y="6527385"/>
            <a:ext cx="740367" cy="179272"/>
            <a:chOff x="0" y="0"/>
            <a:chExt cx="740366" cy="179271"/>
          </a:xfrm>
        </p:grpSpPr>
        <p:sp>
          <p:nvSpPr>
            <p:cNvPr id="3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3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3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388"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59415362"/>
      </p:ext>
    </p:extLst>
  </p:cSld>
  <p:clrMapOvr>
    <a:masterClrMapping/>
  </p:clrMapOvr>
  <p:transition spd="med"/>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6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395"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396"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a:defRPr>
                <a:solidFill>
                  <a:srgbClr val="FFFFFF"/>
                </a:solidFill>
              </a:defRPr>
            </a:pPr>
            <a:endParaRPr/>
          </a:p>
        </p:txBody>
      </p:sp>
      <p:sp>
        <p:nvSpPr>
          <p:cNvPr id="397"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411" name="Group 22"/>
          <p:cNvGrpSpPr/>
          <p:nvPr/>
        </p:nvGrpSpPr>
        <p:grpSpPr>
          <a:xfrm>
            <a:off x="11308073" y="6527386"/>
            <a:ext cx="740367" cy="179272"/>
            <a:chOff x="0" y="0"/>
            <a:chExt cx="740366" cy="179271"/>
          </a:xfrm>
        </p:grpSpPr>
        <p:sp>
          <p:nvSpPr>
            <p:cNvPr id="398"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99"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0"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1"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02"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3"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4"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5"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6"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7"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8"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09"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10"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412"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132250048"/>
      </p:ext>
    </p:extLst>
  </p:cSld>
  <p:clrMapOvr>
    <a:masterClrMapping/>
  </p:clrMapOvr>
  <p:transition spd="med"/>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36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419"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20"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a:defRPr>
                <a:solidFill>
                  <a:srgbClr val="FFFFFF"/>
                </a:solidFill>
              </a:defRPr>
            </a:pPr>
            <a:endParaRPr/>
          </a:p>
        </p:txBody>
      </p:sp>
      <p:sp>
        <p:nvSpPr>
          <p:cNvPr id="421"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435" name="Group 28"/>
          <p:cNvGrpSpPr/>
          <p:nvPr/>
        </p:nvGrpSpPr>
        <p:grpSpPr>
          <a:xfrm>
            <a:off x="11308073" y="6527386"/>
            <a:ext cx="740367" cy="179272"/>
            <a:chOff x="0" y="0"/>
            <a:chExt cx="740366" cy="179271"/>
          </a:xfrm>
        </p:grpSpPr>
        <p:sp>
          <p:nvSpPr>
            <p:cNvPr id="4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5"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436"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49653107"/>
      </p:ext>
    </p:extLst>
  </p:cSld>
  <p:clrMapOvr>
    <a:masterClrMapping/>
  </p:clrMapOvr>
  <p:transition spd="med"/>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45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443"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44"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a:defRPr>
                <a:solidFill>
                  <a:srgbClr val="FFFFFF"/>
                </a:solidFill>
              </a:defRPr>
            </a:pPr>
            <a:endParaRPr/>
          </a:p>
        </p:txBody>
      </p:sp>
      <p:sp>
        <p:nvSpPr>
          <p:cNvPr id="445"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459" name="Group 28"/>
          <p:cNvGrpSpPr/>
          <p:nvPr/>
        </p:nvGrpSpPr>
        <p:grpSpPr>
          <a:xfrm>
            <a:off x="11308073" y="6527386"/>
            <a:ext cx="740367" cy="179272"/>
            <a:chOff x="0" y="0"/>
            <a:chExt cx="740366" cy="179271"/>
          </a:xfrm>
        </p:grpSpPr>
        <p:sp>
          <p:nvSpPr>
            <p:cNvPr id="44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4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4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49"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5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5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460"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69295745"/>
      </p:ext>
    </p:extLst>
  </p:cSld>
  <p:clrMapOvr>
    <a:masterClrMapping/>
  </p:clrMapOvr>
  <p:transition spd="med"/>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37_Section Slide -2">
    <p:spTree>
      <p:nvGrpSpPr>
        <p:cNvPr id="1" name=""/>
        <p:cNvGrpSpPr/>
        <p:nvPr/>
      </p:nvGrpSpPr>
      <p:grpSpPr>
        <a:xfrm>
          <a:off x="0" y="0"/>
          <a:ext cx="0" cy="0"/>
          <a:chOff x="0" y="0"/>
          <a:chExt cx="0" cy="0"/>
        </a:xfrm>
      </p:grpSpPr>
      <p:pic>
        <p:nvPicPr>
          <p:cNvPr id="54"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55"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a:defRPr>
                <a:solidFill>
                  <a:srgbClr val="FFFFFF"/>
                </a:solidFill>
              </a:defRPr>
            </a:pPr>
            <a:endParaRPr/>
          </a:p>
        </p:txBody>
      </p:sp>
      <p:sp>
        <p:nvSpPr>
          <p:cNvPr id="56"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70" name="Group 22"/>
          <p:cNvGrpSpPr/>
          <p:nvPr/>
        </p:nvGrpSpPr>
        <p:grpSpPr>
          <a:xfrm>
            <a:off x="1174132" y="4219307"/>
            <a:ext cx="3707507" cy="897730"/>
            <a:chOff x="0" y="0"/>
            <a:chExt cx="3707506" cy="897729"/>
          </a:xfrm>
        </p:grpSpPr>
        <p:sp>
          <p:nvSpPr>
            <p:cNvPr id="57" name="Freeform 5"/>
            <p:cNvSpPr/>
            <p:nvPr/>
          </p:nvSpPr>
          <p:spPr>
            <a:xfrm>
              <a:off x="0" y="186541"/>
              <a:ext cx="711189"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58" name="Freeform 6"/>
            <p:cNvSpPr/>
            <p:nvPr/>
          </p:nvSpPr>
          <p:spPr>
            <a:xfrm>
              <a:off x="174882" y="23317"/>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59" name="Freeform 7"/>
            <p:cNvSpPr/>
            <p:nvPr/>
          </p:nvSpPr>
          <p:spPr>
            <a:xfrm>
              <a:off x="1084270" y="23317"/>
              <a:ext cx="408060" cy="3730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0" name="Freeform 8"/>
            <p:cNvSpPr/>
            <p:nvPr/>
          </p:nvSpPr>
          <p:spPr>
            <a:xfrm>
              <a:off x="1690529" y="23317"/>
              <a:ext cx="69954" cy="37308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61" name="Freeform 9"/>
            <p:cNvSpPr/>
            <p:nvPr/>
          </p:nvSpPr>
          <p:spPr>
            <a:xfrm>
              <a:off x="1958682" y="23317"/>
              <a:ext cx="361425" cy="37308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2" name="Freeform 10"/>
            <p:cNvSpPr/>
            <p:nvPr/>
          </p:nvSpPr>
          <p:spPr>
            <a:xfrm>
              <a:off x="2518306" y="23317"/>
              <a:ext cx="373084" cy="3730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3" name="Freeform 11"/>
            <p:cNvSpPr/>
            <p:nvPr/>
          </p:nvSpPr>
          <p:spPr>
            <a:xfrm>
              <a:off x="3077930" y="23317"/>
              <a:ext cx="373083" cy="37308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4" name="Freeform 12"/>
            <p:cNvSpPr/>
            <p:nvPr/>
          </p:nvSpPr>
          <p:spPr>
            <a:xfrm>
              <a:off x="1084270" y="512988"/>
              <a:ext cx="373084" cy="38474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5" name="Freeform 13"/>
            <p:cNvSpPr/>
            <p:nvPr/>
          </p:nvSpPr>
          <p:spPr>
            <a:xfrm>
              <a:off x="1562282" y="512988"/>
              <a:ext cx="373084" cy="38474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6" name="Freeform 14"/>
            <p:cNvSpPr/>
            <p:nvPr/>
          </p:nvSpPr>
          <p:spPr>
            <a:xfrm>
              <a:off x="2063612" y="512988"/>
              <a:ext cx="373083" cy="38474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7" name="Freeform 15"/>
            <p:cNvSpPr/>
            <p:nvPr/>
          </p:nvSpPr>
          <p:spPr>
            <a:xfrm>
              <a:off x="2576600" y="512988"/>
              <a:ext cx="373084" cy="38474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8" name="Freeform 16"/>
            <p:cNvSpPr/>
            <p:nvPr/>
          </p:nvSpPr>
          <p:spPr>
            <a:xfrm>
              <a:off x="3077930" y="512988"/>
              <a:ext cx="373083" cy="38474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9" name="Freeform 17"/>
            <p:cNvSpPr/>
            <p:nvPr/>
          </p:nvSpPr>
          <p:spPr>
            <a:xfrm>
              <a:off x="3544283" y="-1"/>
              <a:ext cx="163224" cy="16322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71" name="Title Text"/>
          <p:cNvSpPr txBox="1">
            <a:spLocks noGrp="1"/>
          </p:cNvSpPr>
          <p:nvPr>
            <p:ph type="title"/>
          </p:nvPr>
        </p:nvSpPr>
        <p:spPr>
          <a:xfrm>
            <a:off x="918838" y="404500"/>
            <a:ext cx="10074460" cy="2051462"/>
          </a:xfrm>
          <a:prstGeom prst="rect">
            <a:avLst/>
          </a:prstGeom>
        </p:spPr>
        <p:txBody>
          <a:bodyPr anchor="b"/>
          <a:lstStyle>
            <a:lvl1pPr>
              <a:lnSpc>
                <a:spcPct val="70000"/>
              </a:lnSpc>
              <a:defRPr sz="6000">
                <a:solidFill>
                  <a:srgbClr val="FFFFFF"/>
                </a:solidFill>
              </a:defRPr>
            </a:lvl1pPr>
          </a:lstStyle>
          <a:p>
            <a:r>
              <a:rPr lang="en-US" smtClean="0"/>
              <a:t>Click to edit Master title style</a:t>
            </a:r>
            <a:endParaRPr/>
          </a:p>
        </p:txBody>
      </p:sp>
      <p:sp>
        <p:nvSpPr>
          <p:cNvPr id="72" name="Body Level One…"/>
          <p:cNvSpPr txBox="1">
            <a:spLocks noGrp="1"/>
          </p:cNvSpPr>
          <p:nvPr>
            <p:ph type="body" sz="quarter" idx="1"/>
          </p:nvPr>
        </p:nvSpPr>
        <p:spPr>
          <a:xfrm>
            <a:off x="966903" y="2386972"/>
            <a:ext cx="4270249" cy="1427453"/>
          </a:xfrm>
          <a:prstGeom prst="rect">
            <a:avLst/>
          </a:prstGeom>
        </p:spPr>
        <p:txBody>
          <a:bodyPr/>
          <a:lstStyle>
            <a:lvl1pPr marL="0" indent="0">
              <a:lnSpc>
                <a:spcPct val="80000"/>
              </a:lnSpc>
              <a:spcBef>
                <a:spcPts val="600"/>
              </a:spcBef>
              <a:buSzTx/>
              <a:buNone/>
              <a:defRPr sz="2400">
                <a:solidFill>
                  <a:srgbClr val="FFFFFF"/>
                </a:solidFill>
              </a:defRPr>
            </a:lvl1pPr>
            <a:lvl2pPr marL="0" indent="457200">
              <a:lnSpc>
                <a:spcPct val="80000"/>
              </a:lnSpc>
              <a:spcBef>
                <a:spcPts val="600"/>
              </a:spcBef>
              <a:buSzTx/>
              <a:buNone/>
              <a:defRPr sz="2400">
                <a:solidFill>
                  <a:srgbClr val="FFFFFF"/>
                </a:solidFill>
              </a:defRPr>
            </a:lvl2pPr>
            <a:lvl3pPr marL="0" indent="914400">
              <a:lnSpc>
                <a:spcPct val="80000"/>
              </a:lnSpc>
              <a:spcBef>
                <a:spcPts val="600"/>
              </a:spcBef>
              <a:buSzTx/>
              <a:buNone/>
              <a:defRPr sz="2400">
                <a:solidFill>
                  <a:srgbClr val="FFFFFF"/>
                </a:solidFill>
              </a:defRPr>
            </a:lvl3pPr>
            <a:lvl4pPr marL="0" indent="1371600">
              <a:lnSpc>
                <a:spcPct val="80000"/>
              </a:lnSpc>
              <a:spcBef>
                <a:spcPts val="600"/>
              </a:spcBef>
              <a:buSzTx/>
              <a:buNone/>
              <a:defRPr sz="2400">
                <a:solidFill>
                  <a:srgbClr val="FFFFFF"/>
                </a:solidFill>
              </a:defRPr>
            </a:lvl4pPr>
            <a:lvl5pPr marL="0" indent="1828800">
              <a:lnSpc>
                <a:spcPct val="80000"/>
              </a:lnSpc>
              <a:spcBef>
                <a:spcPts val="600"/>
              </a:spcBef>
              <a:buSzTx/>
              <a:buNone/>
              <a:defRPr sz="24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3"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097997559"/>
      </p:ext>
    </p:extLst>
  </p:cSld>
  <p:clrMapOvr>
    <a:masterClrMapping/>
  </p:clrMapOvr>
  <p:transition spd="med"/>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46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467"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468"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a:defRPr>
                <a:solidFill>
                  <a:srgbClr val="FFFFFF"/>
                </a:solidFill>
              </a:defRPr>
            </a:pPr>
            <a:endParaRPr/>
          </a:p>
        </p:txBody>
      </p:sp>
      <p:sp>
        <p:nvSpPr>
          <p:cNvPr id="469"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483" name="Group 28"/>
          <p:cNvGrpSpPr/>
          <p:nvPr/>
        </p:nvGrpSpPr>
        <p:grpSpPr>
          <a:xfrm>
            <a:off x="11308073" y="6527386"/>
            <a:ext cx="740367" cy="179272"/>
            <a:chOff x="0" y="0"/>
            <a:chExt cx="740366" cy="179271"/>
          </a:xfrm>
        </p:grpSpPr>
        <p:sp>
          <p:nvSpPr>
            <p:cNvPr id="47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3"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7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7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8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8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48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484"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562164427"/>
      </p:ext>
    </p:extLst>
  </p:cSld>
  <p:clrMapOvr>
    <a:masterClrMapping/>
  </p:clrMapOvr>
  <p:transition spd="med"/>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asic Content">
    <p:bg>
      <p:bgPr>
        <a:solidFill>
          <a:srgbClr val="F2F2F2"/>
        </a:solidFill>
        <a:effectLst/>
      </p:bgPr>
    </p:bg>
    <p:spTree>
      <p:nvGrpSpPr>
        <p:cNvPr id="1" name=""/>
        <p:cNvGrpSpPr/>
        <p:nvPr/>
      </p:nvGrpSpPr>
      <p:grpSpPr>
        <a:xfrm>
          <a:off x="0" y="0"/>
          <a:ext cx="0" cy="0"/>
          <a:chOff x="0" y="0"/>
          <a:chExt cx="0" cy="0"/>
        </a:xfrm>
      </p:grpSpPr>
      <p:pic>
        <p:nvPicPr>
          <p:cNvPr id="491" name="Picture 4" descr="Picture 4"/>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492" name="Rectangle 5"/>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a:defRPr>
                <a:solidFill>
                  <a:srgbClr val="FFFFFF"/>
                </a:solidFill>
              </a:defRPr>
            </a:pPr>
            <a:endParaRPr/>
          </a:p>
        </p:txBody>
      </p:sp>
      <p:sp>
        <p:nvSpPr>
          <p:cNvPr id="49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494" name="Body Level One…"/>
          <p:cNvSpPr txBox="1">
            <a:spLocks noGrp="1"/>
          </p:cNvSpPr>
          <p:nvPr>
            <p:ph type="body" idx="1"/>
          </p:nvPr>
        </p:nvSpPr>
        <p:spPr>
          <a:xfrm>
            <a:off x="946785" y="1825625"/>
            <a:ext cx="10311766"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95"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509" name="Group 6"/>
          <p:cNvGrpSpPr/>
          <p:nvPr/>
        </p:nvGrpSpPr>
        <p:grpSpPr>
          <a:xfrm>
            <a:off x="11311010" y="6527385"/>
            <a:ext cx="740367" cy="179272"/>
            <a:chOff x="0" y="0"/>
            <a:chExt cx="740366" cy="179271"/>
          </a:xfrm>
        </p:grpSpPr>
        <p:sp>
          <p:nvSpPr>
            <p:cNvPr id="496"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497"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498"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499"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endParaRPr/>
            </a:p>
          </p:txBody>
        </p:sp>
        <p:sp>
          <p:nvSpPr>
            <p:cNvPr id="500"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1"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2"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3"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4"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5"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6"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7"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508"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grpSp>
      <p:sp>
        <p:nvSpPr>
          <p:cNvPr id="510"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283768471"/>
      </p:ext>
    </p:extLst>
  </p:cSld>
  <p:clrMapOvr>
    <a:masterClrMapping/>
  </p:clrMapOvr>
  <p:transition spd="med"/>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ontent w Separate Subhead">
    <p:bg>
      <p:bgPr>
        <a:solidFill>
          <a:srgbClr val="FFFFFF"/>
        </a:solidFill>
        <a:effectLst/>
      </p:bgPr>
    </p:bg>
    <p:spTree>
      <p:nvGrpSpPr>
        <p:cNvPr id="1" name=""/>
        <p:cNvGrpSpPr/>
        <p:nvPr/>
      </p:nvGrpSpPr>
      <p:grpSpPr>
        <a:xfrm>
          <a:off x="0" y="0"/>
          <a:ext cx="0" cy="0"/>
          <a:chOff x="0" y="0"/>
          <a:chExt cx="0" cy="0"/>
        </a:xfrm>
      </p:grpSpPr>
      <p:pic>
        <p:nvPicPr>
          <p:cNvPr id="517" name="Picture 6" descr="Picture 6"/>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18"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a:defRPr>
                <a:solidFill>
                  <a:srgbClr val="FFFFFF"/>
                </a:solidFill>
              </a:defRPr>
            </a:pPr>
            <a:endParaRPr/>
          </a:p>
        </p:txBody>
      </p:sp>
      <p:sp>
        <p:nvSpPr>
          <p:cNvPr id="519" name="Title Text"/>
          <p:cNvSpPr txBox="1">
            <a:spLocks noGrp="1"/>
          </p:cNvSpPr>
          <p:nvPr>
            <p:ph type="title"/>
          </p:nvPr>
        </p:nvSpPr>
        <p:spPr>
          <a:xfrm>
            <a:off x="946785" y="429272"/>
            <a:ext cx="10311766" cy="1076223"/>
          </a:xfrm>
          <a:prstGeom prst="rect">
            <a:avLst/>
          </a:prstGeom>
        </p:spPr>
        <p:txBody>
          <a:bodyPr/>
          <a:lstStyle/>
          <a:p>
            <a:r>
              <a:rPr lang="en-US" smtClean="0"/>
              <a:t>Click to edit Master title style</a:t>
            </a:r>
            <a:endParaRPr/>
          </a:p>
        </p:txBody>
      </p:sp>
      <p:sp>
        <p:nvSpPr>
          <p:cNvPr id="520"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sp>
        <p:nvSpPr>
          <p:cNvPr id="521" name="Body Level One…"/>
          <p:cNvSpPr txBox="1">
            <a:spLocks noGrp="1"/>
          </p:cNvSpPr>
          <p:nvPr>
            <p:ph type="body" sz="quarter" idx="1"/>
          </p:nvPr>
        </p:nvSpPr>
        <p:spPr>
          <a:xfrm>
            <a:off x="946785" y="967383"/>
            <a:ext cx="10311766" cy="538113"/>
          </a:xfrm>
          <a:prstGeom prst="rect">
            <a:avLst/>
          </a:prstGeom>
        </p:spPr>
        <p:txBody>
          <a:bodyPr/>
          <a:lstStyle>
            <a:lvl1pPr marL="0" indent="0">
              <a:buSzTx/>
              <a:buNone/>
            </a:lvl1pPr>
            <a:lvl2pPr marL="0" indent="0"/>
            <a:lvl3pPr marL="0" indent="0"/>
            <a:lvl4pPr marL="0" indent="0"/>
            <a:lvl5pPr marL="0" indent="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535" name="Group 37"/>
          <p:cNvGrpSpPr/>
          <p:nvPr/>
        </p:nvGrpSpPr>
        <p:grpSpPr>
          <a:xfrm>
            <a:off x="11311010" y="6527385"/>
            <a:ext cx="740367" cy="179272"/>
            <a:chOff x="0" y="0"/>
            <a:chExt cx="740366" cy="179271"/>
          </a:xfrm>
        </p:grpSpPr>
        <p:sp>
          <p:nvSpPr>
            <p:cNvPr id="5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5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536" name="Rectangle 51"/>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638832434"/>
      </p:ext>
    </p:extLst>
  </p:cSld>
  <p:clrMapOvr>
    <a:masterClrMapping/>
  </p:clrMapOvr>
  <p:transition spd="med"/>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ontent w Header">
    <p:bg>
      <p:bgPr>
        <a:solidFill>
          <a:srgbClr val="FFFFFF"/>
        </a:solidFill>
        <a:effectLst/>
      </p:bgPr>
    </p:bg>
    <p:spTree>
      <p:nvGrpSpPr>
        <p:cNvPr id="1" name=""/>
        <p:cNvGrpSpPr/>
        <p:nvPr/>
      </p:nvGrpSpPr>
      <p:grpSpPr>
        <a:xfrm>
          <a:off x="0" y="0"/>
          <a:ext cx="0" cy="0"/>
          <a:chOff x="0" y="0"/>
          <a:chExt cx="0" cy="0"/>
        </a:xfrm>
      </p:grpSpPr>
      <p:pic>
        <p:nvPicPr>
          <p:cNvPr id="543" name="Picture 5" descr="Picture 5"/>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544" name="Rectangle 7"/>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a:defRPr>
                <a:solidFill>
                  <a:srgbClr val="FFFFFF"/>
                </a:solidFill>
              </a:defRPr>
            </a:pPr>
            <a:endParaRPr/>
          </a:p>
        </p:txBody>
      </p:sp>
      <p:sp>
        <p:nvSpPr>
          <p:cNvPr id="545"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546" name="Body Level One…"/>
          <p:cNvSpPr txBox="1">
            <a:spLocks noGrp="1"/>
          </p:cNvSpPr>
          <p:nvPr>
            <p:ph type="body" idx="1"/>
          </p:nvPr>
        </p:nvSpPr>
        <p:spPr>
          <a:xfrm>
            <a:off x="946150" y="2497872"/>
            <a:ext cx="10312400" cy="367909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47" name="Text Placeholder 4"/>
          <p:cNvSpPr>
            <a:spLocks noGrp="1"/>
          </p:cNvSpPr>
          <p:nvPr>
            <p:ph type="body" sz="quarter" idx="13"/>
          </p:nvPr>
        </p:nvSpPr>
        <p:spPr>
          <a:xfrm>
            <a:off x="946150" y="1993264"/>
            <a:ext cx="10312400" cy="384176"/>
          </a:xfrm>
          <a:prstGeom prst="rect">
            <a:avLst/>
          </a:prstGeom>
        </p:spPr>
        <p:txBody>
          <a:bodyPr/>
          <a:lstStyle/>
          <a:p>
            <a:pPr marL="0" lvl="0" indent="0">
              <a:buSzTx/>
              <a:buNone/>
              <a:defRPr b="1"/>
            </a:pPr>
            <a:r>
              <a:rPr lang="en-US" smtClean="0"/>
              <a:t>Click to edit Master text styles</a:t>
            </a:r>
          </a:p>
        </p:txBody>
      </p:sp>
      <p:sp>
        <p:nvSpPr>
          <p:cNvPr id="548"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562" name="Group 22"/>
          <p:cNvGrpSpPr/>
          <p:nvPr/>
        </p:nvGrpSpPr>
        <p:grpSpPr>
          <a:xfrm>
            <a:off x="11311010" y="6527385"/>
            <a:ext cx="740367" cy="179272"/>
            <a:chOff x="0" y="0"/>
            <a:chExt cx="740366" cy="179271"/>
          </a:xfrm>
        </p:grpSpPr>
        <p:sp>
          <p:nvSpPr>
            <p:cNvPr id="549"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0"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1"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2"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553"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4"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5"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6"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7"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8"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59"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60"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61"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563" name="Rectangle 36"/>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40147669"/>
      </p:ext>
    </p:extLst>
  </p:cSld>
  <p:clrMapOvr>
    <a:masterClrMapping/>
  </p:clrMapOvr>
  <p:transition spd="med"/>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946783" y="428625"/>
            <a:ext cx="10408604" cy="1262063"/>
          </a:xfrm>
          <a:prstGeom prst="rect">
            <a:avLst/>
          </a:prstGeom>
        </p:spPr>
        <p:txBody>
          <a:bodyPr/>
          <a:lstStyle/>
          <a:p>
            <a:r>
              <a:rPr lang="en-US" smtClean="0"/>
              <a:t>Click to edit Master title style</a:t>
            </a:r>
            <a:endParaRPr/>
          </a:p>
        </p:txBody>
      </p:sp>
      <p:sp>
        <p:nvSpPr>
          <p:cNvPr id="571" name="Body Level One…"/>
          <p:cNvSpPr txBox="1">
            <a:spLocks noGrp="1"/>
          </p:cNvSpPr>
          <p:nvPr>
            <p:ph type="body" sz="quarter" idx="1"/>
          </p:nvPr>
        </p:nvSpPr>
        <p:spPr>
          <a:xfrm>
            <a:off x="946783" y="1828800"/>
            <a:ext cx="5081163" cy="548641"/>
          </a:xfrm>
          <a:prstGeom prst="rect">
            <a:avLst/>
          </a:prstGeom>
        </p:spPr>
        <p:txBody>
          <a:bodyPr anchor="b"/>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72" name="Text Placeholder 4"/>
          <p:cNvSpPr>
            <a:spLocks noGrp="1"/>
          </p:cNvSpPr>
          <p:nvPr>
            <p:ph type="body" sz="quarter" idx="13"/>
          </p:nvPr>
        </p:nvSpPr>
        <p:spPr>
          <a:xfrm>
            <a:off x="6172200" y="1828800"/>
            <a:ext cx="5086350" cy="548641"/>
          </a:xfrm>
          <a:prstGeom prst="rect">
            <a:avLst/>
          </a:prstGeom>
        </p:spPr>
        <p:txBody>
          <a:bodyPr anchor="b"/>
          <a:lstStyle/>
          <a:p>
            <a:pPr marL="0" lvl="0" indent="0">
              <a:buSzTx/>
              <a:buNone/>
              <a:defRPr b="1"/>
            </a:pPr>
            <a:r>
              <a:rPr lang="en-US" smtClean="0"/>
              <a:t>Click to edit Master text styles</a:t>
            </a:r>
          </a:p>
        </p:txBody>
      </p:sp>
      <p:sp>
        <p:nvSpPr>
          <p:cNvPr id="573"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587" name="Group 7"/>
          <p:cNvGrpSpPr/>
          <p:nvPr/>
        </p:nvGrpSpPr>
        <p:grpSpPr>
          <a:xfrm>
            <a:off x="11311010" y="6527385"/>
            <a:ext cx="740367" cy="179272"/>
            <a:chOff x="0" y="0"/>
            <a:chExt cx="740366" cy="179271"/>
          </a:xfrm>
        </p:grpSpPr>
        <p:sp>
          <p:nvSpPr>
            <p:cNvPr id="5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7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5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588" name="Rectangle 22"/>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954344343"/>
      </p:ext>
    </p:extLst>
  </p:cSld>
  <p:clrMapOvr>
    <a:masterClrMapping/>
  </p:clrMapOvr>
  <p:transition spd="med"/>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595"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596" name="Body Level One…"/>
          <p:cNvSpPr txBox="1">
            <a:spLocks noGrp="1"/>
          </p:cNvSpPr>
          <p:nvPr>
            <p:ph type="body" sz="half" idx="1"/>
          </p:nvPr>
        </p:nvSpPr>
        <p:spPr>
          <a:xfrm>
            <a:off x="942974" y="1825625"/>
            <a:ext cx="5084972"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97"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611" name="Group 5"/>
          <p:cNvGrpSpPr/>
          <p:nvPr/>
        </p:nvGrpSpPr>
        <p:grpSpPr>
          <a:xfrm>
            <a:off x="11311010" y="6527385"/>
            <a:ext cx="740367" cy="179272"/>
            <a:chOff x="0" y="0"/>
            <a:chExt cx="740366" cy="179271"/>
          </a:xfrm>
        </p:grpSpPr>
        <p:sp>
          <p:nvSpPr>
            <p:cNvPr id="59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59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60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0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1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612"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679677607"/>
      </p:ext>
    </p:extLst>
  </p:cSld>
  <p:clrMapOvr>
    <a:masterClrMapping/>
  </p:clrMapOvr>
  <p:transition spd="med"/>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hree Content">
    <p:bg>
      <p:bgPr>
        <a:solidFill>
          <a:srgbClr val="FFFFFF"/>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620" name="Body Level One…"/>
          <p:cNvSpPr txBox="1">
            <a:spLocks noGrp="1"/>
          </p:cNvSpPr>
          <p:nvPr>
            <p:ph type="body" sz="quarter" idx="1"/>
          </p:nvPr>
        </p:nvSpPr>
        <p:spPr>
          <a:xfrm>
            <a:off x="946785" y="1825625"/>
            <a:ext cx="3268377"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21"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635" name="Group 6"/>
          <p:cNvGrpSpPr/>
          <p:nvPr/>
        </p:nvGrpSpPr>
        <p:grpSpPr>
          <a:xfrm>
            <a:off x="11311010" y="6527385"/>
            <a:ext cx="740367" cy="179272"/>
            <a:chOff x="0" y="0"/>
            <a:chExt cx="740366" cy="179271"/>
          </a:xfrm>
        </p:grpSpPr>
        <p:sp>
          <p:nvSpPr>
            <p:cNvPr id="62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62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2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3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3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3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3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3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636" name="Rectangle 23"/>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547193333"/>
      </p:ext>
    </p:extLst>
  </p:cSld>
  <p:clrMapOvr>
    <a:masterClrMapping/>
  </p:clrMapOvr>
  <p:transition spd="med"/>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Image Left">
    <p:bg>
      <p:bgPr>
        <a:solidFill>
          <a:srgbClr val="FFFFFF"/>
        </a:solidFill>
        <a:effectLst/>
      </p:bgPr>
    </p:bg>
    <p:spTree>
      <p:nvGrpSpPr>
        <p:cNvPr id="1" name=""/>
        <p:cNvGrpSpPr/>
        <p:nvPr/>
      </p:nvGrpSpPr>
      <p:grpSpPr>
        <a:xfrm>
          <a:off x="0" y="0"/>
          <a:ext cx="0" cy="0"/>
          <a:chOff x="0" y="0"/>
          <a:chExt cx="0" cy="0"/>
        </a:xfrm>
      </p:grpSpPr>
      <p:sp>
        <p:nvSpPr>
          <p:cNvPr id="64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644" name="Picture Placeholder 2"/>
          <p:cNvSpPr>
            <a:spLocks noGrp="1"/>
          </p:cNvSpPr>
          <p:nvPr>
            <p:ph type="pic" sz="half" idx="13"/>
          </p:nvPr>
        </p:nvSpPr>
        <p:spPr>
          <a:xfrm>
            <a:off x="1047749" y="1825625"/>
            <a:ext cx="6145192" cy="4226171"/>
          </a:xfrm>
          <a:prstGeom prst="rect">
            <a:avLst/>
          </a:prstGeom>
        </p:spPr>
        <p:txBody>
          <a:bodyPr lIns="91439" rIns="91439">
            <a:noAutofit/>
          </a:bodyPr>
          <a:lstStyle/>
          <a:p>
            <a:r>
              <a:rPr lang="en-US" smtClean="0"/>
              <a:t>Click icon to add picture</a:t>
            </a:r>
            <a:endParaRPr/>
          </a:p>
        </p:txBody>
      </p:sp>
      <p:sp>
        <p:nvSpPr>
          <p:cNvPr id="645" name="Body Level One…"/>
          <p:cNvSpPr txBox="1">
            <a:spLocks noGrp="1"/>
          </p:cNvSpPr>
          <p:nvPr>
            <p:ph type="body" sz="quarter" idx="1"/>
          </p:nvPr>
        </p:nvSpPr>
        <p:spPr>
          <a:xfrm>
            <a:off x="7400925" y="1816100"/>
            <a:ext cx="3857625" cy="4238625"/>
          </a:xfrm>
          <a:prstGeom prst="rect">
            <a:avLst/>
          </a:prstGeom>
        </p:spPr>
        <p:txBody>
          <a:bodyPr/>
          <a:lstStyle>
            <a:lvl1pPr marL="0" indent="0">
              <a:buSzTx/>
              <a:buNone/>
            </a:lvl1pPr>
            <a:lvl2pPr marL="0" indent="285750">
              <a:buSzTx/>
              <a:buNone/>
            </a:lvl2pPr>
            <a:lvl3pPr marL="0" indent="577850">
              <a:buSzTx/>
              <a:buNone/>
            </a:lvl3pPr>
            <a:lvl4pPr marL="0" indent="742950">
              <a:buSzTx/>
              <a:buNone/>
            </a:lvl4pPr>
            <a:lvl5pPr marL="0" indent="914400">
              <a:buSzTx/>
              <a:buNon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46"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660" name="Group 5"/>
          <p:cNvGrpSpPr/>
          <p:nvPr/>
        </p:nvGrpSpPr>
        <p:grpSpPr>
          <a:xfrm>
            <a:off x="11311010" y="6527385"/>
            <a:ext cx="740367" cy="179272"/>
            <a:chOff x="0" y="0"/>
            <a:chExt cx="740366" cy="179271"/>
          </a:xfrm>
        </p:grpSpPr>
        <p:sp>
          <p:nvSpPr>
            <p:cNvPr id="64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4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4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65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5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661"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877719590"/>
      </p:ext>
    </p:extLst>
  </p:cSld>
  <p:clrMapOvr>
    <a:masterClrMapping/>
  </p:clrMapOvr>
  <p:transition spd="med"/>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Image Right">
    <p:bg>
      <p:bgPr>
        <a:solidFill>
          <a:srgbClr val="FFFFFF"/>
        </a:solidFill>
        <a:effectLst/>
      </p:bgPr>
    </p:bg>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669" name="Picture Placeholder 2"/>
          <p:cNvSpPr>
            <a:spLocks noGrp="1"/>
          </p:cNvSpPr>
          <p:nvPr>
            <p:ph type="pic" sz="half" idx="13"/>
          </p:nvPr>
        </p:nvSpPr>
        <p:spPr>
          <a:xfrm>
            <a:off x="6266984" y="1825625"/>
            <a:ext cx="4991566" cy="4226171"/>
          </a:xfrm>
          <a:prstGeom prst="rect">
            <a:avLst/>
          </a:prstGeom>
        </p:spPr>
        <p:txBody>
          <a:bodyPr lIns="91439" rIns="91439">
            <a:noAutofit/>
          </a:bodyPr>
          <a:lstStyle/>
          <a:p>
            <a:r>
              <a:rPr lang="en-US" smtClean="0"/>
              <a:t>Click icon to add picture</a:t>
            </a:r>
            <a:endParaRPr/>
          </a:p>
        </p:txBody>
      </p:sp>
      <p:sp>
        <p:nvSpPr>
          <p:cNvPr id="670" name="Body Level One…"/>
          <p:cNvSpPr txBox="1">
            <a:spLocks noGrp="1"/>
          </p:cNvSpPr>
          <p:nvPr>
            <p:ph type="body" sz="half" idx="1"/>
          </p:nvPr>
        </p:nvSpPr>
        <p:spPr>
          <a:xfrm>
            <a:off x="946785" y="1825625"/>
            <a:ext cx="5063722" cy="4238626"/>
          </a:xfrm>
          <a:prstGeom prst="rect">
            <a:avLst/>
          </a:prstGeom>
        </p:spPr>
        <p:txBody>
          <a:bodyPr/>
          <a:lstStyle>
            <a:lvl1pPr marL="0" indent="0">
              <a:buSzTx/>
              <a:buNone/>
            </a:lvl1pPr>
            <a:lvl2pPr marL="0" indent="285750">
              <a:buSzTx/>
              <a:buNone/>
            </a:lvl2pPr>
            <a:lvl3pPr marL="0" indent="577850">
              <a:buSzTx/>
              <a:buNone/>
            </a:lvl3pPr>
            <a:lvl4pPr marL="0" indent="742950">
              <a:buSzTx/>
              <a:buNone/>
            </a:lvl4pPr>
            <a:lvl5pPr marL="0" indent="914400">
              <a:buSzTx/>
              <a:buNon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71"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685" name="Group 5"/>
          <p:cNvGrpSpPr/>
          <p:nvPr/>
        </p:nvGrpSpPr>
        <p:grpSpPr>
          <a:xfrm>
            <a:off x="11311010" y="6527385"/>
            <a:ext cx="740367" cy="179272"/>
            <a:chOff x="0" y="0"/>
            <a:chExt cx="740366" cy="179271"/>
          </a:xfrm>
        </p:grpSpPr>
        <p:sp>
          <p:nvSpPr>
            <p:cNvPr id="672"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5"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67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7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8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8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8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8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8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686"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46155437"/>
      </p:ext>
    </p:extLst>
  </p:cSld>
  <p:clrMapOvr>
    <a:masterClrMapping/>
  </p:clrMapOvr>
  <p:transition spd="med"/>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Half-Screen Image Right">
    <p:bg>
      <p:bgPr>
        <a:solidFill>
          <a:srgbClr val="FFFFFF"/>
        </a:solidFill>
        <a:effectLst/>
      </p:bgPr>
    </p:bg>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137423" y="1951464"/>
            <a:ext cx="4383499" cy="3936380"/>
          </a:xfrm>
          <a:prstGeom prst="rect">
            <a:avLst/>
          </a:prstGeom>
        </p:spPr>
        <p:txBody>
          <a:bodyPr/>
          <a:lstStyle/>
          <a:p>
            <a:r>
              <a:rPr lang="en-US" smtClean="0"/>
              <a:t>Click to edit Master title style</a:t>
            </a:r>
            <a:endParaRPr/>
          </a:p>
        </p:txBody>
      </p:sp>
      <p:sp>
        <p:nvSpPr>
          <p:cNvPr id="694" name="Picture Placeholder 2"/>
          <p:cNvSpPr>
            <a:spLocks noGrp="1"/>
          </p:cNvSpPr>
          <p:nvPr>
            <p:ph type="pic" idx="13"/>
          </p:nvPr>
        </p:nvSpPr>
        <p:spPr>
          <a:xfrm>
            <a:off x="6191250" y="1"/>
            <a:ext cx="6000750" cy="6958360"/>
          </a:xfrm>
          <a:prstGeom prst="rect">
            <a:avLst/>
          </a:prstGeom>
        </p:spPr>
        <p:txBody>
          <a:bodyPr lIns="91439" rIns="91439">
            <a:noAutofit/>
          </a:bodyPr>
          <a:lstStyle/>
          <a:p>
            <a:r>
              <a:rPr lang="en-US" smtClean="0"/>
              <a:t>Click icon to add picture</a:t>
            </a:r>
            <a:endParaRPr/>
          </a:p>
        </p:txBody>
      </p:sp>
      <p:sp>
        <p:nvSpPr>
          <p:cNvPr id="695" name="Rectangle 7"/>
          <p:cNvSpPr/>
          <p:nvPr/>
        </p:nvSpPr>
        <p:spPr>
          <a:xfrm>
            <a:off x="0" y="-1"/>
            <a:ext cx="1137424" cy="20072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96"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pPr/>
              <a:t>‹#›</a:t>
            </a:fld>
            <a:endParaRPr lang="en-US" dirty="0"/>
          </a:p>
        </p:txBody>
      </p:sp>
      <p:grpSp>
        <p:nvGrpSpPr>
          <p:cNvPr id="710" name="Group 5"/>
          <p:cNvGrpSpPr/>
          <p:nvPr/>
        </p:nvGrpSpPr>
        <p:grpSpPr>
          <a:xfrm>
            <a:off x="11311010" y="6527385"/>
            <a:ext cx="740367" cy="179272"/>
            <a:chOff x="0" y="0"/>
            <a:chExt cx="740366" cy="179271"/>
          </a:xfrm>
        </p:grpSpPr>
        <p:sp>
          <p:nvSpPr>
            <p:cNvPr id="69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9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69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70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0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711" name="Rectangle 21"/>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429718099"/>
      </p:ext>
    </p:extLst>
  </p:cSld>
  <p:clrMapOvr>
    <a:masterClrMapping/>
  </p:clrMapOvr>
  <p:transition spd="med"/>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8_Section Slide -2">
    <p:spTree>
      <p:nvGrpSpPr>
        <p:cNvPr id="1" name=""/>
        <p:cNvGrpSpPr/>
        <p:nvPr/>
      </p:nvGrpSpPr>
      <p:grpSpPr>
        <a:xfrm>
          <a:off x="0" y="0"/>
          <a:ext cx="0" cy="0"/>
          <a:chOff x="0" y="0"/>
          <a:chExt cx="0" cy="0"/>
        </a:xfrm>
      </p:grpSpPr>
      <p:sp>
        <p:nvSpPr>
          <p:cNvPr id="80"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1"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82"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83"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120306769"/>
      </p:ext>
    </p:extLst>
  </p:cSld>
  <p:clrMapOvr>
    <a:masterClrMapping/>
  </p:clrMapOvr>
  <p:transition spd="med"/>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Half-Screen Image Left">
    <p:bg>
      <p:bgPr>
        <a:solidFill>
          <a:srgbClr val="FFFFFF"/>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6999875" y="1951464"/>
            <a:ext cx="4383499" cy="3936380"/>
          </a:xfrm>
          <a:prstGeom prst="rect">
            <a:avLst/>
          </a:prstGeom>
        </p:spPr>
        <p:txBody>
          <a:bodyPr/>
          <a:lstStyle/>
          <a:p>
            <a:r>
              <a:rPr lang="en-US" smtClean="0"/>
              <a:t>Click to edit Master title style</a:t>
            </a:r>
            <a:endParaRPr/>
          </a:p>
        </p:txBody>
      </p:sp>
      <p:sp>
        <p:nvSpPr>
          <p:cNvPr id="719" name="Picture Placeholder 2"/>
          <p:cNvSpPr>
            <a:spLocks noGrp="1"/>
          </p:cNvSpPr>
          <p:nvPr>
            <p:ph type="pic" idx="13"/>
          </p:nvPr>
        </p:nvSpPr>
        <p:spPr>
          <a:xfrm>
            <a:off x="0" y="1"/>
            <a:ext cx="6000750" cy="6958360"/>
          </a:xfrm>
          <a:prstGeom prst="rect">
            <a:avLst/>
          </a:prstGeom>
        </p:spPr>
        <p:txBody>
          <a:bodyPr lIns="91439" rIns="91439">
            <a:noAutofit/>
          </a:bodyPr>
          <a:lstStyle/>
          <a:p>
            <a:r>
              <a:rPr lang="en-US" smtClean="0"/>
              <a:t>Click icon to add picture</a:t>
            </a:r>
            <a:endParaRPr/>
          </a:p>
        </p:txBody>
      </p:sp>
      <p:grpSp>
        <p:nvGrpSpPr>
          <p:cNvPr id="733" name="Group 4"/>
          <p:cNvGrpSpPr/>
          <p:nvPr/>
        </p:nvGrpSpPr>
        <p:grpSpPr>
          <a:xfrm>
            <a:off x="11311010" y="6527385"/>
            <a:ext cx="740367" cy="179272"/>
            <a:chOff x="0" y="0"/>
            <a:chExt cx="740366" cy="179271"/>
          </a:xfrm>
        </p:grpSpPr>
        <p:sp>
          <p:nvSpPr>
            <p:cNvPr id="720"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1"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2"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3"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724"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5"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6"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7"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8"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29"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30"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31"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32"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734"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849555263"/>
      </p:ext>
    </p:extLst>
  </p:cSld>
  <p:clrMapOvr>
    <a:masterClrMapping/>
  </p:clrMapOvr>
  <p:transition spd="med"/>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pic>
        <p:nvPicPr>
          <p:cNvPr id="741" name="Picture 3" descr="Picture 3"/>
          <p:cNvPicPr>
            <a:picLocks noChangeAspect="1"/>
          </p:cNvPicPr>
          <p:nvPr/>
        </p:nvPicPr>
        <p:blipFill>
          <a:blip r:embed="rId2">
            <a:alphaModFix amt="28000"/>
            <a:extLst/>
          </a:blip>
          <a:srcRect r="224" b="416"/>
          <a:stretch>
            <a:fillRect/>
          </a:stretch>
        </p:blipFill>
        <p:spPr>
          <a:xfrm rot="10800000">
            <a:off x="-25400" y="-1"/>
            <a:ext cx="12217401" cy="6858001"/>
          </a:xfrm>
          <a:prstGeom prst="rect">
            <a:avLst/>
          </a:prstGeom>
          <a:ln w="12700">
            <a:miter lim="400000"/>
          </a:ln>
        </p:spPr>
      </p:pic>
      <p:sp>
        <p:nvSpPr>
          <p:cNvPr id="742" name="Rectangle 4"/>
          <p:cNvSpPr/>
          <p:nvPr/>
        </p:nvSpPr>
        <p:spPr>
          <a:xfrm>
            <a:off x="-25400" y="-2"/>
            <a:ext cx="12217400" cy="6858001"/>
          </a:xfrm>
          <a:prstGeom prst="rect">
            <a:avLst/>
          </a:prstGeom>
          <a:gradFill>
            <a:gsLst>
              <a:gs pos="42000">
                <a:srgbClr val="FFFFFF">
                  <a:alpha val="98000"/>
                </a:srgbClr>
              </a:gs>
              <a:gs pos="84000">
                <a:srgbClr val="FFFFFF">
                  <a:alpha val="43000"/>
                </a:srgbClr>
              </a:gs>
            </a:gsLst>
            <a:lin ang="2639999"/>
          </a:gradFill>
          <a:ln w="12700">
            <a:miter lim="400000"/>
          </a:ln>
        </p:spPr>
        <p:txBody>
          <a:bodyPr lIns="45719" rIns="45719" anchor="ctr"/>
          <a:lstStyle/>
          <a:p>
            <a:pPr algn="ctr">
              <a:defRPr>
                <a:solidFill>
                  <a:srgbClr val="FFFFFF"/>
                </a:solidFill>
              </a:defRPr>
            </a:pPr>
            <a:endParaRPr/>
          </a:p>
        </p:txBody>
      </p:sp>
      <p:sp>
        <p:nvSpPr>
          <p:cNvPr id="743" name="Title Text"/>
          <p:cNvSpPr txBox="1">
            <a:spLocks noGrp="1"/>
          </p:cNvSpPr>
          <p:nvPr>
            <p:ph type="title"/>
          </p:nvPr>
        </p:nvSpPr>
        <p:spPr>
          <a:xfrm>
            <a:off x="946785" y="429272"/>
            <a:ext cx="10311766" cy="974663"/>
          </a:xfrm>
          <a:prstGeom prst="rect">
            <a:avLst/>
          </a:prstGeom>
        </p:spPr>
        <p:txBody>
          <a:bodyPr/>
          <a:lstStyle/>
          <a:p>
            <a:r>
              <a:rPr lang="en-US" smtClean="0"/>
              <a:t>Click to edit Master title style</a:t>
            </a:r>
            <a:endParaRPr/>
          </a:p>
        </p:txBody>
      </p:sp>
      <p:sp>
        <p:nvSpPr>
          <p:cNvPr id="744"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t>‹#›</a:t>
            </a:fld>
            <a:endParaRPr lang="en-US"/>
          </a:p>
        </p:txBody>
      </p:sp>
      <p:grpSp>
        <p:nvGrpSpPr>
          <p:cNvPr id="758" name="Group 5"/>
          <p:cNvGrpSpPr/>
          <p:nvPr/>
        </p:nvGrpSpPr>
        <p:grpSpPr>
          <a:xfrm>
            <a:off x="11311010" y="6527385"/>
            <a:ext cx="740367" cy="179272"/>
            <a:chOff x="0" y="0"/>
            <a:chExt cx="740366" cy="179271"/>
          </a:xfrm>
        </p:grpSpPr>
        <p:sp>
          <p:nvSpPr>
            <p:cNvPr id="74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4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4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48" name="Freeform 8"/>
            <p:cNvSpPr/>
            <p:nvPr/>
          </p:nvSpPr>
          <p:spPr>
            <a:xfrm>
              <a:off x="337588" y="4656"/>
              <a:ext cx="13970" cy="74503"/>
            </a:xfrm>
            <a:prstGeom prst="rect">
              <a:avLst/>
            </a:prstGeom>
            <a:solidFill>
              <a:srgbClr val="BFBFBF"/>
            </a:solidFill>
            <a:ln w="12700" cap="flat">
              <a:noFill/>
              <a:miter lim="400000"/>
            </a:ln>
            <a:effectLst/>
          </p:spPr>
          <p:txBody>
            <a:bodyPr wrap="square" lIns="45719" tIns="45719" rIns="45719" bIns="45719" numCol="1" anchor="t">
              <a:noAutofit/>
            </a:bodyPr>
            <a:lstStyle/>
            <a:p>
              <a:endParaRPr/>
            </a:p>
          </p:txBody>
        </p:sp>
        <p:sp>
          <p:nvSpPr>
            <p:cNvPr id="74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sp>
          <p:nvSpPr>
            <p:cNvPr id="75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BFBFBF"/>
            </a:solidFill>
            <a:ln w="12700" cap="flat">
              <a:noFill/>
              <a:miter lim="400000"/>
            </a:ln>
            <a:effectLst/>
          </p:spPr>
          <p:txBody>
            <a:bodyPr wrap="square" lIns="45719" tIns="45719" rIns="45719" bIns="45719" numCol="1" anchor="t">
              <a:noAutofit/>
            </a:bodyPr>
            <a:lstStyle/>
            <a:p>
              <a:endParaRPr/>
            </a:p>
          </p:txBody>
        </p:sp>
      </p:grpSp>
      <p:sp>
        <p:nvSpPr>
          <p:cNvPr id="759" name="Rectangle 20"/>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62519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766" name="Slide Number"/>
          <p:cNvSpPr txBox="1">
            <a:spLocks noGrp="1"/>
          </p:cNvSpPr>
          <p:nvPr>
            <p:ph type="sldNum" sz="quarter" idx="2"/>
          </p:nvPr>
        </p:nvSpPr>
        <p:spPr>
          <a:xfrm>
            <a:off x="231632" y="6406532"/>
            <a:ext cx="245750" cy="256541"/>
          </a:xfrm>
          <a:prstGeom prst="rect">
            <a:avLst/>
          </a:prstGeom>
        </p:spPr>
        <p:txBody>
          <a:bodyPr/>
          <a:lstStyle/>
          <a:p>
            <a:fld id="{B016F8AB-BCEA-4347-8BA6-BE776009BC89}" type="slidenum">
              <a:rPr lang="en-US" smtClean="0"/>
              <a:t>‹#›</a:t>
            </a:fld>
            <a:endParaRPr lang="en-US"/>
          </a:p>
        </p:txBody>
      </p:sp>
      <p:grpSp>
        <p:nvGrpSpPr>
          <p:cNvPr id="780" name="Group 2"/>
          <p:cNvGrpSpPr/>
          <p:nvPr/>
        </p:nvGrpSpPr>
        <p:grpSpPr>
          <a:xfrm>
            <a:off x="11311010" y="6527385"/>
            <a:ext cx="740367" cy="179272"/>
            <a:chOff x="0" y="0"/>
            <a:chExt cx="740366" cy="179271"/>
          </a:xfrm>
        </p:grpSpPr>
        <p:sp>
          <p:nvSpPr>
            <p:cNvPr id="76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6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6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0"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77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7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Tree>
    <p:extLst>
      <p:ext uri="{BB962C8B-B14F-4D97-AF65-F5344CB8AC3E}">
        <p14:creationId xmlns:p14="http://schemas.microsoft.com/office/powerpoint/2010/main" val="54678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FFFFFF"/>
        </a:solidFill>
        <a:effectLst/>
      </p:bgPr>
    </p:bg>
    <p:spTree>
      <p:nvGrpSpPr>
        <p:cNvPr id="1" name=""/>
        <p:cNvGrpSpPr/>
        <p:nvPr/>
      </p:nvGrpSpPr>
      <p:grpSpPr>
        <a:xfrm>
          <a:off x="0" y="0"/>
          <a:ext cx="0" cy="0"/>
          <a:chOff x="0" y="0"/>
          <a:chExt cx="0" cy="0"/>
        </a:xfrm>
      </p:grpSpPr>
      <p:sp>
        <p:nvSpPr>
          <p:cNvPr id="787" name="Picture Placeholder 4"/>
          <p:cNvSpPr>
            <a:spLocks noGrp="1"/>
          </p:cNvSpPr>
          <p:nvPr>
            <p:ph type="pic" idx="13"/>
          </p:nvPr>
        </p:nvSpPr>
        <p:spPr>
          <a:xfrm>
            <a:off x="0" y="0"/>
            <a:ext cx="12192000" cy="6858000"/>
          </a:xfrm>
          <a:prstGeom prst="rect">
            <a:avLst/>
          </a:prstGeom>
        </p:spPr>
        <p:txBody>
          <a:bodyPr lIns="91439" rIns="91439">
            <a:noAutofit/>
          </a:bodyPr>
          <a:lstStyle/>
          <a:p>
            <a:r>
              <a:rPr lang="en-US" smtClean="0"/>
              <a:t>Click icon to add picture</a:t>
            </a:r>
            <a:endParaRPr/>
          </a:p>
        </p:txBody>
      </p:sp>
      <p:grpSp>
        <p:nvGrpSpPr>
          <p:cNvPr id="801" name="Group 2"/>
          <p:cNvGrpSpPr/>
          <p:nvPr/>
        </p:nvGrpSpPr>
        <p:grpSpPr>
          <a:xfrm>
            <a:off x="11311010" y="6527385"/>
            <a:ext cx="740367" cy="179272"/>
            <a:chOff x="0" y="0"/>
            <a:chExt cx="740366" cy="179271"/>
          </a:xfrm>
        </p:grpSpPr>
        <p:sp>
          <p:nvSpPr>
            <p:cNvPr id="788"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89"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0"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1"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792"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3"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4"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5"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6"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7"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8"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799"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800"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802" name="Rectangle 17"/>
          <p:cNvSpPr/>
          <p:nvPr/>
        </p:nvSpPr>
        <p:spPr>
          <a:xfrm>
            <a:off x="1048005" y="0"/>
            <a:ext cx="1799696" cy="151844"/>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803"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522018991"/>
      </p:ext>
    </p:extLst>
  </p:cSld>
  <p:clrMapOvr>
    <a:masterClrMapping/>
  </p:clrMapOvr>
  <p:transition spd="med"/>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224264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BFE36582-B361-45A0-B367-6C1998C7AB20}" type="datetime4">
              <a:rPr lang="en-US" smtClean="0"/>
              <a:t>March 10, 2020</a:t>
            </a:fld>
            <a:endParaRPr lang="en-US"/>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lang="en-US"/>
          </a:p>
        </p:txBody>
      </p:sp>
      <p:sp>
        <p:nvSpPr>
          <p:cNvPr id="6" name="Slide Number Placeholder 5"/>
          <p:cNvSpPr>
            <a:spLocks noGrp="1"/>
          </p:cNvSpPr>
          <p:nvPr>
            <p:ph type="sldNum" sz="quarter" idx="12"/>
          </p:nvPr>
        </p:nvSpPr>
        <p:spPr/>
        <p:txBody>
          <a:bodyPr/>
          <a:lstStyle/>
          <a:p>
            <a:fld id="{B016F8AB-BCEA-4347-8BA6-BE776009BC89}"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791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CB4298D5-B23E-4419-81CB-7072F83D0852}" type="datetime4">
              <a:rPr lang="en-US" smtClean="0"/>
              <a:t>March 10, 2020</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92898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EFA0BD45-5D8E-490C-BF5B-42B56BACEE7E}" type="datetime4">
              <a:rPr lang="en-US" smtClean="0"/>
              <a:t>March 10, 2020</a:t>
            </a:fld>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82711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p>
            <a:fld id="{35693928-E397-4522-8BB2-265B23568DB2}" type="datetime4">
              <a:rPr lang="en-US" smtClean="0"/>
              <a:t>March 10, 2020</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240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5598212" y="6426104"/>
            <a:ext cx="995578" cy="210312"/>
          </a:xfrm>
          <a:prstGeom prst="rect">
            <a:avLst/>
          </a:prstGeom>
        </p:spPr>
        <p:txBody>
          <a:bodyPr/>
          <a:lstStyle/>
          <a:p>
            <a:fld id="{8024FE08-4EDF-460B-9775-F759E7E2B569}" type="datetime4">
              <a:rPr lang="en-US" smtClean="0"/>
              <a:t>March 10, 2020</a:t>
            </a:fld>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872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Blue Title Slide">
    <p:bg>
      <p:bgPr>
        <a:gradFill flip="none" rotWithShape="1">
          <a:gsLst>
            <a:gs pos="35000">
              <a:srgbClr val="29ADFE"/>
            </a:gs>
            <a:gs pos="74000">
              <a:srgbClr val="114E91"/>
            </a:gs>
          </a:gsLst>
          <a:lin ang="2639999" scaled="0"/>
        </a:gradFill>
        <a:effectLst/>
      </p:bgPr>
    </p:bg>
    <p:spTree>
      <p:nvGrpSpPr>
        <p:cNvPr id="1" name=""/>
        <p:cNvGrpSpPr/>
        <p:nvPr/>
      </p:nvGrpSpPr>
      <p:grpSpPr>
        <a:xfrm>
          <a:off x="0" y="0"/>
          <a:ext cx="0" cy="0"/>
          <a:chOff x="0" y="0"/>
          <a:chExt cx="0" cy="0"/>
        </a:xfrm>
      </p:grpSpPr>
      <p:pic>
        <p:nvPicPr>
          <p:cNvPr id="90" name="Picture 58" descr="Picture 58"/>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91" name="Rectangle 95"/>
          <p:cNvSpPr/>
          <p:nvPr/>
        </p:nvSpPr>
        <p:spPr>
          <a:xfrm>
            <a:off x="24146" y="0"/>
            <a:ext cx="12192001" cy="6858000"/>
          </a:xfrm>
          <a:prstGeom prst="rect">
            <a:avLst/>
          </a:prstGeom>
          <a:gradFill>
            <a:gsLst>
              <a:gs pos="33000">
                <a:schemeClr val="accent5">
                  <a:alpha val="12000"/>
                </a:schemeClr>
              </a:gs>
              <a:gs pos="83000">
                <a:srgbClr val="114E91">
                  <a:alpha val="39000"/>
                </a:srgbClr>
              </a:gs>
            </a:gsLst>
            <a:lin ang="2639999"/>
          </a:gradFill>
          <a:ln w="12700">
            <a:miter lim="400000"/>
          </a:ln>
        </p:spPr>
        <p:txBody>
          <a:bodyPr lIns="45719" rIns="45719" anchor="ctr"/>
          <a:lstStyle/>
          <a:p>
            <a:pPr algn="ctr">
              <a:defRPr>
                <a:solidFill>
                  <a:srgbClr val="FFFFFF"/>
                </a:solidFill>
              </a:defRPr>
            </a:pPr>
            <a:endParaRPr/>
          </a:p>
        </p:txBody>
      </p:sp>
      <p:sp>
        <p:nvSpPr>
          <p:cNvPr id="92" name="Rectangle 59"/>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93"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107" name="Group 47"/>
          <p:cNvGrpSpPr/>
          <p:nvPr/>
        </p:nvGrpSpPr>
        <p:grpSpPr>
          <a:xfrm>
            <a:off x="11311010" y="6527385"/>
            <a:ext cx="740367" cy="179272"/>
            <a:chOff x="0" y="0"/>
            <a:chExt cx="740366" cy="179271"/>
          </a:xfrm>
        </p:grpSpPr>
        <p:sp>
          <p:nvSpPr>
            <p:cNvPr id="9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9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9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97" name="Freeform 8"/>
            <p:cNvSpPr/>
            <p:nvPr/>
          </p:nvSpPr>
          <p:spPr>
            <a:xfrm>
              <a:off x="337588" y="4656"/>
              <a:ext cx="13970" cy="74503"/>
            </a:xfrm>
            <a:prstGeom prst="rect">
              <a:avLst/>
            </a:prstGeom>
            <a:solidFill>
              <a:srgbClr val="D9D9D9"/>
            </a:solidFill>
            <a:ln w="12700" cap="flat">
              <a:noFill/>
              <a:miter lim="400000"/>
            </a:ln>
            <a:effectLst/>
          </p:spPr>
          <p:txBody>
            <a:bodyPr wrap="square" lIns="45719" tIns="45719" rIns="45719" bIns="45719" numCol="1" anchor="t">
              <a:noAutofit/>
            </a:bodyPr>
            <a:lstStyle/>
            <a:p>
              <a:endParaRPr/>
            </a:p>
          </p:txBody>
        </p:sp>
        <p:sp>
          <p:nvSpPr>
            <p:cNvPr id="9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9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sp>
          <p:nvSpPr>
            <p:cNvPr id="10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9" tIns="45719" rIns="45719" bIns="45719" numCol="1" anchor="t">
              <a:noAutofit/>
            </a:bodyPr>
            <a:lstStyle/>
            <a:p>
              <a:endParaRPr/>
            </a:p>
          </p:txBody>
        </p:sp>
      </p:grpSp>
      <p:sp>
        <p:nvSpPr>
          <p:cNvPr id="108"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109"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110"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445659394"/>
      </p:ext>
    </p:extLst>
  </p:cSld>
  <p:clrMapOvr>
    <a:masterClrMapping/>
  </p:clrMapOvr>
  <p:transition spd="med"/>
  <p:hf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5598212" y="6426104"/>
            <a:ext cx="995578" cy="210312"/>
          </a:xfrm>
          <a:prstGeom prst="rect">
            <a:avLst/>
          </a:prstGeom>
        </p:spPr>
        <p:txBody>
          <a:bodyPr/>
          <a:lstStyle/>
          <a:p>
            <a:fld id="{EB60AE17-DF3E-4959-AE90-5CBB935D56B7}" type="datetime4">
              <a:rPr lang="en-US" smtClean="0"/>
              <a:t>March 10, 2020</a:t>
            </a:fld>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76668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5598212" y="6426104"/>
            <a:ext cx="995578" cy="210312"/>
          </a:xfrm>
          <a:prstGeom prst="rect">
            <a:avLst/>
          </a:prstGeom>
        </p:spPr>
        <p:txBody>
          <a:bodyPr/>
          <a:lstStyle/>
          <a:p>
            <a:fld id="{9ED0F715-C3B6-4950-93EB-BBAC5DC7A6B5}" type="datetime4">
              <a:rPr lang="en-US" smtClean="0"/>
              <a:t>March 10, 2020</a:t>
            </a:fld>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p>
            <a:r>
              <a:rPr lang="en-US" smtClean="0"/>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9216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9" name="Date Placeholder 8"/>
          <p:cNvSpPr>
            <a:spLocks noGrp="1"/>
          </p:cNvSpPr>
          <p:nvPr>
            <p:ph type="dt" sz="half" idx="15"/>
          </p:nvPr>
        </p:nvSpPr>
        <p:spPr>
          <a:xfrm>
            <a:off x="5598212" y="6426104"/>
            <a:ext cx="995578" cy="210312"/>
          </a:xfrm>
          <a:prstGeom prst="rect">
            <a:avLst/>
          </a:prstGeom>
        </p:spPr>
        <p:txBody>
          <a:bodyPr/>
          <a:lstStyle/>
          <a:p>
            <a:fld id="{4388E640-6CD9-4E2A-B234-799C8CE7EFBF}" type="datetime4">
              <a:rPr lang="en-US" smtClean="0"/>
              <a:t>March 10, 2020</a:t>
            </a:fld>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smtClean="0"/>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07461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ue Title Slide">
    <p:bg>
      <p:bgPr>
        <a:gradFill flip="none" rotWithShape="1">
          <a:gsLst>
            <a:gs pos="33000">
              <a:schemeClr val="accent6"/>
            </a:gs>
            <a:gs pos="78000">
              <a:srgbClr val="156D63"/>
            </a:gs>
          </a:gsLst>
          <a:lin ang="2639999" scaled="0"/>
        </a:gradFill>
        <a:effectLst/>
      </p:bgPr>
    </p:bg>
    <p:spTree>
      <p:nvGrpSpPr>
        <p:cNvPr id="1" name=""/>
        <p:cNvGrpSpPr/>
        <p:nvPr/>
      </p:nvGrpSpPr>
      <p:grpSpPr>
        <a:xfrm>
          <a:off x="0" y="0"/>
          <a:ext cx="0" cy="0"/>
          <a:chOff x="0" y="0"/>
          <a:chExt cx="0" cy="0"/>
        </a:xfrm>
      </p:grpSpPr>
      <p:pic>
        <p:nvPicPr>
          <p:cNvPr id="117" name="Picture 19" descr="Picture 19"/>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18" name="Rectangle 20"/>
          <p:cNvSpPr/>
          <p:nvPr/>
        </p:nvSpPr>
        <p:spPr>
          <a:xfrm>
            <a:off x="0" y="0"/>
            <a:ext cx="12192000" cy="6858000"/>
          </a:xfrm>
          <a:prstGeom prst="rect">
            <a:avLst/>
          </a:prstGeom>
          <a:gradFill>
            <a:gsLst>
              <a:gs pos="36000">
                <a:schemeClr val="accent6">
                  <a:alpha val="31000"/>
                </a:schemeClr>
              </a:gs>
              <a:gs pos="89000">
                <a:srgbClr val="156D63">
                  <a:alpha val="78000"/>
                </a:srgbClr>
              </a:gs>
            </a:gsLst>
            <a:lin ang="2639999"/>
          </a:gradFill>
          <a:ln w="12700">
            <a:miter lim="400000"/>
          </a:ln>
        </p:spPr>
        <p:txBody>
          <a:bodyPr lIns="45719" rIns="45719" anchor="ctr"/>
          <a:lstStyle/>
          <a:p>
            <a:pPr algn="ctr">
              <a:defRPr>
                <a:solidFill>
                  <a:srgbClr val="FFFFFF"/>
                </a:solidFill>
              </a:defRPr>
            </a:pPr>
            <a:endParaRPr/>
          </a:p>
        </p:txBody>
      </p:sp>
      <p:sp>
        <p:nvSpPr>
          <p:cNvPr id="119" name="Rectangle 21"/>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33" name="Group 22"/>
          <p:cNvGrpSpPr/>
          <p:nvPr/>
        </p:nvGrpSpPr>
        <p:grpSpPr>
          <a:xfrm>
            <a:off x="11308073" y="6527386"/>
            <a:ext cx="740367" cy="179272"/>
            <a:chOff x="0" y="0"/>
            <a:chExt cx="740366" cy="179271"/>
          </a:xfrm>
        </p:grpSpPr>
        <p:sp>
          <p:nvSpPr>
            <p:cNvPr id="120" name="Freeform 23"/>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1" name="Freeform 24"/>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2" name="Freeform 25"/>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3" name="Freeform 26"/>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24" name="Freeform 27"/>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5" name="Freeform 28"/>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6" name="Freeform 29"/>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7" name="Freeform 30"/>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8" name="Freeform 31"/>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9" name="Freeform 32"/>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30" name="Freeform 33"/>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31" name="Freeform 34"/>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32" name="Freeform 35"/>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34"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5"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136"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137"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280759764"/>
      </p:ext>
    </p:extLst>
  </p:cSld>
  <p:clrMapOvr>
    <a:masterClrMapping/>
  </p:clrMapOvr>
  <p:transition spd="med"/>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4_Section Slide -2">
    <p:bg>
      <p:bgPr>
        <a:gradFill flip="none" rotWithShape="1">
          <a:gsLst>
            <a:gs pos="27000">
              <a:schemeClr val="accent2"/>
            </a:gs>
            <a:gs pos="67000">
              <a:srgbClr val="571C82"/>
            </a:gs>
          </a:gsLst>
          <a:lin ang="2639999" scaled="0"/>
        </a:gradFill>
        <a:effectLst/>
      </p:bgPr>
    </p:bg>
    <p:spTree>
      <p:nvGrpSpPr>
        <p:cNvPr id="1" name=""/>
        <p:cNvGrpSpPr/>
        <p:nvPr/>
      </p:nvGrpSpPr>
      <p:grpSpPr>
        <a:xfrm>
          <a:off x="0" y="0"/>
          <a:ext cx="0" cy="0"/>
          <a:chOff x="0" y="0"/>
          <a:chExt cx="0" cy="0"/>
        </a:xfrm>
      </p:grpSpPr>
      <p:pic>
        <p:nvPicPr>
          <p:cNvPr id="144"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45" name="Rectangle 42"/>
          <p:cNvSpPr/>
          <p:nvPr/>
        </p:nvSpPr>
        <p:spPr>
          <a:xfrm>
            <a:off x="0" y="0"/>
            <a:ext cx="12192000" cy="6858000"/>
          </a:xfrm>
          <a:prstGeom prst="rect">
            <a:avLst/>
          </a:prstGeom>
          <a:gradFill>
            <a:gsLst>
              <a:gs pos="28000">
                <a:srgbClr val="AE6BDF">
                  <a:alpha val="48000"/>
                </a:srgbClr>
              </a:gs>
              <a:gs pos="84000">
                <a:srgbClr val="3A1257">
                  <a:alpha val="75000"/>
                </a:srgbClr>
              </a:gs>
            </a:gsLst>
            <a:lin ang="2639999"/>
          </a:gradFill>
          <a:ln w="12700">
            <a:miter lim="400000"/>
          </a:ln>
        </p:spPr>
        <p:txBody>
          <a:bodyPr lIns="45719" rIns="45719" anchor="ctr"/>
          <a:lstStyle/>
          <a:p>
            <a:pPr algn="ctr">
              <a:defRPr>
                <a:solidFill>
                  <a:srgbClr val="FFFFFF"/>
                </a:solidFill>
              </a:defRPr>
            </a:pPr>
            <a:endParaRPr/>
          </a:p>
        </p:txBody>
      </p:sp>
      <p:sp>
        <p:nvSpPr>
          <p:cNvPr id="146"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60" name="Group 28"/>
          <p:cNvGrpSpPr/>
          <p:nvPr/>
        </p:nvGrpSpPr>
        <p:grpSpPr>
          <a:xfrm>
            <a:off x="11308073" y="6527386"/>
            <a:ext cx="740367" cy="179272"/>
            <a:chOff x="0" y="0"/>
            <a:chExt cx="740366" cy="179271"/>
          </a:xfrm>
        </p:grpSpPr>
        <p:sp>
          <p:nvSpPr>
            <p:cNvPr id="147"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48"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49"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0"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51"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2"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3"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4"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5"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6"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7"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8"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9"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61"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2"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163"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164"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927642750"/>
      </p:ext>
    </p:extLst>
  </p:cSld>
  <p:clrMapOvr>
    <a:masterClrMapping/>
  </p:clrMapOvr>
  <p:transition spd="med"/>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0_Section Slide -2">
    <p:bg>
      <p:bgPr>
        <a:gradFill flip="none" rotWithShape="1">
          <a:gsLst>
            <a:gs pos="29000">
              <a:schemeClr val="accent1"/>
            </a:gs>
            <a:gs pos="60000">
              <a:srgbClr val="951176"/>
            </a:gs>
          </a:gsLst>
          <a:lin ang="2639999" scaled="0"/>
        </a:gradFill>
        <a:effectLst/>
      </p:bgPr>
    </p:bg>
    <p:spTree>
      <p:nvGrpSpPr>
        <p:cNvPr id="1" name=""/>
        <p:cNvGrpSpPr/>
        <p:nvPr/>
      </p:nvGrpSpPr>
      <p:grpSpPr>
        <a:xfrm>
          <a:off x="0" y="0"/>
          <a:ext cx="0" cy="0"/>
          <a:chOff x="0" y="0"/>
          <a:chExt cx="0" cy="0"/>
        </a:xfrm>
      </p:grpSpPr>
      <p:pic>
        <p:nvPicPr>
          <p:cNvPr id="171"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72" name="Rectangle 42"/>
          <p:cNvSpPr/>
          <p:nvPr/>
        </p:nvSpPr>
        <p:spPr>
          <a:xfrm>
            <a:off x="0" y="0"/>
            <a:ext cx="12192000" cy="6858000"/>
          </a:xfrm>
          <a:prstGeom prst="rect">
            <a:avLst/>
          </a:prstGeom>
          <a:gradFill>
            <a:gsLst>
              <a:gs pos="24000">
                <a:schemeClr val="accent1">
                  <a:alpha val="40000"/>
                </a:schemeClr>
              </a:gs>
              <a:gs pos="79000">
                <a:srgbClr val="630B4E">
                  <a:alpha val="76000"/>
                </a:srgbClr>
              </a:gs>
            </a:gsLst>
            <a:lin ang="2639999"/>
          </a:gradFill>
          <a:ln w="12700">
            <a:miter lim="400000"/>
          </a:ln>
        </p:spPr>
        <p:txBody>
          <a:bodyPr lIns="45719" rIns="45719" anchor="ctr"/>
          <a:lstStyle/>
          <a:p>
            <a:pPr algn="ctr">
              <a:defRPr>
                <a:solidFill>
                  <a:srgbClr val="FFFFFF"/>
                </a:solidFill>
              </a:defRPr>
            </a:pPr>
            <a:endParaRPr/>
          </a:p>
        </p:txBody>
      </p:sp>
      <p:sp>
        <p:nvSpPr>
          <p:cNvPr id="173"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7" name="Group 28"/>
          <p:cNvGrpSpPr/>
          <p:nvPr/>
        </p:nvGrpSpPr>
        <p:grpSpPr>
          <a:xfrm>
            <a:off x="11308073" y="6527386"/>
            <a:ext cx="740367" cy="179272"/>
            <a:chOff x="0" y="0"/>
            <a:chExt cx="740366" cy="179271"/>
          </a:xfrm>
        </p:grpSpPr>
        <p:sp>
          <p:nvSpPr>
            <p:cNvPr id="174"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5"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6"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7"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178"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9"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0"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1"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2"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3"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4"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5"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86"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88"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89"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190"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191"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349968182"/>
      </p:ext>
    </p:extLst>
  </p:cSld>
  <p:clrMapOvr>
    <a:masterClrMapping/>
  </p:clrMapOvr>
  <p:transition spd="med"/>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1_Section Slide -2">
    <p:bg>
      <p:bgPr>
        <a:gradFill flip="none" rotWithShape="1">
          <a:gsLst>
            <a:gs pos="22000">
              <a:srgbClr val="BFBFBF"/>
            </a:gs>
            <a:gs pos="48000">
              <a:srgbClr val="808080"/>
            </a:gs>
          </a:gsLst>
          <a:lin ang="2639999" scaled="0"/>
        </a:gradFill>
        <a:effectLst/>
      </p:bgPr>
    </p:bg>
    <p:spTree>
      <p:nvGrpSpPr>
        <p:cNvPr id="1" name=""/>
        <p:cNvGrpSpPr/>
        <p:nvPr/>
      </p:nvGrpSpPr>
      <p:grpSpPr>
        <a:xfrm>
          <a:off x="0" y="0"/>
          <a:ext cx="0" cy="0"/>
          <a:chOff x="0" y="0"/>
          <a:chExt cx="0" cy="0"/>
        </a:xfrm>
      </p:grpSpPr>
      <p:pic>
        <p:nvPicPr>
          <p:cNvPr id="198" name="Picture 43" descr="Picture 43"/>
          <p:cNvPicPr>
            <a:picLocks noChangeAspect="1"/>
          </p:cNvPicPr>
          <p:nvPr/>
        </p:nvPicPr>
        <p:blipFill>
          <a:blip r:embed="rId2">
            <a:alphaModFix amt="28000"/>
            <a:extLst/>
          </a:blip>
          <a:stretch>
            <a:fillRect/>
          </a:stretch>
        </p:blipFill>
        <p:spPr>
          <a:xfrm>
            <a:off x="0" y="0"/>
            <a:ext cx="12166600" cy="6858000"/>
          </a:xfrm>
          <a:prstGeom prst="rect">
            <a:avLst/>
          </a:prstGeom>
          <a:ln w="12700">
            <a:miter lim="400000"/>
          </a:ln>
        </p:spPr>
      </p:pic>
      <p:sp>
        <p:nvSpPr>
          <p:cNvPr id="199" name="Rectangle 42"/>
          <p:cNvSpPr/>
          <p:nvPr/>
        </p:nvSpPr>
        <p:spPr>
          <a:xfrm>
            <a:off x="0" y="-1"/>
            <a:ext cx="12192000" cy="6858001"/>
          </a:xfrm>
          <a:prstGeom prst="rect">
            <a:avLst/>
          </a:prstGeom>
          <a:gradFill>
            <a:gsLst>
              <a:gs pos="25000">
                <a:srgbClr val="BFBFBF">
                  <a:alpha val="32000"/>
                </a:srgbClr>
              </a:gs>
              <a:gs pos="77000">
                <a:srgbClr val="7E7E7F">
                  <a:alpha val="77000"/>
                </a:srgbClr>
              </a:gs>
            </a:gsLst>
            <a:lin ang="2639999"/>
          </a:gradFill>
          <a:ln w="12700">
            <a:miter lim="400000"/>
          </a:ln>
        </p:spPr>
        <p:txBody>
          <a:bodyPr lIns="45719" rIns="45719" anchor="ctr"/>
          <a:lstStyle/>
          <a:p>
            <a:pPr algn="ctr">
              <a:defRPr>
                <a:solidFill>
                  <a:srgbClr val="FFFFFF"/>
                </a:solidFill>
              </a:defRPr>
            </a:pPr>
            <a:endParaRPr/>
          </a:p>
        </p:txBody>
      </p:sp>
      <p:sp>
        <p:nvSpPr>
          <p:cNvPr id="200"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214" name="Group 28"/>
          <p:cNvGrpSpPr/>
          <p:nvPr/>
        </p:nvGrpSpPr>
        <p:grpSpPr>
          <a:xfrm>
            <a:off x="11308073" y="6527386"/>
            <a:ext cx="740367" cy="179272"/>
            <a:chOff x="0" y="0"/>
            <a:chExt cx="740366" cy="179271"/>
          </a:xfrm>
        </p:grpSpPr>
        <p:sp>
          <p:nvSpPr>
            <p:cNvPr id="201"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2"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3"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4"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205"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6"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7"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8"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9"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10"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11"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12"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13"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21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16" name="Freeform 5"/>
          <p:cNvSpPr/>
          <p:nvPr/>
        </p:nvSpPr>
        <p:spPr>
          <a:xfrm>
            <a:off x="1174132" y="4405848"/>
            <a:ext cx="711188" cy="7111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a:miter lim="400000"/>
          </a:ln>
        </p:spPr>
        <p:txBody>
          <a:bodyPr lIns="45719" rIns="45719"/>
          <a:lstStyle/>
          <a:p>
            <a:endParaRPr/>
          </a:p>
        </p:txBody>
      </p:sp>
      <p:sp>
        <p:nvSpPr>
          <p:cNvPr id="217" name="Freeform 6"/>
          <p:cNvSpPr/>
          <p:nvPr/>
        </p:nvSpPr>
        <p:spPr>
          <a:xfrm>
            <a:off x="1349013" y="4242625"/>
            <a:ext cx="711189" cy="699530"/>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a:miter lim="400000"/>
          </a:ln>
        </p:spPr>
        <p:txBody>
          <a:bodyPr lIns="45719" rIns="45719"/>
          <a:lstStyle/>
          <a:p>
            <a:endParaRPr/>
          </a:p>
        </p:txBody>
      </p:sp>
      <p:sp>
        <p:nvSpPr>
          <p:cNvPr id="218"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635011043"/>
      </p:ext>
    </p:extLst>
  </p:cSld>
  <p:clrMapOvr>
    <a:masterClrMapping/>
  </p:clrMapOvr>
  <p:transition spd="med"/>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9_Section Slide -2">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2259852" y="3692057"/>
            <a:ext cx="7260667" cy="1919848"/>
          </a:xfrm>
          <a:prstGeom prst="rect">
            <a:avLst/>
          </a:prstGeom>
        </p:spPr>
        <p:txBody>
          <a:bodyPr anchor="ctr"/>
          <a:lstStyle>
            <a:lvl1pPr marL="0" indent="0">
              <a:buSzTx/>
              <a:buNone/>
              <a:defRPr sz="4000" b="1">
                <a:solidFill>
                  <a:srgbClr val="FFFFFF"/>
                </a:solidFill>
              </a:defRPr>
            </a:lvl1pPr>
            <a:lvl2pPr marL="609600" indent="-381000">
              <a:defRPr sz="4000" b="1">
                <a:solidFill>
                  <a:srgbClr val="FFFFFF"/>
                </a:solidFill>
              </a:defRPr>
            </a:lvl2pPr>
            <a:lvl3pPr marL="828675" indent="-428625">
              <a:defRPr sz="4000" b="1">
                <a:solidFill>
                  <a:srgbClr val="FFFFFF"/>
                </a:solidFill>
              </a:defRPr>
            </a:lvl3pPr>
            <a:lvl4pPr marL="1061357" indent="-489857">
              <a:defRPr sz="4000" b="1">
                <a:solidFill>
                  <a:srgbClr val="FFFFFF"/>
                </a:solidFill>
              </a:defRPr>
            </a:lvl4pPr>
            <a:lvl5pPr marL="1232807" indent="-489857">
              <a:defRPr sz="4000" b="1">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26" name="Text Placeholder 2"/>
          <p:cNvSpPr>
            <a:spLocks noGrp="1"/>
          </p:cNvSpPr>
          <p:nvPr>
            <p:ph type="body" sz="quarter" idx="13"/>
          </p:nvPr>
        </p:nvSpPr>
        <p:spPr>
          <a:xfrm>
            <a:off x="1351542" y="4277704"/>
            <a:ext cx="596312" cy="1276351"/>
          </a:xfrm>
          <a:prstGeom prst="rect">
            <a:avLst/>
          </a:prstGeom>
        </p:spPr>
        <p:txBody>
          <a:bodyPr/>
          <a:lstStyle/>
          <a:p>
            <a:pPr marL="0" lvl="0" indent="0" algn="ctr">
              <a:buSzTx/>
              <a:buNone/>
              <a:defRPr sz="5400" b="1">
                <a:solidFill>
                  <a:srgbClr val="FFFFFF"/>
                </a:solidFill>
              </a:defRPr>
            </a:pPr>
            <a:r>
              <a:rPr lang="en-US" smtClean="0"/>
              <a:t>Click to edit Master text styles</a:t>
            </a:r>
          </a:p>
        </p:txBody>
      </p:sp>
      <p:sp>
        <p:nvSpPr>
          <p:cNvPr id="227" name="Slide Number"/>
          <p:cNvSpPr txBox="1">
            <a:spLocks noGrp="1"/>
          </p:cNvSpPr>
          <p:nvPr>
            <p:ph type="sldNum" sz="quarter" idx="2"/>
          </p:nvPr>
        </p:nvSpPr>
        <p:spPr>
          <a:prstGeom prst="rect">
            <a:avLst/>
          </a:prstGeom>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8957215"/>
      </p:ext>
    </p:extLst>
  </p:cSld>
  <p:clrMapOvr>
    <a:masterClrMapping/>
  </p:clrMapOvr>
  <p:transition spd="med"/>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4000">
              <a:srgbClr val="005BB3"/>
            </a:gs>
            <a:gs pos="74000">
              <a:srgbClr val="114E91"/>
            </a:gs>
          </a:gsLst>
          <a:lin ang="2639999" scaled="0"/>
        </a:gradFill>
        <a:effectLst/>
      </p:bgPr>
    </p:bg>
    <p:spTree>
      <p:nvGrpSpPr>
        <p:cNvPr id="1" name=""/>
        <p:cNvGrpSpPr/>
        <p:nvPr/>
      </p:nvGrpSpPr>
      <p:grpSpPr>
        <a:xfrm>
          <a:off x="0" y="0"/>
          <a:ext cx="0" cy="0"/>
          <a:chOff x="0" y="0"/>
          <a:chExt cx="0" cy="0"/>
        </a:xfrm>
      </p:grpSpPr>
      <p:pic>
        <p:nvPicPr>
          <p:cNvPr id="2" name="Picture 43" descr="Picture 43"/>
          <p:cNvPicPr>
            <a:picLocks noChangeAspect="1"/>
          </p:cNvPicPr>
          <p:nvPr/>
        </p:nvPicPr>
        <p:blipFill>
          <a:blip r:embed="rId44">
            <a:alphaModFix amt="28000"/>
            <a:extLst/>
          </a:blip>
          <a:stretch>
            <a:fillRect/>
          </a:stretch>
        </p:blipFill>
        <p:spPr>
          <a:xfrm>
            <a:off x="0" y="0"/>
            <a:ext cx="12166600" cy="6858000"/>
          </a:xfrm>
          <a:prstGeom prst="rect">
            <a:avLst/>
          </a:prstGeom>
          <a:ln w="12700">
            <a:miter lim="400000"/>
          </a:ln>
        </p:spPr>
      </p:pic>
      <p:sp>
        <p:nvSpPr>
          <p:cNvPr id="3" name="Rectangle 42"/>
          <p:cNvSpPr/>
          <p:nvPr/>
        </p:nvSpPr>
        <p:spPr>
          <a:xfrm>
            <a:off x="0" y="0"/>
            <a:ext cx="12192000" cy="6858000"/>
          </a:xfrm>
          <a:prstGeom prst="rect">
            <a:avLst/>
          </a:prstGeom>
          <a:gradFill>
            <a:gsLst>
              <a:gs pos="32000">
                <a:schemeClr val="accent4">
                  <a:alpha val="60000"/>
                </a:schemeClr>
              </a:gs>
              <a:gs pos="68000">
                <a:srgbClr val="114E91">
                  <a:alpha val="78000"/>
                </a:srgbClr>
              </a:gs>
            </a:gsLst>
            <a:lin ang="2700000"/>
          </a:gradFill>
          <a:ln w="12700">
            <a:miter lim="400000"/>
          </a:ln>
        </p:spPr>
        <p:txBody>
          <a:bodyPr lIns="45719" rIns="45719" anchor="ctr"/>
          <a:lstStyle/>
          <a:p>
            <a:pPr algn="ctr">
              <a:defRPr>
                <a:solidFill>
                  <a:srgbClr val="FFFFFF"/>
                </a:solidFill>
              </a:defRPr>
            </a:pPr>
            <a:endParaRPr/>
          </a:p>
        </p:txBody>
      </p:sp>
      <p:sp>
        <p:nvSpPr>
          <p:cNvPr id="4" name="Rectangle 44"/>
          <p:cNvSpPr/>
          <p:nvPr/>
        </p:nvSpPr>
        <p:spPr>
          <a:xfrm>
            <a:off x="1048005" y="0"/>
            <a:ext cx="1799696" cy="151844"/>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18" name="Group 28"/>
          <p:cNvGrpSpPr/>
          <p:nvPr/>
        </p:nvGrpSpPr>
        <p:grpSpPr>
          <a:xfrm>
            <a:off x="11308073" y="6527386"/>
            <a:ext cx="740367" cy="179272"/>
            <a:chOff x="0" y="0"/>
            <a:chExt cx="740366" cy="179271"/>
          </a:xfrm>
        </p:grpSpPr>
        <p:sp>
          <p:nvSpPr>
            <p:cNvPr id="5" name="Freeform 5"/>
            <p:cNvSpPr/>
            <p:nvPr/>
          </p:nvSpPr>
          <p:spPr>
            <a:xfrm>
              <a:off x="-1" y="37251"/>
              <a:ext cx="142021" cy="1420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6"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7"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8" name="Freeform 8"/>
            <p:cNvSpPr/>
            <p:nvPr/>
          </p:nvSpPr>
          <p:spPr>
            <a:xfrm>
              <a:off x="337588" y="4656"/>
              <a:ext cx="13970" cy="74503"/>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9"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0"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1"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2"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3"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4"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5"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6"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17"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19"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Title Text</a:t>
            </a:r>
          </a:p>
        </p:txBody>
      </p:sp>
      <p:sp>
        <p:nvSpPr>
          <p:cNvPr id="20"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9" rIns="45719" anchor="ctr">
            <a:spAutoFit/>
          </a:bodyPr>
          <a:lstStyle>
            <a:lvl1pPr>
              <a:defRPr sz="1100">
                <a:solidFill>
                  <a:srgbClr val="BFBFBF"/>
                </a:solidFill>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9112536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1pPr>
      <a:lvl2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2pPr>
      <a:lvl3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3pPr>
      <a:lvl4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4pPr>
      <a:lvl5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5pPr>
      <a:lvl6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6pPr>
      <a:lvl7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7pPr>
      <a:lvl8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8pPr>
      <a:lvl9pPr marL="0" marR="0" indent="0" algn="l" defTabSz="914400" rtl="0" eaLnBrk="1" latinLnBrk="0" hangingPunct="1">
        <a:lnSpc>
          <a:spcPct val="90000"/>
        </a:lnSpc>
        <a:spcBef>
          <a:spcPts val="0"/>
        </a:spcBef>
        <a:spcAft>
          <a:spcPts val="0"/>
        </a:spcAft>
        <a:buClrTx/>
        <a:buSzTx/>
        <a:buFontTx/>
        <a:buNone/>
        <a:tabLst/>
        <a:defRPr sz="3600" b="1" i="0" u="none" strike="noStrike" cap="none" spc="0" baseline="0">
          <a:ln>
            <a:noFill/>
          </a:ln>
          <a:solidFill>
            <a:srgbClr val="212E35"/>
          </a:solidFill>
          <a:uFillTx/>
          <a:latin typeface="+mj-lt"/>
          <a:ea typeface="+mj-ea"/>
          <a:cs typeface="+mj-cs"/>
          <a:sym typeface="Calibri"/>
        </a:defRPr>
      </a:lvl9pPr>
    </p:titleStyle>
    <p:body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p:bodyStyle>
    <p:otherStyle>
      <a:lvl1pPr marL="0" marR="0" indent="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15:guide id="1" orient="horz" pos="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3" Type="http://schemas.openxmlformats.org/officeDocument/2006/relationships/hyperlink" Target="http://www8.hp.com/us/en/software-solutions/network-virtualization/index.html" TargetMode="External"/><Relationship Id="rId2" Type="http://schemas.openxmlformats.org/officeDocument/2006/relationships/hyperlink" Target="https://saas.hpe.com/en-us/software/stormrunner-load"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51.png"/><Relationship Id="rId4" Type="http://schemas.openxmlformats.org/officeDocument/2006/relationships/image" Target="../media/image15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aas.hpe.com/en-us/software/loadrunner"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53.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soasta.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3" Type="http://schemas.openxmlformats.org/officeDocument/2006/relationships/hyperlink" Target="http://jmeter.apache.org/"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57.png"/><Relationship Id="rId4" Type="http://schemas.openxmlformats.org/officeDocument/2006/relationships/image" Target="../media/image156.png"/></Relationships>
</file>

<file path=ppt/slides/_rels/slide104.xml.rels><?xml version="1.0" encoding="UTF-8" standalone="yes"?>
<Relationships xmlns="http://schemas.openxmlformats.org/package/2006/relationships"><Relationship Id="rId3" Type="http://schemas.openxmlformats.org/officeDocument/2006/relationships/hyperlink" Target="http://www.jython.org/" TargetMode="External"/><Relationship Id="rId7" Type="http://schemas.openxmlformats.org/officeDocument/2006/relationships/slide" Target="slide3.xml"/><Relationship Id="rId2" Type="http://schemas.openxmlformats.org/officeDocument/2006/relationships/hyperlink" Target="http://grinder.sourceforge.net/" TargetMode="External"/><Relationship Id="rId1" Type="http://schemas.openxmlformats.org/officeDocument/2006/relationships/slideLayout" Target="../slideLayouts/slideLayout3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hyperlink" Target="http://clojure.org/" TargetMode="External"/></Relationships>
</file>

<file path=ppt/slides/_rels/slide10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www8.hp.com/us/en/software-solutions/webinspect-dynamic-analysis-dast/"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62.png"/><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hyperlink" Target="https://saas.hpe.com/en-us/software/fortify-on-demand"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61.png"/><Relationship Id="rId4" Type="http://schemas.openxmlformats.org/officeDocument/2006/relationships/image" Target="../media/image163.png"/></Relationships>
</file>

<file path=ppt/slides/_rels/slide108.xml.rels><?xml version="1.0" encoding="UTF-8" standalone="yes"?>
<Relationships xmlns="http://schemas.openxmlformats.org/package/2006/relationships"><Relationship Id="rId3" Type="http://schemas.openxmlformats.org/officeDocument/2006/relationships/hyperlink" Target="https://www.synopsys.com/"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65.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hyperlink" Target="http://www.veracode.com/" TargetMode="External"/><Relationship Id="rId7"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3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3" Type="http://schemas.openxmlformats.org/officeDocument/2006/relationships/hyperlink" Target="https://www.cyberark.com/" TargetMode="External"/><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70.png"/><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saas.hpe.com/en-us/software/agile-project-management-software-development"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aas.hpe.com/en-us/software/alm-octan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ww.ca.com/us/products/agile-solutions.html"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74.png"/></Relationships>
</file>

<file path=ppt/slides/_rels/slide1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www.versionone.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76.png"/></Relationships>
</file>

<file path=ppt/slides/_rels/slide1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collab.net/products/teamforge-al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79.png"/><Relationship Id="rId4" Type="http://schemas.openxmlformats.org/officeDocument/2006/relationships/image" Target="../media/image178.png"/></Relationships>
</file>

<file path=ppt/slides/_rels/slide117.xml.rels><?xml version="1.0" encoding="UTF-8" standalone="yes"?>
<Relationships xmlns="http://schemas.openxmlformats.org/package/2006/relationships"><Relationship Id="rId3" Type="http://schemas.openxmlformats.org/officeDocument/2006/relationships/hyperlink" Target="https://www.thoughtworks.com/mingle/" TargetMode="External"/><Relationship Id="rId2" Type="http://schemas.openxmlformats.org/officeDocument/2006/relationships/notesSlide" Target="../notesSlides/notesSlide48.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81.png"/><Relationship Id="rId4" Type="http://schemas.openxmlformats.org/officeDocument/2006/relationships/image" Target="../media/image180.png"/></Relationships>
</file>

<file path=ppt/slides/_rels/slide1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www.docker.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83.png"/></Relationships>
</file>

<file path=ppt/slides/_rels/slide1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kubernetes.io/"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85.png"/></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mesos.apache.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87.png"/></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zBqjh61QcB4"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89.png"/><Relationship Id="rId4" Type="http://schemas.openxmlformats.org/officeDocument/2006/relationships/image" Target="../media/image188.png"/></Relationships>
</file>

<file path=ppt/slides/_rels/slide1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aws.amazon.com/ecs"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azure.microsoft.com/en-us/services/container-service"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94.png"/><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3" Type="http://schemas.openxmlformats.org/officeDocument/2006/relationships/hyperlink" Target="https://saas.hpe.com/en-us/software/sitescope" TargetMode="External"/><Relationship Id="rId7"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saas.hpe.com/en-us/software/apppulse-mobil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3" Type="http://schemas.openxmlformats.org/officeDocument/2006/relationships/hyperlink" Target="http://www.dynatrace.com/en/"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01.png"/><Relationship Id="rId4" Type="http://schemas.openxmlformats.org/officeDocument/2006/relationships/image" Target="../media/image200.png"/></Relationships>
</file>

<file path=ppt/slides/_rels/slide1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www.servicenow.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newrelic.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05.png"/></Relationships>
</file>

<file path=ppt/slides/_rels/slide13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www.nagios.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07.jpeg"/></Relationships>
</file>

<file path=ppt/slides/_rels/slide1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hyperlink" Target="https://www.loggly.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09.png"/></Relationships>
</file>

<file path=ppt/slides/_rels/slide1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www.sumologic.com/" TargetMode="External"/><Relationship Id="rId1" Type="http://schemas.openxmlformats.org/officeDocument/2006/relationships/slideLayout" Target="../slideLayouts/slideLayout31.xml"/><Relationship Id="rId5" Type="http://schemas.openxmlformats.org/officeDocument/2006/relationships/image" Target="../media/image211.png"/><Relationship Id="rId4" Type="http://schemas.openxmlformats.org/officeDocument/2006/relationships/image" Target="../media/image210.png"/></Relationships>
</file>

<file path=ppt/slides/_rels/slide13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www.splunk.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13.png"/></Relationships>
</file>

<file path=ppt/slides/_rels/slide13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hyperlink" Target="http://cobertura.github.io/cobertura/"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15.png"/><Relationship Id="rId4" Type="http://schemas.openxmlformats.org/officeDocument/2006/relationships/image" Target="../media/image214.png"/></Relationships>
</file>

<file path=ppt/slides/_rels/slide137.xml.rels><?xml version="1.0" encoding="UTF-8" standalone="yes"?>
<Relationships xmlns="http://schemas.openxmlformats.org/package/2006/relationships"><Relationship Id="rId3" Type="http://schemas.openxmlformats.org/officeDocument/2006/relationships/hyperlink" Target="https://www.sonarqube.org/"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17.png"/><Relationship Id="rId4" Type="http://schemas.openxmlformats.org/officeDocument/2006/relationships/image" Target="../media/image216.png"/></Relationships>
</file>

<file path=ppt/slides/_rels/slide138.xml.rels><?xml version="1.0" encoding="UTF-8" standalone="yes"?>
<Relationships xmlns="http://schemas.openxmlformats.org/package/2006/relationships"><Relationship Id="rId3" Type="http://schemas.openxmlformats.org/officeDocument/2006/relationships/hyperlink" Target="http://www.jacoco.org/" TargetMode="External"/><Relationship Id="rId2" Type="http://schemas.openxmlformats.org/officeDocument/2006/relationships/notesSlide" Target="../notesSlides/notesSlide53.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19.png"/><Relationship Id="rId4" Type="http://schemas.openxmlformats.org/officeDocument/2006/relationships/image" Target="../media/image218.png"/></Relationships>
</file>

<file path=ppt/slides/_rels/slide13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3" Type="http://schemas.openxmlformats.org/officeDocument/2006/relationships/hyperlink" Target="https://saas.hpe.com/en-us/software/service-virtualization" TargetMode="External"/><Relationship Id="rId2" Type="http://schemas.openxmlformats.org/officeDocument/2006/relationships/notesSlide" Target="../notesSlides/notesSlide54.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21.png"/><Relationship Id="rId4" Type="http://schemas.openxmlformats.org/officeDocument/2006/relationships/image" Target="../media/image220.png"/></Relationships>
</file>

<file path=ppt/slides/_rels/slide141.xml.rels><?xml version="1.0" encoding="UTF-8" standalone="yes"?>
<Relationships xmlns="http://schemas.openxmlformats.org/package/2006/relationships"><Relationship Id="rId3" Type="http://schemas.openxmlformats.org/officeDocument/2006/relationships/hyperlink" Target="https://www.ca.com/us/products/ca-service-virtualization.html"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73.png"/><Relationship Id="rId4" Type="http://schemas.openxmlformats.org/officeDocument/2006/relationships/image" Target="../media/image222.png"/></Relationships>
</file>

<file path=ppt/slides/_rels/slide142.xml.rels><?xml version="1.0" encoding="UTF-8" standalone="yes"?>
<Relationships xmlns="http://schemas.openxmlformats.org/package/2006/relationships"><Relationship Id="rId3" Type="http://schemas.openxmlformats.org/officeDocument/2006/relationships/hyperlink" Target="https://www.parasoft.com/product/parasoft-service-virtualization/" TargetMode="External"/><Relationship Id="rId2" Type="http://schemas.openxmlformats.org/officeDocument/2006/relationships/notesSlide" Target="../notesSlides/notesSlide56.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24.pn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3" Type="http://schemas.openxmlformats.org/officeDocument/2006/relationships/hyperlink" Target="https://www-01.ibm.com/software/rational/servicevirtualization/solutions/"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26.jpeg"/><Relationship Id="rId4" Type="http://schemas.openxmlformats.org/officeDocument/2006/relationships/image" Target="../media/image225.png"/></Relationships>
</file>

<file path=ppt/slides/_rels/slide14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wagger.io/"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29.png"/><Relationship Id="rId4" Type="http://schemas.openxmlformats.org/officeDocument/2006/relationships/image" Target="../media/image228.png"/></Relationships>
</file>

<file path=ppt/slides/_rels/slide1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www.ansible.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31.png"/></Relationships>
</file>

<file path=ppt/slides/_rels/slide14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hubot.github.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33.png"/></Relationships>
</file>

<file path=ppt/slides/_rels/slide14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hyperlink" Target="https://en.wikipedia.org/wiki/Twitter" TargetMode="External"/><Relationship Id="rId7" Type="http://schemas.openxmlformats.org/officeDocument/2006/relationships/image" Target="../media/image234.png"/><Relationship Id="rId2" Type="http://schemas.openxmlformats.org/officeDocument/2006/relationships/hyperlink" Target="https://ifttt.com/" TargetMode="External"/><Relationship Id="rId1" Type="http://schemas.openxmlformats.org/officeDocument/2006/relationships/slideLayout" Target="../slideLayouts/slideLayout31.xml"/><Relationship Id="rId6" Type="http://schemas.openxmlformats.org/officeDocument/2006/relationships/hyperlink" Target="https://en.wikipedia.org/wiki/California" TargetMode="External"/><Relationship Id="rId5" Type="http://schemas.openxmlformats.org/officeDocument/2006/relationships/hyperlink" Target="https://en.wikipedia.org/wiki/San_Francisco" TargetMode="External"/><Relationship Id="rId4" Type="http://schemas.openxmlformats.org/officeDocument/2006/relationships/hyperlink" Target="https://en.wikipedia.org/wiki/Cloud_storage" TargetMode="External"/><Relationship Id="rId9" Type="http://schemas.openxmlformats.org/officeDocument/2006/relationships/slide" Target="slide3.xml"/></Relationships>
</file>

<file path=ppt/slides/_rels/slide149.xml.rels><?xml version="1.0" encoding="UTF-8" standalone="yes"?>
<Relationships xmlns="http://schemas.openxmlformats.org/package/2006/relationships"><Relationship Id="rId3" Type="http://schemas.openxmlformats.org/officeDocument/2006/relationships/hyperlink" Target="https://github.com/YamlDotNet" TargetMode="External"/><Relationship Id="rId7" Type="http://schemas.openxmlformats.org/officeDocument/2006/relationships/slide" Target="slide3.xml"/><Relationship Id="rId2" Type="http://schemas.openxmlformats.org/officeDocument/2006/relationships/hyperlink" Target="http://yaml.org/" TargetMode="External"/><Relationship Id="rId1" Type="http://schemas.openxmlformats.org/officeDocument/2006/relationships/slideLayout" Target="../slideLayouts/slideLayout3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hyperlink" Target="http://www.yaml.org/" TargetMode="External"/></Relationships>
</file>

<file path=ppt/slides/_rels/slide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15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www.elastic.co/products/kibana"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39.png"/></Relationships>
</file>

<file path=ppt/slides/_rels/slide15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angularjs.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41.png"/></Relationships>
</file>

<file path=ppt/slides/_rels/slide15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www.sonatype.co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44.png"/><Relationship Id="rId4" Type="http://schemas.openxmlformats.org/officeDocument/2006/relationships/image" Target="../media/image243.png"/></Relationships>
</file>

<file path=ppt/slides/_rels/slide153.xml.rels><?xml version="1.0" encoding="UTF-8" standalone="yes"?>
<Relationships xmlns="http://schemas.openxmlformats.org/package/2006/relationships"><Relationship Id="rId3" Type="http://schemas.openxmlformats.org/officeDocument/2006/relationships/hyperlink" Target="https://xebialabs.com/periodic-table-of-devops-tools/" TargetMode="External"/><Relationship Id="rId7" Type="http://schemas.openxmlformats.org/officeDocument/2006/relationships/slide" Target="slide3.xml"/><Relationship Id="rId2" Type="http://schemas.openxmlformats.org/officeDocument/2006/relationships/hyperlink" Target="https://xebialabs.com/" TargetMode="External"/><Relationship Id="rId1" Type="http://schemas.openxmlformats.org/officeDocument/2006/relationships/slideLayout" Target="../slideLayouts/slideLayout31.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hyperlink" Target="https://xebialabs.com/the-ultimate-devops-tool-chest/" TargetMode="External"/></Relationships>
</file>

<file path=ppt/slides/_rels/slide1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omparison_of_version_control_software" TargetMode="External"/><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hyperlink" Target="http://www.nongnu.org/cvs/" TargetMode="External"/><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hyperlink" Target="https://subversion.apache.org/" TargetMode="Externa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atlassian.com/software/bitbucket/server"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mercurial-scm.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hyperlink" Target="https://www.visualstudio.com/en-us/products/tfs-overview-vs.aspx" TargetMode="External"/><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perforce.com/" TargetMode="External"/><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3" Type="http://schemas.openxmlformats.org/officeDocument/2006/relationships/slide" Target="slide23.xml"/><Relationship Id="rId18" Type="http://schemas.openxmlformats.org/officeDocument/2006/relationships/slide" Target="slide25.xml"/><Relationship Id="rId26" Type="http://schemas.openxmlformats.org/officeDocument/2006/relationships/slide" Target="slide69.xml"/><Relationship Id="rId39" Type="http://schemas.openxmlformats.org/officeDocument/2006/relationships/slide" Target="slide85.xml"/><Relationship Id="rId21" Type="http://schemas.openxmlformats.org/officeDocument/2006/relationships/slide" Target="slide68.xml"/><Relationship Id="rId34" Type="http://schemas.openxmlformats.org/officeDocument/2006/relationships/slide" Target="slide59.xml"/><Relationship Id="rId42" Type="http://schemas.openxmlformats.org/officeDocument/2006/relationships/slide" Target="slide31.xml"/><Relationship Id="rId47" Type="http://schemas.openxmlformats.org/officeDocument/2006/relationships/slide" Target="slide27.xml"/><Relationship Id="rId50" Type="http://schemas.openxmlformats.org/officeDocument/2006/relationships/slide" Target="slide74.xml"/><Relationship Id="rId55" Type="http://schemas.openxmlformats.org/officeDocument/2006/relationships/slide" Target="slide75.xml"/><Relationship Id="rId63" Type="http://schemas.openxmlformats.org/officeDocument/2006/relationships/slide" Target="slide64.xml"/><Relationship Id="rId68" Type="http://schemas.openxmlformats.org/officeDocument/2006/relationships/slide" Target="slide124.xml"/><Relationship Id="rId7" Type="http://schemas.openxmlformats.org/officeDocument/2006/relationships/slide" Target="slide80.xml"/><Relationship Id="rId2" Type="http://schemas.openxmlformats.org/officeDocument/2006/relationships/notesSlide" Target="../notesSlides/notesSlide3.xml"/><Relationship Id="rId16" Type="http://schemas.openxmlformats.org/officeDocument/2006/relationships/slide" Target="slide82.xml"/><Relationship Id="rId29" Type="http://schemas.openxmlformats.org/officeDocument/2006/relationships/slide" Target="slide58.xml"/><Relationship Id="rId1" Type="http://schemas.openxmlformats.org/officeDocument/2006/relationships/slideLayout" Target="../slideLayouts/slideLayout31.xml"/><Relationship Id="rId6" Type="http://schemas.openxmlformats.org/officeDocument/2006/relationships/slide" Target="slide66.xml"/><Relationship Id="rId11" Type="http://schemas.openxmlformats.org/officeDocument/2006/relationships/slide" Target="slide79.xml"/><Relationship Id="rId24" Type="http://schemas.openxmlformats.org/officeDocument/2006/relationships/slide" Target="slide28.xml"/><Relationship Id="rId32" Type="http://schemas.openxmlformats.org/officeDocument/2006/relationships/slide" Target="slide29.xml"/><Relationship Id="rId37" Type="http://schemas.openxmlformats.org/officeDocument/2006/relationships/slide" Target="slide30.xml"/><Relationship Id="rId40" Type="http://schemas.openxmlformats.org/officeDocument/2006/relationships/slide" Target="slide72.xml"/><Relationship Id="rId45" Type="http://schemas.openxmlformats.org/officeDocument/2006/relationships/slide" Target="slide73.xml"/><Relationship Id="rId53" Type="http://schemas.openxmlformats.org/officeDocument/2006/relationships/slide" Target="slide51.xml"/><Relationship Id="rId58" Type="http://schemas.openxmlformats.org/officeDocument/2006/relationships/slide" Target="slide52.xml"/><Relationship Id="rId66" Type="http://schemas.openxmlformats.org/officeDocument/2006/relationships/slide" Target="slide65.xml"/><Relationship Id="rId5" Type="http://schemas.openxmlformats.org/officeDocument/2006/relationships/slide" Target="slide53.xml"/><Relationship Id="rId15" Type="http://schemas.openxmlformats.org/officeDocument/2006/relationships/slide" Target="slide55.xml"/><Relationship Id="rId23" Type="http://schemas.openxmlformats.org/officeDocument/2006/relationships/slide" Target="slide26.xml"/><Relationship Id="rId28" Type="http://schemas.openxmlformats.org/officeDocument/2006/relationships/slide" Target="slide48.xml"/><Relationship Id="rId36" Type="http://schemas.openxmlformats.org/officeDocument/2006/relationships/slide" Target="slide88.xml"/><Relationship Id="rId49" Type="http://schemas.openxmlformats.org/officeDocument/2006/relationships/slide" Target="slide61.xml"/><Relationship Id="rId57" Type="http://schemas.openxmlformats.org/officeDocument/2006/relationships/slide" Target="slide91.xml"/><Relationship Id="rId61" Type="http://schemas.openxmlformats.org/officeDocument/2006/relationships/slide" Target="slide122.xml"/><Relationship Id="rId10" Type="http://schemas.openxmlformats.org/officeDocument/2006/relationships/slide" Target="slide54.xml"/><Relationship Id="rId19" Type="http://schemas.openxmlformats.org/officeDocument/2006/relationships/slide" Target="slide44.xml"/><Relationship Id="rId31" Type="http://schemas.openxmlformats.org/officeDocument/2006/relationships/slide" Target="slide87.xml"/><Relationship Id="rId44" Type="http://schemas.openxmlformats.org/officeDocument/2006/relationships/slide" Target="slide60.xml"/><Relationship Id="rId52" Type="http://schemas.openxmlformats.org/officeDocument/2006/relationships/slide" Target="slide89.xml"/><Relationship Id="rId60" Type="http://schemas.openxmlformats.org/officeDocument/2006/relationships/slide" Target="slide76.xml"/><Relationship Id="rId65" Type="http://schemas.openxmlformats.org/officeDocument/2006/relationships/slide" Target="slide93.xml"/><Relationship Id="rId4" Type="http://schemas.openxmlformats.org/officeDocument/2006/relationships/slide" Target="slide42.xml"/><Relationship Id="rId9" Type="http://schemas.openxmlformats.org/officeDocument/2006/relationships/slide" Target="slide50.xml"/><Relationship Id="rId14" Type="http://schemas.openxmlformats.org/officeDocument/2006/relationships/slide" Target="slide43.xml"/><Relationship Id="rId22" Type="http://schemas.openxmlformats.org/officeDocument/2006/relationships/slide" Target="slide84.xml"/><Relationship Id="rId27" Type="http://schemas.openxmlformats.org/officeDocument/2006/relationships/slide" Target="slide86.xml"/><Relationship Id="rId30" Type="http://schemas.openxmlformats.org/officeDocument/2006/relationships/slide" Target="slide70.xml"/><Relationship Id="rId35" Type="http://schemas.openxmlformats.org/officeDocument/2006/relationships/slide" Target="slide71.xml"/><Relationship Id="rId43" Type="http://schemas.openxmlformats.org/officeDocument/2006/relationships/slide" Target="slide47.xml"/><Relationship Id="rId48" Type="http://schemas.openxmlformats.org/officeDocument/2006/relationships/slide" Target="slide49.xml"/><Relationship Id="rId56" Type="http://schemas.openxmlformats.org/officeDocument/2006/relationships/slide" Target="slide121.xml"/><Relationship Id="rId64" Type="http://schemas.openxmlformats.org/officeDocument/2006/relationships/slide" Target="slide77.xml"/><Relationship Id="rId69" Type="http://schemas.openxmlformats.org/officeDocument/2006/relationships/slide" Target="slide90.xml"/><Relationship Id="rId8" Type="http://schemas.openxmlformats.org/officeDocument/2006/relationships/slide" Target="slide22.xml"/><Relationship Id="rId51" Type="http://schemas.openxmlformats.org/officeDocument/2006/relationships/slide" Target="slide120.xml"/><Relationship Id="rId3" Type="http://schemas.openxmlformats.org/officeDocument/2006/relationships/slide" Target="slide20.xml"/><Relationship Id="rId12" Type="http://schemas.openxmlformats.org/officeDocument/2006/relationships/slide" Target="slide81.xml"/><Relationship Id="rId17" Type="http://schemas.openxmlformats.org/officeDocument/2006/relationships/slide" Target="slide24.xml"/><Relationship Id="rId25" Type="http://schemas.openxmlformats.org/officeDocument/2006/relationships/slide" Target="slide57.xml"/><Relationship Id="rId33" Type="http://schemas.openxmlformats.org/officeDocument/2006/relationships/slide" Target="slide45.xml"/><Relationship Id="rId38" Type="http://schemas.openxmlformats.org/officeDocument/2006/relationships/slide" Target="slide46.xml"/><Relationship Id="rId46" Type="http://schemas.openxmlformats.org/officeDocument/2006/relationships/slide" Target="slide119.xml"/><Relationship Id="rId59" Type="http://schemas.openxmlformats.org/officeDocument/2006/relationships/slide" Target="slide63.xml"/><Relationship Id="rId67" Type="http://schemas.openxmlformats.org/officeDocument/2006/relationships/slide" Target="slide78.xml"/><Relationship Id="rId20" Type="http://schemas.openxmlformats.org/officeDocument/2006/relationships/slide" Target="slide56.xml"/><Relationship Id="rId41" Type="http://schemas.openxmlformats.org/officeDocument/2006/relationships/slide" Target="slide123.xml"/><Relationship Id="rId54" Type="http://schemas.openxmlformats.org/officeDocument/2006/relationships/slide" Target="slide62.xml"/><Relationship Id="rId62" Type="http://schemas.openxmlformats.org/officeDocument/2006/relationships/slide" Target="slide9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seapine.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03.ibm.com/software/products/en/clearcase"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7"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gnu.org/software/mak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ant.apache.org/" TargetMode="External"/><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30.emf"/><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hyperlink" Target="https://maven.apache.org/" TargetMode="External"/><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32.png"/><Relationship Id="rId4" Type="http://schemas.openxmlformats.org/officeDocument/2006/relationships/image" Target="../media/image31.emf"/></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gradle.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altstack.com/saltstack-enterpris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3" Type="http://schemas.openxmlformats.org/officeDocument/2006/relationships/slide" Target="slide126.xml"/><Relationship Id="rId18" Type="http://schemas.openxmlformats.org/officeDocument/2006/relationships/slide" Target="slide143.xml"/><Relationship Id="rId26" Type="http://schemas.openxmlformats.org/officeDocument/2006/relationships/slide" Target="slide94.xml"/><Relationship Id="rId39" Type="http://schemas.openxmlformats.org/officeDocument/2006/relationships/slide" Target="slide106.xml"/><Relationship Id="rId21" Type="http://schemas.openxmlformats.org/officeDocument/2006/relationships/slide" Target="slide132.xml"/><Relationship Id="rId34" Type="http://schemas.openxmlformats.org/officeDocument/2006/relationships/slide" Target="slide96.xml"/><Relationship Id="rId42" Type="http://schemas.openxmlformats.org/officeDocument/2006/relationships/slide" Target="slide107.xml"/><Relationship Id="rId47" Type="http://schemas.openxmlformats.org/officeDocument/2006/relationships/slide" Target="slide37.xml"/><Relationship Id="rId50" Type="http://schemas.openxmlformats.org/officeDocument/2006/relationships/slide" Target="slide109.xml"/><Relationship Id="rId55" Type="http://schemas.openxmlformats.org/officeDocument/2006/relationships/slide" Target="slide39.xml"/><Relationship Id="rId7" Type="http://schemas.openxmlformats.org/officeDocument/2006/relationships/slide" Target="slide100.xml"/><Relationship Id="rId12" Type="http://schemas.openxmlformats.org/officeDocument/2006/relationships/slide" Target="slide113.xml"/><Relationship Id="rId17" Type="http://schemas.openxmlformats.org/officeDocument/2006/relationships/slide" Target="slide130.xml"/><Relationship Id="rId25" Type="http://schemas.openxmlformats.org/officeDocument/2006/relationships/slide" Target="slide133.xml"/><Relationship Id="rId33" Type="http://schemas.openxmlformats.org/officeDocument/2006/relationships/slide" Target="slide129.xml"/><Relationship Id="rId38" Type="http://schemas.openxmlformats.org/officeDocument/2006/relationships/slide" Target="slide144.xml"/><Relationship Id="rId46" Type="http://schemas.openxmlformats.org/officeDocument/2006/relationships/slide" Target="slide108.xml"/><Relationship Id="rId59" Type="http://schemas.openxmlformats.org/officeDocument/2006/relationships/slide" Target="slide90.xml"/><Relationship Id="rId2" Type="http://schemas.openxmlformats.org/officeDocument/2006/relationships/notesSlide" Target="../notesSlides/notesSlide4.xml"/><Relationship Id="rId16" Type="http://schemas.openxmlformats.org/officeDocument/2006/relationships/slide" Target="slide114.xml"/><Relationship Id="rId20" Type="http://schemas.openxmlformats.org/officeDocument/2006/relationships/slide" Target="slide115.xml"/><Relationship Id="rId29" Type="http://schemas.openxmlformats.org/officeDocument/2006/relationships/slide" Target="slide128.xml"/><Relationship Id="rId41" Type="http://schemas.openxmlformats.org/officeDocument/2006/relationships/slide" Target="slide145.xml"/><Relationship Id="rId54" Type="http://schemas.openxmlformats.org/officeDocument/2006/relationships/slide" Target="slide110.xml"/><Relationship Id="rId1" Type="http://schemas.openxmlformats.org/officeDocument/2006/relationships/slideLayout" Target="../slideLayouts/slideLayout31.xml"/><Relationship Id="rId6" Type="http://schemas.openxmlformats.org/officeDocument/2006/relationships/slide" Target="slide139.xml"/><Relationship Id="rId11" Type="http://schemas.openxmlformats.org/officeDocument/2006/relationships/slide" Target="slide101.xml"/><Relationship Id="rId24" Type="http://schemas.openxmlformats.org/officeDocument/2006/relationships/slide" Target="slide117.xml"/><Relationship Id="rId32" Type="http://schemas.openxmlformats.org/officeDocument/2006/relationships/slide" Target="slide32.xml"/><Relationship Id="rId37" Type="http://schemas.openxmlformats.org/officeDocument/2006/relationships/slide" Target="slide131.xml"/><Relationship Id="rId40" Type="http://schemas.openxmlformats.org/officeDocument/2006/relationships/slide" Target="slide35.xml"/><Relationship Id="rId45" Type="http://schemas.openxmlformats.org/officeDocument/2006/relationships/slide" Target="slide146.xml"/><Relationship Id="rId53" Type="http://schemas.openxmlformats.org/officeDocument/2006/relationships/slide" Target="slide148.xml"/><Relationship Id="rId58" Type="http://schemas.openxmlformats.org/officeDocument/2006/relationships/slide" Target="slide149.xml"/><Relationship Id="rId5" Type="http://schemas.openxmlformats.org/officeDocument/2006/relationships/slide" Target="slide125.xml"/><Relationship Id="rId15" Type="http://schemas.openxmlformats.org/officeDocument/2006/relationships/slide" Target="slide102.xml"/><Relationship Id="rId23" Type="http://schemas.openxmlformats.org/officeDocument/2006/relationships/slide" Target="slide99.xml"/><Relationship Id="rId28" Type="http://schemas.openxmlformats.org/officeDocument/2006/relationships/slide" Target="slide116.xml"/><Relationship Id="rId36" Type="http://schemas.openxmlformats.org/officeDocument/2006/relationships/slide" Target="slide34.xml"/><Relationship Id="rId49" Type="http://schemas.openxmlformats.org/officeDocument/2006/relationships/slide" Target="slide147.xml"/><Relationship Id="rId57" Type="http://schemas.openxmlformats.org/officeDocument/2006/relationships/slide" Target="slide138.xml"/><Relationship Id="rId10" Type="http://schemas.openxmlformats.org/officeDocument/2006/relationships/slide" Target="slide140.xml"/><Relationship Id="rId19" Type="http://schemas.openxmlformats.org/officeDocument/2006/relationships/slide" Target="slide98.xml"/><Relationship Id="rId31" Type="http://schemas.openxmlformats.org/officeDocument/2006/relationships/slide" Target="slide104.xml"/><Relationship Id="rId44" Type="http://schemas.openxmlformats.org/officeDocument/2006/relationships/slide" Target="slide135.xml"/><Relationship Id="rId52" Type="http://schemas.openxmlformats.org/officeDocument/2006/relationships/slide" Target="slide137.xml"/><Relationship Id="rId60" Type="http://schemas.openxmlformats.org/officeDocument/2006/relationships/slide" Target="slide3.xml"/><Relationship Id="rId4" Type="http://schemas.openxmlformats.org/officeDocument/2006/relationships/slide" Target="slide111.xml"/><Relationship Id="rId9" Type="http://schemas.openxmlformats.org/officeDocument/2006/relationships/slide" Target="slide127.xml"/><Relationship Id="rId14" Type="http://schemas.openxmlformats.org/officeDocument/2006/relationships/slide" Target="slide141.xml"/><Relationship Id="rId22" Type="http://schemas.openxmlformats.org/officeDocument/2006/relationships/slide" Target="slide142.xml"/><Relationship Id="rId27" Type="http://schemas.openxmlformats.org/officeDocument/2006/relationships/slide" Target="slide103.xml"/><Relationship Id="rId30" Type="http://schemas.openxmlformats.org/officeDocument/2006/relationships/slide" Target="slide95.xml"/><Relationship Id="rId35" Type="http://schemas.openxmlformats.org/officeDocument/2006/relationships/slide" Target="slide105.xml"/><Relationship Id="rId43" Type="http://schemas.openxmlformats.org/officeDocument/2006/relationships/slide" Target="slide36.xml"/><Relationship Id="rId48" Type="http://schemas.openxmlformats.org/officeDocument/2006/relationships/slide" Target="slide136.xml"/><Relationship Id="rId56" Type="http://schemas.openxmlformats.org/officeDocument/2006/relationships/slide" Target="slide40.xml"/><Relationship Id="rId8" Type="http://schemas.openxmlformats.org/officeDocument/2006/relationships/slide" Target="slide112.xml"/><Relationship Id="rId51" Type="http://schemas.openxmlformats.org/officeDocument/2006/relationships/slide" Target="slide38.xml"/><Relationship Id="rId3" Type="http://schemas.openxmlformats.org/officeDocument/2006/relationships/slide" Target="slide97.xml"/></Relationships>
</file>

<file path=ppt/slides/_rels/slide40.xml.rels><?xml version="1.0" encoding="UTF-8" standalone="yes"?>
<Relationships xmlns="http://schemas.openxmlformats.org/package/2006/relationships"><Relationship Id="rId3" Type="http://schemas.openxmlformats.org/officeDocument/2006/relationships/hyperlink" Target="https://puppet.com/" TargetMode="External"/><Relationship Id="rId7"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www.puppetlabs.com/" TargetMode="External"/></Relationships>
</file>

<file path=ppt/slides/_rels/slide4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www.visualstudio.com/en-us/products/tfs-overview-vs.aspx" TargetMode="External"/><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msdn.microsoft.com/en-us/library/ms181710(v=vs.90).aspx" TargetMode="Externa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jenkins.io/" TargetMode="External"/><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loudbees.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atlassian.com/software/bamboo"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jetbrains.com/teamcity/"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hyperlink" Target="http://cruisecontrol.sourceforge.net/main/configxml.html#phing" TargetMode="External"/><Relationship Id="rId13" Type="http://schemas.openxmlformats.org/officeDocument/2006/relationships/image" Target="../media/image52.png"/><Relationship Id="rId3" Type="http://schemas.openxmlformats.org/officeDocument/2006/relationships/hyperlink" Target="http://www.martinfowler.com/articles/continuousIntegration.html" TargetMode="External"/><Relationship Id="rId7" Type="http://schemas.openxmlformats.org/officeDocument/2006/relationships/hyperlink" Target="http://cruisecontrol.sourceforge.net/main/configxml.html#maven2" TargetMode="External"/><Relationship Id="rId12" Type="http://schemas.openxmlformats.org/officeDocument/2006/relationships/image" Target="../media/image51.png"/><Relationship Id="rId2" Type="http://schemas.openxmlformats.org/officeDocument/2006/relationships/hyperlink" Target="http://cruisecontrol.sourceforge.net/index.html" TargetMode="External"/><Relationship Id="rId1" Type="http://schemas.openxmlformats.org/officeDocument/2006/relationships/slideLayout" Target="../slideLayouts/slideLayout31.xml"/><Relationship Id="rId6" Type="http://schemas.openxmlformats.org/officeDocument/2006/relationships/hyperlink" Target="http://cruisecontrol.sourceforge.net/main/configxml.html#nant" TargetMode="External"/><Relationship Id="rId11" Type="http://schemas.openxmlformats.org/officeDocument/2006/relationships/hyperlink" Target="http://cruisecontrol.sourceforge.net/main/configxml.html#exec" TargetMode="External"/><Relationship Id="rId5" Type="http://schemas.openxmlformats.org/officeDocument/2006/relationships/hyperlink" Target="http://cruisecontrol.sourceforge.net/main/configxml.html#ant" TargetMode="External"/><Relationship Id="rId10" Type="http://schemas.openxmlformats.org/officeDocument/2006/relationships/hyperlink" Target="http://cruisecontrol.sourceforge.net/main/configxml.html#xcode" TargetMode="External"/><Relationship Id="rId4" Type="http://schemas.openxmlformats.org/officeDocument/2006/relationships/hyperlink" Target="http://cruisecontrol.sourceforge.net/main/configxml.html" TargetMode="External"/><Relationship Id="rId9" Type="http://schemas.openxmlformats.org/officeDocument/2006/relationships/hyperlink" Target="http://cruisecontrol.sourceforge.net/main/configxml.html#rake" TargetMode="External"/><Relationship Id="rId1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electric-cloud.co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54.png"/><Relationship Id="rId4" Type="http://schemas.openxmlformats.org/officeDocument/2006/relationships/hyperlink" Target="https://www.youtube.com/watch?v=-C-HaOI-TDk"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thoughtworks.com/go/"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hyperlink" Target="https://xebialabs.com/the-ultimate-devops-tool-chest/" TargetMode="External"/><Relationship Id="rId3" Type="http://schemas.openxmlformats.org/officeDocument/2006/relationships/slide" Target="slide144.xml"/><Relationship Id="rId7" Type="http://schemas.openxmlformats.org/officeDocument/2006/relationships/slide" Target="slide153.xml"/><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slide" Target="slide152.xml"/><Relationship Id="rId11" Type="http://schemas.openxmlformats.org/officeDocument/2006/relationships/slide" Target="slide3.xml"/><Relationship Id="rId5" Type="http://schemas.openxmlformats.org/officeDocument/2006/relationships/slide" Target="slide151.xml"/><Relationship Id="rId10" Type="http://schemas.openxmlformats.org/officeDocument/2006/relationships/slide" Target="slide90.xml"/><Relationship Id="rId4" Type="http://schemas.openxmlformats.org/officeDocument/2006/relationships/slide" Target="slide150.xml"/><Relationship Id="rId9" Type="http://schemas.openxmlformats.org/officeDocument/2006/relationships/hyperlink" Target="https://xebialabs.com/periodic-table-of-devops-tool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8.hp.com/us/en/software-solutions/codar-continuous-deployment/" TargetMode="Externa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ca.com/us/products/ca-release-automation.html"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snap-ci.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hyperlink" Target="https://eclipse.org/"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64.jp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hyperlink" Target="https://www.visualstudio.com/en-us/visual-studio-homepage-vs.aspx" TargetMode="External"/><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jetbrains.com/idea/"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jetbrains.com/webstorm/features/"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hyperlink" Target="https://netbeans.org/"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eclipse.org/mylyn/"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s://www.company_name.org/" TargetMode="Externa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hyperlink" Target="https://cucumber.io/" TargetMode="External"/><Relationship Id="rId7"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hyperlink" Target="https://cucumber.io/docs/reference#gherkin"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79.jp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specflow.org/"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github.com/nbehave/NBehave" TargetMode="External"/><Relationship Id="rId7" Type="http://schemas.openxmlformats.org/officeDocument/2006/relationships/image" Target="../media/image83.png"/><Relationship Id="rId2" Type="http://schemas.openxmlformats.org/officeDocument/2006/relationships/hyperlink" Target="http://jbehave.org/" TargetMode="External"/><Relationship Id="rId1" Type="http://schemas.openxmlformats.org/officeDocument/2006/relationships/slideLayout" Target="../slideLayouts/slideLayout31.xml"/><Relationship Id="rId6" Type="http://schemas.openxmlformats.org/officeDocument/2006/relationships/hyperlink" Target="http://en.wikipedia.org/wiki/Domain-specific_programming_language" TargetMode="External"/><Relationship Id="rId11" Type="http://schemas.openxmlformats.org/officeDocument/2006/relationships/slide" Target="slide3.xml"/><Relationship Id="rId5" Type="http://schemas.openxmlformats.org/officeDocument/2006/relationships/hyperlink" Target="http://dannorth.net/2007/06/introducing-rbehave" TargetMode="External"/><Relationship Id="rId10" Type="http://schemas.openxmlformats.org/officeDocument/2006/relationships/image" Target="../media/image86.png"/><Relationship Id="rId4" Type="http://schemas.openxmlformats.org/officeDocument/2006/relationships/hyperlink" Target="http://en.wikipedia.org/wiki/Behavior_driven_development" TargetMode="External"/><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docs.behat.org/en/v3.0/"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89.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hyperlink" Target="http://junit.org/junit4/"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hyperlink" Target="http://www.nunit.org/" TargetMode="External"/><Relationship Id="rId7"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www.junit.or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testng.org/doc/index.html"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seleniumhq.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hyperlink" Target="http://www.getzephyr.com/node/42" TargetMode="External"/><Relationship Id="rId2" Type="http://schemas.openxmlformats.org/officeDocument/2006/relationships/hyperlink" Target="http://www.getzephyr.com/products"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applitools.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smartbear.co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hyperlink" Target="https://www.browserstack.com/"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hyperlink" Target="https://saucelabs.com/"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08.png"/><Relationship Id="rId4"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www.tricentis.com/tricentis-tosca-testsuit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getgauge.io/"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www.fitnesse.or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aas.hpe.com/en-us/software/alm-octan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saas.hpe.com/en-us/software/mobile-testing"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hyperlink" Target="http://appium.io/slate/en/master/#hybrid.md" TargetMode="External"/><Relationship Id="rId2" Type="http://schemas.openxmlformats.org/officeDocument/2006/relationships/hyperlink" Target="http://appium.io/"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20.png"/><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hyperlink" Target="http://appium.io/"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19.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hyperlink" Target="http://developer.android.com/preview/index.html" TargetMode="External"/><Relationship Id="rId2" Type="http://schemas.openxmlformats.org/officeDocument/2006/relationships/hyperlink" Target="http://developer.android.co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23.png"/><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developer.apple.com/xcode/"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experitest.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www.genymotion.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29.png"/></Relationships>
</file>

<file path=ppt/slides/_rels/slide88.xml.rels><?xml version="1.0" encoding="UTF-8" standalone="yes"?>
<Relationships xmlns="http://schemas.openxmlformats.org/package/2006/relationships"><Relationship Id="rId3" Type="http://schemas.openxmlformats.org/officeDocument/2006/relationships/hyperlink" Target="http://www.keynote.com/solutions/testing/mobile-testing" TargetMode="External"/><Relationship Id="rId2" Type="http://schemas.openxmlformats.org/officeDocument/2006/relationships/slide" Target="slide128.xm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31.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1.xml.rels><?xml version="1.0" encoding="UTF-8" standalone="yes"?>
<Relationships xmlns="http://schemas.openxmlformats.org/package/2006/relationships"><Relationship Id="rId3" Type="http://schemas.openxmlformats.org/officeDocument/2006/relationships/hyperlink" Target="https://www.atlassian.com/software/jira/portfolio/" TargetMode="External"/><Relationship Id="rId2" Type="http://schemas.openxmlformats.org/officeDocument/2006/relationships/hyperlink" Target="https://www.atlassian.com/software/jira"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37.png"/><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3" Type="http://schemas.openxmlformats.org/officeDocument/2006/relationships/hyperlink" Target="https://bugzilla.mozilla.org/" TargetMode="External"/><Relationship Id="rId2" Type="http://schemas.openxmlformats.org/officeDocument/2006/relationships/hyperlink" Target="https://www.bugzilla.org/"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39.png"/><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jetbrains.com/youtrack/"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lack.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43.png"/></Relationships>
</file>

<file path=ppt/slides/_rels/slide96.xml.rels><?xml version="1.0" encoding="UTF-8" standalone="yes"?>
<Relationships xmlns="http://schemas.openxmlformats.org/package/2006/relationships"><Relationship Id="rId3" Type="http://schemas.openxmlformats.org/officeDocument/2006/relationships/hyperlink" Target="https://www.hipchat.com/integrations" TargetMode="External"/><Relationship Id="rId2" Type="http://schemas.openxmlformats.org/officeDocument/2006/relationships/hyperlink" Target="https://hipchat.com/" TargetMode="External"/><Relationship Id="rId1" Type="http://schemas.openxmlformats.org/officeDocument/2006/relationships/slideLayout" Target="../slideLayouts/slideLayout31.xml"/><Relationship Id="rId6" Type="http://schemas.openxmlformats.org/officeDocument/2006/relationships/slide" Target="slide3.xml"/><Relationship Id="rId5" Type="http://schemas.openxmlformats.org/officeDocument/2006/relationships/image" Target="../media/image145.png"/><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gatling.io/"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47.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blazemeter.com/" TargetMode="External"/><Relationship Id="rId1" Type="http://schemas.openxmlformats.org/officeDocument/2006/relationships/slideLayout" Target="../slideLayouts/slideLayout31.xml"/><Relationship Id="rId5" Type="http://schemas.openxmlformats.org/officeDocument/2006/relationships/slide" Target="slide3.xml"/><Relationship Id="rId4"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smtClean="0"/>
              <a:t>DevOps and Open Source Tools – </a:t>
            </a:r>
            <a:br>
              <a:rPr lang="en-US" sz="5400" dirty="0" smtClean="0"/>
            </a:br>
            <a:r>
              <a:rPr lang="en-US" sz="5400" dirty="0" err="1" smtClean="0"/>
              <a:t>Unravelled</a:t>
            </a:r>
            <a:r>
              <a:rPr lang="en-US" dirty="0" smtClean="0"/>
              <a:t/>
            </a:r>
            <a:br>
              <a:rPr lang="en-US" dirty="0" smtClean="0"/>
            </a:br>
            <a:endParaRPr lang="en-US" dirty="0"/>
          </a:p>
        </p:txBody>
      </p:sp>
      <p:sp>
        <p:nvSpPr>
          <p:cNvPr id="11" name="Text Placeholder 10"/>
          <p:cNvSpPr>
            <a:spLocks noGrp="1"/>
          </p:cNvSpPr>
          <p:nvPr>
            <p:ph type="body" sz="quarter" idx="1"/>
          </p:nvPr>
        </p:nvSpPr>
        <p:spPr/>
        <p:txBody>
          <a:bodyPr/>
          <a:lstStyle/>
          <a:p>
            <a:r>
              <a:rPr lang="en-US" dirty="0" smtClean="0"/>
              <a:t>July 2017</a:t>
            </a:r>
            <a:endParaRPr lang="en-US" dirty="0"/>
          </a:p>
        </p:txBody>
      </p:sp>
      <p:sp>
        <p:nvSpPr>
          <p:cNvPr id="7" name="Subtitle 6"/>
          <p:cNvSpPr>
            <a:spLocks noGrp="1"/>
          </p:cNvSpPr>
          <p:nvPr>
            <p:ph type="subTitle" idx="4294967295"/>
          </p:nvPr>
        </p:nvSpPr>
        <p:spPr>
          <a:xfrm>
            <a:off x="1199456" y="5517232"/>
            <a:ext cx="8229600" cy="914400"/>
          </a:xfrm>
        </p:spPr>
        <p:txBody>
          <a:bodyPr/>
          <a:lstStyle/>
          <a:p>
            <a:pPr marL="0" indent="0">
              <a:buNone/>
            </a:pPr>
            <a:r>
              <a:rPr lang="en-US" sz="2000" dirty="0" smtClean="0">
                <a:solidFill>
                  <a:srgbClr val="FFFFFF"/>
                </a:solidFill>
              </a:rPr>
              <a:t>Mark Steffensen</a:t>
            </a:r>
          </a:p>
          <a:p>
            <a:pPr marL="0" indent="0">
              <a:buNone/>
            </a:pPr>
            <a:r>
              <a:rPr lang="en-US" sz="2000" dirty="0" smtClean="0">
                <a:solidFill>
                  <a:srgbClr val="FFFFFF"/>
                </a:solidFill>
              </a:rPr>
              <a:t>ADM Technical Enablement</a:t>
            </a:r>
            <a:endParaRPr lang="en-US" sz="2000" dirty="0">
              <a:solidFill>
                <a:srgbClr val="FFFFFF"/>
              </a:solidFill>
            </a:endParaRPr>
          </a:p>
        </p:txBody>
      </p:sp>
      <p:sp>
        <p:nvSpPr>
          <p:cNvPr id="2" name="TextBox 1"/>
          <p:cNvSpPr txBox="1"/>
          <p:nvPr/>
        </p:nvSpPr>
        <p:spPr>
          <a:xfrm>
            <a:off x="5447928" y="44624"/>
            <a:ext cx="1487488" cy="288032"/>
          </a:xfrm>
          <a:prstGeom prst="rect">
            <a:avLst/>
          </a:prstGeom>
          <a:noFill/>
        </p:spPr>
        <p:txBody>
          <a:bodyPr wrap="none" lIns="0" tIns="0" rIns="0" bIns="0" rtlCol="0">
            <a:noAutofit/>
          </a:bodyPr>
          <a:lstStyle/>
          <a:p>
            <a:pPr>
              <a:lnSpc>
                <a:spcPct val="90000"/>
              </a:lnSpc>
            </a:pPr>
            <a:r>
              <a:rPr lang="en-US" dirty="0" smtClean="0">
                <a:solidFill>
                  <a:schemeClr val="tx2">
                    <a:lumMod val="20000"/>
                    <a:lumOff val="80000"/>
                  </a:schemeClr>
                </a:solidFill>
                <a:hlinkClick r:id="rId3" action="ppaction://hlinksldjump"/>
              </a:rPr>
              <a:t>DevOps Index</a:t>
            </a:r>
            <a:endParaRPr lang="en-US" dirty="0">
              <a:solidFill>
                <a:schemeClr val="tx2">
                  <a:lumMod val="20000"/>
                  <a:lumOff val="80000"/>
                </a:schemeClr>
              </a:solidFill>
            </a:endParaRPr>
          </a:p>
        </p:txBody>
      </p:sp>
    </p:spTree>
    <p:extLst>
      <p:ext uri="{BB962C8B-B14F-4D97-AF65-F5344CB8AC3E}">
        <p14:creationId xmlns:p14="http://schemas.microsoft.com/office/powerpoint/2010/main" val="352835577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and Open Source</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10</a:t>
            </a:fld>
            <a:endParaRPr lang="en-US" dirty="0"/>
          </a:p>
        </p:txBody>
      </p:sp>
      <p:sp>
        <p:nvSpPr>
          <p:cNvPr id="3" name="Content Placeholder 2"/>
          <p:cNvSpPr>
            <a:spLocks noGrp="1"/>
          </p:cNvSpPr>
          <p:nvPr>
            <p:ph idx="4294967295"/>
          </p:nvPr>
        </p:nvSpPr>
        <p:spPr>
          <a:xfrm>
            <a:off x="0" y="1371600"/>
            <a:ext cx="3830638" cy="4572000"/>
          </a:xfrm>
        </p:spPr>
        <p:txBody>
          <a:bodyPr>
            <a:noAutofit/>
          </a:bodyPr>
          <a:lstStyle/>
          <a:p>
            <a:r>
              <a:rPr lang="en-US" b="1" dirty="0" smtClean="0"/>
              <a:t>DevOps is chock full of </a:t>
            </a:r>
            <a:r>
              <a:rPr lang="en-US" b="1" dirty="0"/>
              <a:t/>
            </a:r>
            <a:br>
              <a:rPr lang="en-US" b="1" dirty="0"/>
            </a:br>
            <a:r>
              <a:rPr lang="en-US" b="1" dirty="0" smtClean="0"/>
              <a:t>Open Source tools</a:t>
            </a:r>
          </a:p>
          <a:p>
            <a:r>
              <a:rPr lang="en-US" b="1" dirty="0" smtClean="0"/>
              <a:t>Organizations are looking for  direction, answers</a:t>
            </a:r>
          </a:p>
          <a:p>
            <a:r>
              <a:rPr lang="en-US" b="1" dirty="0" smtClean="0"/>
              <a:t>Tool sets are evolving quickly</a:t>
            </a:r>
          </a:p>
          <a:p>
            <a:r>
              <a:rPr lang="en-US" b="1" dirty="0" smtClean="0"/>
              <a:t>Be a credible advisor</a:t>
            </a:r>
            <a:endParaRPr lang="en-US" dirty="0"/>
          </a:p>
        </p:txBody>
      </p:sp>
      <p:pic>
        <p:nvPicPr>
          <p:cNvPr id="5" name="Picture 4"/>
          <p:cNvPicPr>
            <a:picLocks noChangeAspect="1"/>
          </p:cNvPicPr>
          <p:nvPr/>
        </p:nvPicPr>
        <p:blipFill>
          <a:blip r:embed="rId3"/>
          <a:stretch>
            <a:fillRect/>
          </a:stretch>
        </p:blipFill>
        <p:spPr>
          <a:xfrm>
            <a:off x="4295800" y="1340767"/>
            <a:ext cx="7413528" cy="4185769"/>
          </a:xfrm>
          <a:prstGeom prst="rect">
            <a:avLst/>
          </a:prstGeom>
        </p:spPr>
      </p:pic>
      <p:sp>
        <p:nvSpPr>
          <p:cNvPr id="10" name="TextBox 9">
            <a:hlinkClick r:id="rId4"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4"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6585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StormRunner Load</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100</a:t>
            </a:fld>
            <a:endParaRPr lang="en-US" dirty="0"/>
          </a:p>
        </p:txBody>
      </p:sp>
      <p:sp>
        <p:nvSpPr>
          <p:cNvPr id="2" name="Text Placeholder 1"/>
          <p:cNvSpPr>
            <a:spLocks noGrp="1"/>
          </p:cNvSpPr>
          <p:nvPr>
            <p:ph type="body" sz="quarter" idx="4294967295"/>
          </p:nvPr>
        </p:nvSpPr>
        <p:spPr>
          <a:xfrm>
            <a:off x="0" y="933450"/>
            <a:ext cx="10969625" cy="381000"/>
          </a:xfrm>
        </p:spPr>
        <p:txBody>
          <a:bodyPr/>
          <a:lstStyle/>
          <a:p>
            <a:r>
              <a:rPr lang="en-US" dirty="0"/>
              <a:t>Release Robust Products That Scale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saas.hpe.com/en-us/software/stormrunner-load</a:t>
            </a:r>
            <a:endParaRPr lang="en-US" dirty="0" smtClean="0"/>
          </a:p>
          <a:p>
            <a:r>
              <a:rPr lang="en-US" dirty="0" smtClean="0"/>
              <a:t>SaaS </a:t>
            </a:r>
            <a:r>
              <a:rPr lang="en-US" dirty="0"/>
              <a:t>delivered cloud load and performance testing solution that makes it easy to plan, run, and scale web and mobile </a:t>
            </a:r>
            <a:r>
              <a:rPr lang="en-US" dirty="0" smtClean="0"/>
              <a:t>testing.</a:t>
            </a:r>
          </a:p>
          <a:p>
            <a:r>
              <a:rPr lang="en-US" b="1" dirty="0" smtClean="0"/>
              <a:t>Easy and Simple </a:t>
            </a:r>
            <a:r>
              <a:rPr lang="en-US" dirty="0" smtClean="0"/>
              <a:t>– </a:t>
            </a:r>
            <a:r>
              <a:rPr lang="en-US" dirty="0"/>
              <a:t>Easy to design &amp; create a cloud-based mobile and web load test in under 10 </a:t>
            </a:r>
            <a:r>
              <a:rPr lang="en-US" dirty="0" smtClean="0"/>
              <a:t>minutes.</a:t>
            </a:r>
          </a:p>
          <a:p>
            <a:r>
              <a:rPr lang="en-US" b="1" dirty="0" smtClean="0"/>
              <a:t>Intelligent and Predictive Analytics </a:t>
            </a:r>
            <a:r>
              <a:rPr lang="en-US" dirty="0" smtClean="0"/>
              <a:t>– </a:t>
            </a:r>
            <a:r>
              <a:rPr lang="en-US" dirty="0"/>
              <a:t>Detect problems fast. Emulate and test real-world network conditions with </a:t>
            </a:r>
            <a:r>
              <a:rPr lang="en-US" dirty="0">
                <a:hlinkClick r:id="rId3" tooltip="Network Virtualization"/>
              </a:rPr>
              <a:t>Network Virtualization</a:t>
            </a:r>
            <a:r>
              <a:rPr lang="en-US" dirty="0"/>
              <a:t> to get accurate and repeatable results</a:t>
            </a:r>
            <a:r>
              <a:rPr lang="en-US" dirty="0" smtClean="0"/>
              <a:t>.</a:t>
            </a:r>
          </a:p>
          <a:p>
            <a:r>
              <a:rPr lang="en-US" b="1" dirty="0" smtClean="0"/>
              <a:t>Scalable and Global </a:t>
            </a:r>
            <a:r>
              <a:rPr lang="en-US" dirty="0" smtClean="0"/>
              <a:t>– </a:t>
            </a:r>
            <a:r>
              <a:rPr lang="en-US" dirty="0"/>
              <a:t>Scale from 1 tester to 1,000,000 or more geographically distributed web and mobile </a:t>
            </a:r>
            <a:r>
              <a:rPr lang="en-US" dirty="0" smtClean="0"/>
              <a:t>users.</a:t>
            </a:r>
          </a:p>
          <a:p>
            <a:endParaRPr lang="en-US" dirty="0"/>
          </a:p>
        </p:txBody>
      </p:sp>
      <p:pic>
        <p:nvPicPr>
          <p:cNvPr id="4" name="Picture 3"/>
          <p:cNvPicPr>
            <a:picLocks noChangeAspect="1"/>
          </p:cNvPicPr>
          <p:nvPr/>
        </p:nvPicPr>
        <p:blipFill>
          <a:blip r:embed="rId4"/>
          <a:stretch>
            <a:fillRect/>
          </a:stretch>
        </p:blipFill>
        <p:spPr>
          <a:xfrm>
            <a:off x="6758218" y="2094068"/>
            <a:ext cx="5091325" cy="3217341"/>
          </a:xfrm>
          <a:prstGeom prst="rect">
            <a:avLst/>
          </a:prstGeom>
          <a:ln>
            <a:solidFill>
              <a:schemeClr val="bg1">
                <a:lumMod val="75000"/>
              </a:schemeClr>
            </a:solidFill>
          </a:ln>
        </p:spPr>
      </p:pic>
      <p:pic>
        <p:nvPicPr>
          <p:cNvPr id="3" name="Picture 2"/>
          <p:cNvPicPr>
            <a:picLocks noChangeAspect="1"/>
          </p:cNvPicPr>
          <p:nvPr/>
        </p:nvPicPr>
        <p:blipFill>
          <a:blip r:embed="rId5"/>
          <a:stretch>
            <a:fillRect/>
          </a:stretch>
        </p:blipFill>
        <p:spPr>
          <a:xfrm>
            <a:off x="7204295" y="620688"/>
            <a:ext cx="4352483" cy="720080"/>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0596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LoadRunner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101</a:t>
            </a:fld>
            <a:endParaRPr lang="en-US" dirty="0"/>
          </a:p>
        </p:txBody>
      </p:sp>
      <p:sp>
        <p:nvSpPr>
          <p:cNvPr id="2" name="Text Placeholder 1"/>
          <p:cNvSpPr>
            <a:spLocks noGrp="1"/>
          </p:cNvSpPr>
          <p:nvPr>
            <p:ph type="body" sz="quarter" idx="4294967295"/>
          </p:nvPr>
        </p:nvSpPr>
        <p:spPr>
          <a:xfrm>
            <a:off x="0" y="933450"/>
            <a:ext cx="10969625" cy="381000"/>
          </a:xfrm>
        </p:spPr>
        <p:txBody>
          <a:bodyPr/>
          <a:lstStyle/>
          <a:p>
            <a:r>
              <a:rPr lang="en-US" dirty="0"/>
              <a:t>Test Fast and Smart with LoadRunner</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saas.hpe.com/en-us/software/loadrunner</a:t>
            </a:r>
            <a:endParaRPr lang="en-US" dirty="0" smtClean="0"/>
          </a:p>
          <a:p>
            <a:r>
              <a:rPr lang="en-US" b="1" dirty="0" smtClean="0"/>
              <a:t>Supports </a:t>
            </a:r>
            <a:r>
              <a:rPr lang="en-US" b="1" dirty="0"/>
              <a:t>a Wide Range of </a:t>
            </a:r>
            <a:r>
              <a:rPr lang="en-US" b="1" dirty="0" smtClean="0"/>
              <a:t>Apps </a:t>
            </a:r>
            <a:r>
              <a:rPr lang="en-US" dirty="0" smtClean="0"/>
              <a:t>– LoadRunner doesn’t just do Web and Mobile – support for over 50 protocols. Drastically </a:t>
            </a:r>
            <a:r>
              <a:rPr lang="en-US" dirty="0"/>
              <a:t>reduce the amount of time and skill required to simulate user transactions in load testing software</a:t>
            </a:r>
            <a:r>
              <a:rPr lang="en-US" dirty="0" smtClean="0"/>
              <a:t>.</a:t>
            </a:r>
            <a:endParaRPr lang="en-US" dirty="0"/>
          </a:p>
          <a:p>
            <a:r>
              <a:rPr lang="en-US" b="1" dirty="0"/>
              <a:t>Continuous </a:t>
            </a:r>
            <a:r>
              <a:rPr lang="en-US" b="1" dirty="0" smtClean="0"/>
              <a:t>Testing </a:t>
            </a:r>
            <a:r>
              <a:rPr lang="en-US" dirty="0" smtClean="0"/>
              <a:t>- Integrate </a:t>
            </a:r>
            <a:r>
              <a:rPr lang="en-US" dirty="0"/>
              <a:t>load testing into your development tools: IDE, </a:t>
            </a:r>
            <a:r>
              <a:rPr lang="en-US" dirty="0" err="1"/>
              <a:t>jUnit</a:t>
            </a:r>
            <a:r>
              <a:rPr lang="en-US" dirty="0"/>
              <a:t>, </a:t>
            </a:r>
            <a:r>
              <a:rPr lang="en-US" dirty="0" err="1"/>
              <a:t>nUnit</a:t>
            </a:r>
            <a:r>
              <a:rPr lang="en-US" dirty="0"/>
              <a:t>, Jenkins, Selenium and Microsoft Visual Studio.</a:t>
            </a:r>
          </a:p>
          <a:p>
            <a:r>
              <a:rPr lang="en-US" b="1" dirty="0" smtClean="0"/>
              <a:t>Root </a:t>
            </a:r>
            <a:r>
              <a:rPr lang="en-US" b="1" dirty="0"/>
              <a:t>Cause </a:t>
            </a:r>
            <a:r>
              <a:rPr lang="en-US" b="1" dirty="0" smtClean="0"/>
              <a:t>Analytics </a:t>
            </a:r>
            <a:r>
              <a:rPr lang="en-US" dirty="0" smtClean="0"/>
              <a:t>- Identify </a:t>
            </a:r>
            <a:r>
              <a:rPr lang="en-US" dirty="0"/>
              <a:t>performance bottlenecks by using seamless integrated real-time performance monitors that leverage application-layer and code-level data for root cause and analytics</a:t>
            </a:r>
            <a:r>
              <a:rPr lang="en-US" dirty="0" smtClean="0"/>
              <a:t>.</a:t>
            </a:r>
          </a:p>
          <a:p>
            <a:r>
              <a:rPr lang="en-US" b="1" dirty="0" smtClean="0"/>
              <a:t>The </a:t>
            </a:r>
            <a:r>
              <a:rPr lang="en-US" b="1" dirty="0"/>
              <a:t>Industry Standard </a:t>
            </a:r>
            <a:r>
              <a:rPr lang="en-US" dirty="0"/>
              <a:t>- </a:t>
            </a:r>
            <a:r>
              <a:rPr lang="en-US" dirty="0" smtClean="0"/>
              <a:t>Used </a:t>
            </a:r>
            <a:r>
              <a:rPr lang="en-US" dirty="0"/>
              <a:t>by more than 10,000 customers </a:t>
            </a:r>
            <a:r>
              <a:rPr lang="en-US" dirty="0" smtClean="0"/>
              <a:t>worldwide.</a:t>
            </a:r>
            <a:endParaRPr lang="en-US" dirty="0"/>
          </a:p>
        </p:txBody>
      </p:sp>
      <p:pic>
        <p:nvPicPr>
          <p:cNvPr id="3" name="Picture 2"/>
          <p:cNvPicPr>
            <a:picLocks noChangeAspect="1"/>
          </p:cNvPicPr>
          <p:nvPr/>
        </p:nvPicPr>
        <p:blipFill>
          <a:blip r:embed="rId3"/>
          <a:stretch>
            <a:fillRect/>
          </a:stretch>
        </p:blipFill>
        <p:spPr>
          <a:xfrm>
            <a:off x="6960096" y="2636912"/>
            <a:ext cx="4728164" cy="2952328"/>
          </a:xfrm>
          <a:prstGeom prst="rect">
            <a:avLst/>
          </a:prstGeom>
          <a:ln>
            <a:solidFill>
              <a:schemeClr val="bg1">
                <a:lumMod val="75000"/>
              </a:schemeClr>
            </a:solidFill>
          </a:ln>
        </p:spPr>
      </p:pic>
      <p:pic>
        <p:nvPicPr>
          <p:cNvPr id="11" name="Picture 10"/>
          <p:cNvPicPr>
            <a:picLocks noChangeAspect="1"/>
          </p:cNvPicPr>
          <p:nvPr/>
        </p:nvPicPr>
        <p:blipFill>
          <a:blip r:embed="rId4"/>
          <a:stretch>
            <a:fillRect/>
          </a:stretch>
        </p:blipFill>
        <p:spPr>
          <a:xfrm>
            <a:off x="9192344" y="476672"/>
            <a:ext cx="2469257" cy="1703680"/>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7695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SOASTA</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102</a:t>
            </a:fld>
            <a:endParaRPr lang="en-US" dirty="0"/>
          </a:p>
        </p:txBody>
      </p:sp>
      <p:sp>
        <p:nvSpPr>
          <p:cNvPr id="2" name="Text Placeholder 1"/>
          <p:cNvSpPr>
            <a:spLocks noGrp="1"/>
          </p:cNvSpPr>
          <p:nvPr>
            <p:ph type="body" sz="quarter" idx="4294967295"/>
          </p:nvPr>
        </p:nvSpPr>
        <p:spPr>
          <a:xfrm>
            <a:off x="0" y="933450"/>
            <a:ext cx="10969625" cy="381000"/>
          </a:xfrm>
        </p:spPr>
        <p:txBody>
          <a:bodyPr/>
          <a:lstStyle/>
          <a:p>
            <a:r>
              <a:rPr lang="en-US" b="1" dirty="0"/>
              <a:t>Digital Performance Management</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https://www.soasta.com</a:t>
            </a:r>
            <a:r>
              <a:rPr lang="en-US" dirty="0" smtClean="0">
                <a:hlinkClick r:id="rId2"/>
              </a:rPr>
              <a:t>/</a:t>
            </a:r>
            <a:endParaRPr lang="en-US" dirty="0" smtClean="0"/>
          </a:p>
          <a:p>
            <a:r>
              <a:rPr lang="en-US" b="1" dirty="0"/>
              <a:t>{ Data Science for Today's Marketer </a:t>
            </a:r>
            <a:r>
              <a:rPr lang="en-US" b="1" dirty="0" smtClean="0"/>
              <a:t>} - </a:t>
            </a:r>
            <a:r>
              <a:rPr lang="en-US" dirty="0" smtClean="0"/>
              <a:t>Continuously </a:t>
            </a:r>
            <a:r>
              <a:rPr lang="en-US" dirty="0"/>
              <a:t>monitor, test, and optimize the performance of your </a:t>
            </a:r>
            <a:r>
              <a:rPr lang="en-US" dirty="0" smtClean="0"/>
              <a:t>websites </a:t>
            </a:r>
            <a:r>
              <a:rPr lang="en-US" dirty="0"/>
              <a:t>and apps </a:t>
            </a:r>
            <a:r>
              <a:rPr lang="en-US" dirty="0" smtClean="0"/>
              <a:t>– </a:t>
            </a:r>
            <a:r>
              <a:rPr lang="en-US" dirty="0"/>
              <a:t>in production, in </a:t>
            </a:r>
            <a:r>
              <a:rPr lang="en-US" dirty="0" smtClean="0"/>
              <a:t>real-time, </a:t>
            </a:r>
            <a:r>
              <a:rPr lang="en-US" dirty="0"/>
              <a:t>and at </a:t>
            </a:r>
            <a:r>
              <a:rPr lang="en-US" dirty="0" smtClean="0"/>
              <a:t>scale.</a:t>
            </a:r>
          </a:p>
          <a:p>
            <a:r>
              <a:rPr lang="en-US" b="1" dirty="0" smtClean="0"/>
              <a:t>Real User Monitoring</a:t>
            </a:r>
          </a:p>
          <a:p>
            <a:r>
              <a:rPr lang="en-US" b="1" dirty="0" smtClean="0"/>
              <a:t>Load and Performance Testing</a:t>
            </a:r>
          </a:p>
          <a:p>
            <a:r>
              <a:rPr lang="en-US" b="1" dirty="0" smtClean="0"/>
              <a:t>Analytics</a:t>
            </a:r>
          </a:p>
          <a:p>
            <a:r>
              <a:rPr lang="en-US" b="1" dirty="0" smtClean="0"/>
              <a:t>Digital Operations Center</a:t>
            </a:r>
          </a:p>
          <a:p>
            <a:r>
              <a:rPr lang="en-US" b="1" dirty="0" smtClean="0"/>
              <a:t>Services</a:t>
            </a:r>
          </a:p>
          <a:p>
            <a:endParaRPr lang="en-US" dirty="0"/>
          </a:p>
        </p:txBody>
      </p:sp>
      <p:pic>
        <p:nvPicPr>
          <p:cNvPr id="14" name="Picture 13"/>
          <p:cNvPicPr>
            <a:picLocks noChangeAspect="1"/>
          </p:cNvPicPr>
          <p:nvPr/>
        </p:nvPicPr>
        <p:blipFill>
          <a:blip r:embed="rId3"/>
          <a:stretch>
            <a:fillRect/>
          </a:stretch>
        </p:blipFill>
        <p:spPr>
          <a:xfrm>
            <a:off x="8688288" y="620688"/>
            <a:ext cx="2924175" cy="895350"/>
          </a:xfrm>
          <a:prstGeom prst="rect">
            <a:avLst/>
          </a:prstGeom>
        </p:spPr>
      </p:pic>
      <p:pic>
        <p:nvPicPr>
          <p:cNvPr id="15" name="Picture 14"/>
          <p:cNvPicPr>
            <a:picLocks noChangeAspect="1"/>
          </p:cNvPicPr>
          <p:nvPr/>
        </p:nvPicPr>
        <p:blipFill>
          <a:blip r:embed="rId4"/>
          <a:stretch>
            <a:fillRect/>
          </a:stretch>
        </p:blipFill>
        <p:spPr>
          <a:xfrm>
            <a:off x="6672064" y="2420888"/>
            <a:ext cx="5112568" cy="3473384"/>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2802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JMeter</a:t>
            </a:r>
            <a:endParaRPr lang="en-US" dirty="0"/>
          </a:p>
        </p:txBody>
      </p:sp>
      <p:sp>
        <p:nvSpPr>
          <p:cNvPr id="7" name="Slide Number Placeholder 6"/>
          <p:cNvSpPr>
            <a:spLocks noGrp="1"/>
          </p:cNvSpPr>
          <p:nvPr>
            <p:ph type="sldNum" sz="quarter" idx="2"/>
          </p:nvPr>
        </p:nvSpPr>
        <p:spPr/>
        <p:txBody>
          <a:bodyPr/>
          <a:lstStyle/>
          <a:p>
            <a:fld id="{B016F8AB-BCEA-4347-8BA6-BE776009BC89}" type="slidenum">
              <a:rPr lang="en-US" smtClean="0"/>
              <a:pPr/>
              <a:t>103</a:t>
            </a:fld>
            <a:endParaRPr lang="en-US" dirty="0"/>
          </a:p>
        </p:txBody>
      </p:sp>
      <p:sp>
        <p:nvSpPr>
          <p:cNvPr id="10" name="Content Placeholder 9"/>
          <p:cNvSpPr>
            <a:spLocks noGrp="1"/>
          </p:cNvSpPr>
          <p:nvPr>
            <p:ph idx="4294967295"/>
          </p:nvPr>
        </p:nvSpPr>
        <p:spPr>
          <a:xfrm>
            <a:off x="0" y="1544638"/>
            <a:ext cx="6021388" cy="4525962"/>
          </a:xfrm>
        </p:spPr>
        <p:txBody>
          <a:bodyPr/>
          <a:lstStyle/>
          <a:p>
            <a:r>
              <a:rPr lang="en-US" dirty="0">
                <a:hlinkClick r:id="rId3"/>
              </a:rPr>
              <a:t>http://jmeter.apache.org</a:t>
            </a:r>
            <a:r>
              <a:rPr lang="en-US" dirty="0" smtClean="0">
                <a:hlinkClick r:id="rId3"/>
              </a:rPr>
              <a:t>/</a:t>
            </a:r>
            <a:r>
              <a:rPr lang="en-US" dirty="0" smtClean="0"/>
              <a:t> </a:t>
            </a:r>
          </a:p>
          <a:p>
            <a:r>
              <a:rPr lang="en-US" dirty="0" smtClean="0"/>
              <a:t>The</a:t>
            </a:r>
            <a:r>
              <a:rPr lang="en-US" dirty="0"/>
              <a:t> </a:t>
            </a:r>
            <a:r>
              <a:rPr lang="en-US" b="1" dirty="0"/>
              <a:t>Apache JMeter™</a:t>
            </a:r>
            <a:r>
              <a:rPr lang="en-US" dirty="0"/>
              <a:t> application is open source software, a 100% pure Java application designed to load test functional behavior and measure performance. It was originally designed for testing Web Applications but has since expanded to other test functions</a:t>
            </a:r>
            <a:r>
              <a:rPr lang="en-US" dirty="0" smtClean="0"/>
              <a:t>.</a:t>
            </a:r>
          </a:p>
          <a:p>
            <a:r>
              <a:rPr lang="en-US" b="1" dirty="0"/>
              <a:t>Apache JMeter </a:t>
            </a:r>
            <a:r>
              <a:rPr lang="en-US" dirty="0"/>
              <a:t>may be used to test performance both on static and dynamic resources (</a:t>
            </a:r>
            <a:r>
              <a:rPr lang="en-US" dirty="0" err="1"/>
              <a:t>Webservices</a:t>
            </a:r>
            <a:r>
              <a:rPr lang="en-US" dirty="0"/>
              <a:t> (SOAP/REST), Web dynamic languages - PHP, Java, ASP.NET, Files, etc. -, Java Objects, Data Bases and Queries, FTP Servers and more). It can be used to simulate a heavy load on a server, group of servers, network or object to test its strength or to analyze overall performance under different load types.</a:t>
            </a:r>
          </a:p>
        </p:txBody>
      </p:sp>
      <p:sp>
        <p:nvSpPr>
          <p:cNvPr id="12" name="Text Placeholder 11"/>
          <p:cNvSpPr>
            <a:spLocks noGrp="1"/>
          </p:cNvSpPr>
          <p:nvPr>
            <p:ph type="body" sz="quarter" idx="4294967295"/>
          </p:nvPr>
        </p:nvSpPr>
        <p:spPr>
          <a:xfrm>
            <a:off x="0" y="933450"/>
            <a:ext cx="10969625" cy="381000"/>
          </a:xfrm>
        </p:spPr>
        <p:txBody>
          <a:bodyPr/>
          <a:lstStyle/>
          <a:p>
            <a:r>
              <a:rPr lang="en-US" dirty="0" smtClean="0"/>
              <a:t>Open-source Performance Testing Tool</a:t>
            </a:r>
            <a:endParaRPr lang="en-US" dirty="0"/>
          </a:p>
        </p:txBody>
      </p:sp>
      <p:pic>
        <p:nvPicPr>
          <p:cNvPr id="1028" name="Picture 4" descr="http://1.bp.blogspot.com/-l-Y4-SmydVQ/U5qHpsbTzDI/AAAAAAAAAYI/BjaduAaIVnU/s1600/jmeter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6582" y="518714"/>
            <a:ext cx="1902801" cy="8831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6960096" y="2101136"/>
            <a:ext cx="4823655" cy="3260487"/>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8353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The Grinder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104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A </a:t>
            </a:r>
            <a:r>
              <a:rPr lang="en-US" b="1" dirty="0"/>
              <a:t>Java Load Testing Framework</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http://grinder.sourceforge.net</a:t>
            </a:r>
            <a:r>
              <a:rPr lang="en-US" dirty="0" smtClean="0">
                <a:hlinkClick r:id="rId2"/>
              </a:rPr>
              <a:t>/</a:t>
            </a:r>
            <a:endParaRPr lang="en-US" dirty="0" smtClean="0"/>
          </a:p>
          <a:p>
            <a:r>
              <a:rPr lang="en-US" dirty="0"/>
              <a:t>The Grinder is a </a:t>
            </a:r>
            <a:r>
              <a:rPr lang="en-US" dirty="0" smtClean="0"/>
              <a:t>Java </a:t>
            </a:r>
            <a:r>
              <a:rPr lang="en-US" dirty="0"/>
              <a:t>load testing framework that makes it easy to run a distributed test using many load injector machines. It is freely available under a BSD-style open-source </a:t>
            </a:r>
            <a:r>
              <a:rPr lang="en-US" dirty="0" smtClean="0"/>
              <a:t>license.</a:t>
            </a:r>
          </a:p>
          <a:p>
            <a:r>
              <a:rPr lang="en-US" b="1" dirty="0"/>
              <a:t>Generic Approach</a:t>
            </a:r>
            <a:r>
              <a:rPr lang="en-US" dirty="0"/>
              <a:t> Load test anything that has a Java API. This includes common cases such as HTTP web servers, SOAP and REST web services, and application servers (CORBA, RMI, JMS, EJBs), as well as custom protocols.</a:t>
            </a:r>
          </a:p>
          <a:p>
            <a:r>
              <a:rPr lang="en-US" b="1" dirty="0"/>
              <a:t>Flexible Scripting</a:t>
            </a:r>
            <a:r>
              <a:rPr lang="en-US" dirty="0"/>
              <a:t> Test scripts are written in the powerful </a:t>
            </a:r>
            <a:r>
              <a:rPr lang="en-US" dirty="0" err="1">
                <a:hlinkClick r:id="rId3"/>
              </a:rPr>
              <a:t>Jython</a:t>
            </a:r>
            <a:r>
              <a:rPr lang="en-US" dirty="0"/>
              <a:t> and </a:t>
            </a:r>
            <a:r>
              <a:rPr lang="en-US" dirty="0" err="1">
                <a:hlinkClick r:id="rId4"/>
              </a:rPr>
              <a:t>Clojure</a:t>
            </a:r>
            <a:r>
              <a:rPr lang="en-US" dirty="0"/>
              <a:t> languages.</a:t>
            </a:r>
          </a:p>
          <a:p>
            <a:r>
              <a:rPr lang="en-US" b="1" dirty="0"/>
              <a:t>Distributed Framework</a:t>
            </a:r>
            <a:r>
              <a:rPr lang="en-US" dirty="0"/>
              <a:t> A graphical console allows multiple load injectors to be monitored and </a:t>
            </a:r>
            <a:r>
              <a:rPr lang="en-US" dirty="0" smtClean="0"/>
              <a:t>controlled.</a:t>
            </a:r>
            <a:endParaRPr lang="en-US" dirty="0"/>
          </a:p>
          <a:p>
            <a:r>
              <a:rPr lang="en-US" b="1" dirty="0"/>
              <a:t>Mature HTTP Support</a:t>
            </a:r>
            <a:r>
              <a:rPr lang="en-US" dirty="0"/>
              <a:t> Automatic management of client connections and cookies. SSL</a:t>
            </a:r>
            <a:r>
              <a:rPr lang="en-US" dirty="0" smtClean="0"/>
              <a:t>.</a:t>
            </a:r>
            <a:endParaRPr lang="en-US" dirty="0"/>
          </a:p>
          <a:p>
            <a:endParaRPr lang="en-US" dirty="0"/>
          </a:p>
        </p:txBody>
      </p:sp>
      <p:pic>
        <p:nvPicPr>
          <p:cNvPr id="3" name="Picture 2"/>
          <p:cNvPicPr>
            <a:picLocks noChangeAspect="1"/>
          </p:cNvPicPr>
          <p:nvPr/>
        </p:nvPicPr>
        <p:blipFill>
          <a:blip r:embed="rId5"/>
          <a:stretch>
            <a:fillRect/>
          </a:stretch>
        </p:blipFill>
        <p:spPr>
          <a:xfrm>
            <a:off x="7855996" y="597365"/>
            <a:ext cx="3723388" cy="926635"/>
          </a:xfrm>
          <a:prstGeom prst="rect">
            <a:avLst/>
          </a:prstGeom>
        </p:spPr>
      </p:pic>
      <p:pic>
        <p:nvPicPr>
          <p:cNvPr id="4" name="Picture 3"/>
          <p:cNvPicPr>
            <a:picLocks noChangeAspect="1"/>
          </p:cNvPicPr>
          <p:nvPr/>
        </p:nvPicPr>
        <p:blipFill>
          <a:blip r:embed="rId6"/>
          <a:stretch>
            <a:fillRect/>
          </a:stretch>
        </p:blipFill>
        <p:spPr>
          <a:xfrm>
            <a:off x="6960096" y="2051520"/>
            <a:ext cx="4809626" cy="3766740"/>
          </a:xfrm>
          <a:prstGeom prst="rect">
            <a:avLst/>
          </a:prstGeom>
        </p:spPr>
      </p:pic>
      <p:sp>
        <p:nvSpPr>
          <p:cNvPr id="10" name="TextBox 9">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193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105</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5493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WebInspect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106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Plan</a:t>
            </a:r>
            <a:r>
              <a:rPr lang="en-US" dirty="0"/>
              <a:t>, </a:t>
            </a:r>
            <a:r>
              <a:rPr lang="en-US" dirty="0" smtClean="0"/>
              <a:t>Execute </a:t>
            </a:r>
            <a:r>
              <a:rPr lang="en-US" dirty="0"/>
              <a:t>and </a:t>
            </a:r>
            <a:r>
              <a:rPr lang="en-US" dirty="0" smtClean="0"/>
              <a:t>Track </a:t>
            </a:r>
            <a:r>
              <a:rPr lang="en-US" dirty="0"/>
              <a:t>Agile projects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http://www8.hp.com/us/en/software-solutions/webinspect-dynamic-analysis-dast</a:t>
            </a:r>
            <a:r>
              <a:rPr lang="en-US" dirty="0" smtClean="0">
                <a:hlinkClick r:id="rId2"/>
              </a:rPr>
              <a:t>/</a:t>
            </a:r>
            <a:endParaRPr lang="en-US" dirty="0" smtClean="0"/>
          </a:p>
          <a:p>
            <a:r>
              <a:rPr lang="en-US" dirty="0" smtClean="0"/>
              <a:t>An </a:t>
            </a:r>
            <a:r>
              <a:rPr lang="en-US" dirty="0"/>
              <a:t>automated dynamic application security testing (DAST) tool that mimics real-world hacking techniques and attacks, and provides comprehensive dynamic analysis of complex web applications and </a:t>
            </a:r>
            <a:r>
              <a:rPr lang="en-US" dirty="0" smtClean="0"/>
              <a:t>services.</a:t>
            </a:r>
          </a:p>
          <a:p>
            <a:r>
              <a:rPr lang="en-US" b="1" dirty="0" smtClean="0"/>
              <a:t>Dynamic and Runtime analysis – </a:t>
            </a:r>
            <a:r>
              <a:rPr lang="en-US" dirty="0"/>
              <a:t>Goes beyond black box testing: Integrating dynamic and runtime analysis to find more vulnerabilities – and fix them faster</a:t>
            </a:r>
          </a:p>
          <a:p>
            <a:pPr fontAlgn="base"/>
            <a:r>
              <a:rPr lang="en-US" b="1" dirty="0" smtClean="0"/>
              <a:t>Technology made simple – </a:t>
            </a:r>
            <a:r>
              <a:rPr lang="en-US" dirty="0"/>
              <a:t>Advanced technologies, such as simultaneous crawl, bring professional-level testing to novice security </a:t>
            </a:r>
            <a:r>
              <a:rPr lang="en-US" dirty="0" smtClean="0"/>
              <a:t>testers.</a:t>
            </a:r>
          </a:p>
          <a:p>
            <a:pPr fontAlgn="base"/>
            <a:r>
              <a:rPr lang="en-US" b="1" dirty="0" smtClean="0"/>
              <a:t>Compliance Management</a:t>
            </a:r>
            <a:r>
              <a:rPr lang="en-US" dirty="0"/>
              <a:t> </a:t>
            </a:r>
            <a:r>
              <a:rPr lang="en-US" dirty="0" smtClean="0"/>
              <a:t>– </a:t>
            </a:r>
            <a:r>
              <a:rPr lang="en-US" dirty="0" err="1"/>
              <a:t>asily</a:t>
            </a:r>
            <a:r>
              <a:rPr lang="en-US" dirty="0"/>
              <a:t> inform management on vulnerability trending, compliance management, and </a:t>
            </a:r>
            <a:r>
              <a:rPr lang="en-US" dirty="0" smtClean="0"/>
              <a:t>ROI.</a:t>
            </a:r>
            <a:endParaRPr lang="en-US" dirty="0"/>
          </a:p>
        </p:txBody>
      </p:sp>
      <p:pic>
        <p:nvPicPr>
          <p:cNvPr id="7" name="Picture 6"/>
          <p:cNvPicPr>
            <a:picLocks noChangeAspect="1"/>
          </p:cNvPicPr>
          <p:nvPr/>
        </p:nvPicPr>
        <p:blipFill>
          <a:blip r:embed="rId3"/>
          <a:stretch>
            <a:fillRect/>
          </a:stretch>
        </p:blipFill>
        <p:spPr>
          <a:xfrm>
            <a:off x="6726863" y="2492896"/>
            <a:ext cx="4852519" cy="3066433"/>
          </a:xfrm>
          <a:prstGeom prst="rect">
            <a:avLst/>
          </a:prstGeom>
        </p:spPr>
      </p:pic>
      <p:pic>
        <p:nvPicPr>
          <p:cNvPr id="3" name="Picture 2"/>
          <p:cNvPicPr>
            <a:picLocks noChangeAspect="1"/>
          </p:cNvPicPr>
          <p:nvPr/>
        </p:nvPicPr>
        <p:blipFill>
          <a:blip r:embed="rId4"/>
          <a:stretch>
            <a:fillRect/>
          </a:stretch>
        </p:blipFill>
        <p:spPr>
          <a:xfrm>
            <a:off x="9079971" y="548680"/>
            <a:ext cx="2496277" cy="936104"/>
          </a:xfrm>
          <a:prstGeom prst="rect">
            <a:avLst/>
          </a:prstGeom>
        </p:spPr>
      </p:pic>
      <p:pic>
        <p:nvPicPr>
          <p:cNvPr id="4" name="Picture 3"/>
          <p:cNvPicPr>
            <a:picLocks noChangeAspect="1"/>
          </p:cNvPicPr>
          <p:nvPr/>
        </p:nvPicPr>
        <p:blipFill>
          <a:blip r:embed="rId5"/>
          <a:stretch>
            <a:fillRect/>
          </a:stretch>
        </p:blipFill>
        <p:spPr>
          <a:xfrm>
            <a:off x="9120336" y="1412776"/>
            <a:ext cx="2232248" cy="451611"/>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97308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HPE Fortify</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107</a:t>
            </a:fld>
            <a:endParaRPr lang="en-US"/>
          </a:p>
        </p:txBody>
      </p:sp>
      <p:sp>
        <p:nvSpPr>
          <p:cNvPr id="2" name="Content Placeholder 1"/>
          <p:cNvSpPr>
            <a:spLocks noGrp="1"/>
          </p:cNvSpPr>
          <p:nvPr>
            <p:ph idx="4294967295"/>
          </p:nvPr>
        </p:nvSpPr>
        <p:spPr>
          <a:xfrm>
            <a:off x="0" y="1524000"/>
            <a:ext cx="5773738" cy="4572000"/>
          </a:xfrm>
        </p:spPr>
        <p:txBody>
          <a:bodyPr>
            <a:normAutofit fontScale="85000" lnSpcReduction="20000"/>
          </a:bodyPr>
          <a:lstStyle/>
          <a:p>
            <a:r>
              <a:rPr lang="en-US" dirty="0">
                <a:hlinkClick r:id="rId3"/>
              </a:rPr>
              <a:t>https://</a:t>
            </a:r>
            <a:r>
              <a:rPr lang="en-US" dirty="0" smtClean="0">
                <a:hlinkClick r:id="rId3"/>
              </a:rPr>
              <a:t>saas.hpe.com/en-us/software/fortify-on-demand</a:t>
            </a:r>
            <a:endParaRPr lang="en-US" dirty="0" smtClean="0"/>
          </a:p>
          <a:p>
            <a:r>
              <a:rPr lang="en-US" b="1" dirty="0"/>
              <a:t>Easy to use Management </a:t>
            </a:r>
            <a:r>
              <a:rPr lang="en-US" b="1" dirty="0" smtClean="0"/>
              <a:t>Platform</a:t>
            </a:r>
          </a:p>
          <a:p>
            <a:pPr lvl="1"/>
            <a:r>
              <a:rPr lang="en-US" dirty="0" smtClean="0"/>
              <a:t>View </a:t>
            </a:r>
            <a:r>
              <a:rPr lang="en-US" dirty="0"/>
              <a:t>and manage </a:t>
            </a:r>
            <a:r>
              <a:rPr lang="en-US" dirty="0" smtClean="0"/>
              <a:t>app </a:t>
            </a:r>
            <a:r>
              <a:rPr lang="en-US" dirty="0"/>
              <a:t>security risk, coordinate your </a:t>
            </a:r>
            <a:r>
              <a:rPr lang="en-US" dirty="0" smtClean="0"/>
              <a:t>app </a:t>
            </a:r>
            <a:r>
              <a:rPr lang="en-US" dirty="0"/>
              <a:t>security testing schedule, manage remediation projects, and collaborate across teams through one </a:t>
            </a:r>
            <a:r>
              <a:rPr lang="en-US" dirty="0" smtClean="0"/>
              <a:t>central </a:t>
            </a:r>
            <a:r>
              <a:rPr lang="en-US" dirty="0"/>
              <a:t>interface.</a:t>
            </a:r>
          </a:p>
          <a:p>
            <a:r>
              <a:rPr lang="en-US" b="1" dirty="0"/>
              <a:t>Accurate, comprehensive scan </a:t>
            </a:r>
            <a:r>
              <a:rPr lang="en-US" b="1" dirty="0" smtClean="0"/>
              <a:t>results</a:t>
            </a:r>
          </a:p>
          <a:p>
            <a:pPr lvl="1"/>
            <a:r>
              <a:rPr lang="en-US" dirty="0" smtClean="0"/>
              <a:t>Automated </a:t>
            </a:r>
            <a:r>
              <a:rPr lang="en-US" dirty="0"/>
              <a:t>tests are followed by a full audit of results by our experts to ensure quality and remove false positives – a level of service not found with other providers.</a:t>
            </a:r>
          </a:p>
          <a:p>
            <a:r>
              <a:rPr lang="en-US" b="1" dirty="0"/>
              <a:t>Flexible </a:t>
            </a:r>
            <a:r>
              <a:rPr lang="en-US" b="1" dirty="0" smtClean="0"/>
              <a:t>Delivery</a:t>
            </a:r>
          </a:p>
          <a:p>
            <a:pPr lvl="1"/>
            <a:r>
              <a:rPr lang="en-US" dirty="0" smtClean="0"/>
              <a:t>Choose </a:t>
            </a:r>
            <a:r>
              <a:rPr lang="en-US" dirty="0"/>
              <a:t>the delivery method that works for your business: on premise, on demand, or a combination of the two for applications in development, QA and production.</a:t>
            </a:r>
          </a:p>
          <a:p>
            <a:r>
              <a:rPr lang="en-US" b="1" dirty="0"/>
              <a:t>Global Presence</a:t>
            </a:r>
          </a:p>
          <a:p>
            <a:pPr lvl="1"/>
            <a:r>
              <a:rPr lang="en-US" dirty="0"/>
              <a:t>Data centers in the United States, Europe, and Japan paired with 24x7 testing capabilities to meet the needs of a worldwide customer base</a:t>
            </a:r>
            <a:r>
              <a:rPr lang="en-US" dirty="0" smtClean="0"/>
              <a:t>.</a:t>
            </a:r>
            <a:endParaRPr lang="en-US" u="sng" dirty="0"/>
          </a:p>
        </p:txBody>
      </p:sp>
      <p:sp>
        <p:nvSpPr>
          <p:cNvPr id="3" name="Text Placeholder 2"/>
          <p:cNvSpPr>
            <a:spLocks noGrp="1"/>
          </p:cNvSpPr>
          <p:nvPr>
            <p:ph type="body" sz="quarter" idx="4294967295"/>
          </p:nvPr>
        </p:nvSpPr>
        <p:spPr>
          <a:xfrm>
            <a:off x="0" y="933450"/>
            <a:ext cx="10969625" cy="381000"/>
          </a:xfrm>
        </p:spPr>
        <p:txBody>
          <a:bodyPr/>
          <a:lstStyle/>
          <a:p>
            <a:r>
              <a:rPr lang="en-US" dirty="0"/>
              <a:t>Fortify Software Security Center </a:t>
            </a:r>
            <a:r>
              <a:rPr lang="en-US" dirty="0" smtClean="0"/>
              <a:t>(SSC) eliminates </a:t>
            </a:r>
            <a:r>
              <a:rPr lang="en-US" dirty="0"/>
              <a:t>risk</a:t>
            </a:r>
          </a:p>
        </p:txBody>
      </p:sp>
      <p:pic>
        <p:nvPicPr>
          <p:cNvPr id="4" name="Picture 3"/>
          <p:cNvPicPr>
            <a:picLocks noChangeAspect="1"/>
          </p:cNvPicPr>
          <p:nvPr/>
        </p:nvPicPr>
        <p:blipFill>
          <a:blip r:embed="rId4"/>
          <a:stretch>
            <a:fillRect/>
          </a:stretch>
        </p:blipFill>
        <p:spPr>
          <a:xfrm>
            <a:off x="6560344" y="2492896"/>
            <a:ext cx="5107782" cy="2376264"/>
          </a:xfrm>
          <a:prstGeom prst="rect">
            <a:avLst/>
          </a:prstGeom>
        </p:spPr>
      </p:pic>
      <p:pic>
        <p:nvPicPr>
          <p:cNvPr id="8" name="Picture 7"/>
          <p:cNvPicPr>
            <a:picLocks noChangeAspect="1"/>
          </p:cNvPicPr>
          <p:nvPr/>
        </p:nvPicPr>
        <p:blipFill>
          <a:blip r:embed="rId5"/>
          <a:stretch>
            <a:fillRect/>
          </a:stretch>
        </p:blipFill>
        <p:spPr>
          <a:xfrm>
            <a:off x="9079971" y="548680"/>
            <a:ext cx="2496277" cy="936104"/>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50976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SecureAssist</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108</a:t>
            </a:fld>
            <a:endParaRPr lang="en-US"/>
          </a:p>
        </p:txBody>
      </p:sp>
      <p:sp>
        <p:nvSpPr>
          <p:cNvPr id="2" name="Content Placeholder 1"/>
          <p:cNvSpPr>
            <a:spLocks noGrp="1"/>
          </p:cNvSpPr>
          <p:nvPr>
            <p:ph idx="4294967295"/>
          </p:nvPr>
        </p:nvSpPr>
        <p:spPr>
          <a:xfrm>
            <a:off x="0" y="1524000"/>
            <a:ext cx="5773738" cy="4572000"/>
          </a:xfrm>
        </p:spPr>
        <p:txBody>
          <a:bodyPr>
            <a:normAutofit fontScale="92500" lnSpcReduction="10000"/>
          </a:bodyPr>
          <a:lstStyle/>
          <a:p>
            <a:r>
              <a:rPr lang="en-US" dirty="0">
                <a:hlinkClick r:id="rId3"/>
              </a:rPr>
              <a:t>https://www.synopsys.com</a:t>
            </a:r>
            <a:r>
              <a:rPr lang="en-US" dirty="0" smtClean="0">
                <a:hlinkClick r:id="rId3"/>
              </a:rPr>
              <a:t>/</a:t>
            </a:r>
            <a:endParaRPr lang="en-US" dirty="0" smtClean="0"/>
          </a:p>
          <a:p>
            <a:r>
              <a:rPr lang="en-US" b="1" dirty="0"/>
              <a:t>Security </a:t>
            </a:r>
            <a:r>
              <a:rPr lang="en-US" b="1" dirty="0" smtClean="0"/>
              <a:t>Testing</a:t>
            </a:r>
            <a:endParaRPr lang="en-US" b="1" dirty="0"/>
          </a:p>
          <a:p>
            <a:r>
              <a:rPr lang="en-US" dirty="0"/>
              <a:t>Select from our portfolio of industry-leading tools to test your applications at any depth and breadth.</a:t>
            </a:r>
          </a:p>
          <a:p>
            <a:r>
              <a:rPr lang="en-US" b="1" dirty="0"/>
              <a:t> Managed </a:t>
            </a:r>
            <a:r>
              <a:rPr lang="en-US" b="1" dirty="0" smtClean="0"/>
              <a:t>Services</a:t>
            </a:r>
            <a:endParaRPr lang="en-US" b="1" dirty="0"/>
          </a:p>
          <a:p>
            <a:r>
              <a:rPr lang="en-US" dirty="0"/>
              <a:t>Close testing gaps, conduct testing at any depth, and quickly scale to manage high-demand testing periods.</a:t>
            </a:r>
          </a:p>
          <a:p>
            <a:r>
              <a:rPr lang="en-US" b="1" dirty="0"/>
              <a:t> Professional </a:t>
            </a:r>
            <a:r>
              <a:rPr lang="en-US" b="1" dirty="0" smtClean="0"/>
              <a:t>Services</a:t>
            </a:r>
            <a:endParaRPr lang="en-US" b="1" dirty="0"/>
          </a:p>
          <a:p>
            <a:r>
              <a:rPr lang="en-US" dirty="0"/>
              <a:t>Address your unique security needs with specialized consulting by skilled experts</a:t>
            </a:r>
            <a:r>
              <a:rPr lang="en-US" dirty="0" smtClean="0"/>
              <a:t>.</a:t>
            </a:r>
          </a:p>
          <a:p>
            <a:r>
              <a:rPr lang="en-US" b="1" dirty="0" smtClean="0"/>
              <a:t>Products:</a:t>
            </a:r>
          </a:p>
          <a:p>
            <a:pPr lvl="1"/>
            <a:r>
              <a:rPr lang="en-US" dirty="0" smtClean="0"/>
              <a:t>SecureAssist</a:t>
            </a:r>
          </a:p>
          <a:p>
            <a:pPr lvl="1"/>
            <a:r>
              <a:rPr lang="en-US" dirty="0" err="1" smtClean="0"/>
              <a:t>Coverity</a:t>
            </a:r>
            <a:r>
              <a:rPr lang="en-US" dirty="0" smtClean="0"/>
              <a:t> code coverage</a:t>
            </a:r>
            <a:endParaRPr lang="en-US" dirty="0"/>
          </a:p>
        </p:txBody>
      </p:sp>
      <p:sp>
        <p:nvSpPr>
          <p:cNvPr id="3" name="Text Placeholder 2"/>
          <p:cNvSpPr>
            <a:spLocks noGrp="1"/>
          </p:cNvSpPr>
          <p:nvPr>
            <p:ph type="body" sz="quarter" idx="4294967295"/>
          </p:nvPr>
        </p:nvSpPr>
        <p:spPr>
          <a:xfrm>
            <a:off x="0" y="933450"/>
            <a:ext cx="10969625" cy="381000"/>
          </a:xfrm>
        </p:spPr>
        <p:txBody>
          <a:bodyPr/>
          <a:lstStyle/>
          <a:p>
            <a:r>
              <a:rPr lang="en-US" dirty="0"/>
              <a:t>Enterprise-scale speed, accuracy and agility</a:t>
            </a:r>
          </a:p>
        </p:txBody>
      </p:sp>
      <p:pic>
        <p:nvPicPr>
          <p:cNvPr id="7" name="Picture 6"/>
          <p:cNvPicPr>
            <a:picLocks noChangeAspect="1"/>
          </p:cNvPicPr>
          <p:nvPr/>
        </p:nvPicPr>
        <p:blipFill>
          <a:blip r:embed="rId4"/>
          <a:stretch>
            <a:fillRect/>
          </a:stretch>
        </p:blipFill>
        <p:spPr>
          <a:xfrm>
            <a:off x="8981061" y="548680"/>
            <a:ext cx="2673297" cy="648072"/>
          </a:xfrm>
          <a:prstGeom prst="rect">
            <a:avLst/>
          </a:prstGeom>
        </p:spPr>
      </p:pic>
      <p:pic>
        <p:nvPicPr>
          <p:cNvPr id="10" name="Picture 9"/>
          <p:cNvPicPr>
            <a:picLocks noChangeAspect="1"/>
          </p:cNvPicPr>
          <p:nvPr/>
        </p:nvPicPr>
        <p:blipFill>
          <a:blip r:embed="rId5"/>
          <a:stretch>
            <a:fillRect/>
          </a:stretch>
        </p:blipFill>
        <p:spPr>
          <a:xfrm>
            <a:off x="6672064" y="2420888"/>
            <a:ext cx="4975154" cy="2631380"/>
          </a:xfrm>
          <a:prstGeom prst="rect">
            <a:avLst/>
          </a:prstGeom>
          <a:ln>
            <a:solidFill>
              <a:schemeClr val="bg1">
                <a:lumMod val="65000"/>
              </a:schemeClr>
            </a:solidFill>
          </a:ln>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55533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VeraCode</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109</a:t>
            </a:fld>
            <a:endParaRPr lang="en-US"/>
          </a:p>
        </p:txBody>
      </p:sp>
      <p:sp>
        <p:nvSpPr>
          <p:cNvPr id="2" name="Content Placeholder 1"/>
          <p:cNvSpPr>
            <a:spLocks noGrp="1"/>
          </p:cNvSpPr>
          <p:nvPr>
            <p:ph idx="4294967295"/>
          </p:nvPr>
        </p:nvSpPr>
        <p:spPr>
          <a:xfrm>
            <a:off x="0" y="1524000"/>
            <a:ext cx="5773738" cy="4572000"/>
          </a:xfrm>
        </p:spPr>
        <p:txBody>
          <a:bodyPr>
            <a:normAutofit fontScale="92500" lnSpcReduction="10000"/>
          </a:bodyPr>
          <a:lstStyle/>
          <a:p>
            <a:r>
              <a:rPr lang="en-US" dirty="0">
                <a:hlinkClick r:id="rId3"/>
              </a:rPr>
              <a:t>http://www.veracode.com</a:t>
            </a:r>
            <a:r>
              <a:rPr lang="en-US" dirty="0" smtClean="0">
                <a:hlinkClick r:id="rId3"/>
              </a:rPr>
              <a:t>/</a:t>
            </a:r>
            <a:endParaRPr lang="en-US" dirty="0" smtClean="0"/>
          </a:p>
          <a:p>
            <a:r>
              <a:rPr lang="en-US" b="1" dirty="0"/>
              <a:t>Veracode</a:t>
            </a:r>
            <a:r>
              <a:rPr lang="en-US" dirty="0"/>
              <a:t> delivers the application security solutions and services today’s software-driven world </a:t>
            </a:r>
            <a:r>
              <a:rPr lang="en-US" dirty="0" smtClean="0"/>
              <a:t>requires.</a:t>
            </a:r>
          </a:p>
          <a:p>
            <a:r>
              <a:rPr lang="en-US" b="1" dirty="0" err="1" smtClean="0"/>
              <a:t>Veracode’s</a:t>
            </a:r>
            <a:r>
              <a:rPr lang="en-US" dirty="0" smtClean="0"/>
              <a:t> </a:t>
            </a:r>
            <a:r>
              <a:rPr lang="en-US" dirty="0"/>
              <a:t>unified platform assesses and improves the security of applications from inception through production so that businesses can confidently innovate with the web and mobile applications they build, buy and assemble as well as the components they integrate into their environments</a:t>
            </a:r>
            <a:r>
              <a:rPr lang="en-US" dirty="0" smtClean="0"/>
              <a:t>.</a:t>
            </a:r>
            <a:endParaRPr lang="en-US" dirty="0"/>
          </a:p>
          <a:p>
            <a:r>
              <a:rPr lang="en-US" b="1" dirty="0" smtClean="0"/>
              <a:t>Our Platform</a:t>
            </a:r>
          </a:p>
          <a:p>
            <a:r>
              <a:rPr lang="en-US" dirty="0"/>
              <a:t>With its powerful combination of automation, process and speed, Veracode seamlessly integrates application security into the software lifecycle, effectively eliminating vulnerabilities during the lowest-cost point in the development/deployment chain, and blocking threats while in production</a:t>
            </a:r>
            <a:r>
              <a:rPr lang="en-US" dirty="0" smtClean="0"/>
              <a:t>.</a:t>
            </a:r>
            <a:endParaRPr lang="en-US" dirty="0"/>
          </a:p>
        </p:txBody>
      </p:sp>
      <p:sp>
        <p:nvSpPr>
          <p:cNvPr id="3" name="Text Placeholder 2"/>
          <p:cNvSpPr>
            <a:spLocks noGrp="1"/>
          </p:cNvSpPr>
          <p:nvPr>
            <p:ph type="body" sz="quarter" idx="4294967295"/>
          </p:nvPr>
        </p:nvSpPr>
        <p:spPr>
          <a:xfrm>
            <a:off x="0" y="933450"/>
            <a:ext cx="10969625" cy="381000"/>
          </a:xfrm>
        </p:spPr>
        <p:txBody>
          <a:bodyPr/>
          <a:lstStyle/>
          <a:p>
            <a:r>
              <a:rPr lang="en-US" dirty="0" smtClean="0"/>
              <a:t>Securing the Software that Powers YOUR WORLD</a:t>
            </a:r>
            <a:endParaRPr lang="en-US" dirty="0"/>
          </a:p>
        </p:txBody>
      </p:sp>
      <p:pic>
        <p:nvPicPr>
          <p:cNvPr id="7" name="Picture 6"/>
          <p:cNvPicPr>
            <a:picLocks noChangeAspect="1"/>
          </p:cNvPicPr>
          <p:nvPr/>
        </p:nvPicPr>
        <p:blipFill>
          <a:blip r:embed="rId4"/>
          <a:stretch>
            <a:fillRect/>
          </a:stretch>
        </p:blipFill>
        <p:spPr>
          <a:xfrm>
            <a:off x="8544272" y="548680"/>
            <a:ext cx="3102890" cy="576064"/>
          </a:xfrm>
          <a:prstGeom prst="rect">
            <a:avLst/>
          </a:prstGeom>
        </p:spPr>
      </p:pic>
      <p:pic>
        <p:nvPicPr>
          <p:cNvPr id="10" name="Picture 9"/>
          <p:cNvPicPr>
            <a:picLocks noChangeAspect="1"/>
          </p:cNvPicPr>
          <p:nvPr/>
        </p:nvPicPr>
        <p:blipFill>
          <a:blip r:embed="rId5"/>
          <a:stretch>
            <a:fillRect/>
          </a:stretch>
        </p:blipFill>
        <p:spPr>
          <a:xfrm>
            <a:off x="8832304" y="1124744"/>
            <a:ext cx="2695575" cy="285750"/>
          </a:xfrm>
          <a:prstGeom prst="rect">
            <a:avLst/>
          </a:prstGeom>
        </p:spPr>
      </p:pic>
      <p:pic>
        <p:nvPicPr>
          <p:cNvPr id="11" name="Picture 10"/>
          <p:cNvPicPr>
            <a:picLocks noChangeAspect="1"/>
          </p:cNvPicPr>
          <p:nvPr/>
        </p:nvPicPr>
        <p:blipFill>
          <a:blip r:embed="rId6"/>
          <a:stretch>
            <a:fillRect/>
          </a:stretch>
        </p:blipFill>
        <p:spPr>
          <a:xfrm>
            <a:off x="6816080" y="2276872"/>
            <a:ext cx="4928238" cy="3391213"/>
          </a:xfrm>
          <a:prstGeom prst="rect">
            <a:avLst/>
          </a:prstGeom>
          <a:ln>
            <a:solidFill>
              <a:schemeClr val="bg1">
                <a:lumMod val="65000"/>
              </a:schemeClr>
            </a:solidFill>
          </a:ln>
        </p:spPr>
      </p:pic>
      <p:sp>
        <p:nvSpPr>
          <p:cNvPr id="12" name="TextBox 11">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3087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Open Source – Perspective (Antonio </a:t>
            </a:r>
            <a:r>
              <a:rPr lang="en-US" dirty="0" err="1" smtClean="0"/>
              <a:t>Neri</a:t>
            </a:r>
            <a:r>
              <a:rPr lang="en-US" dirty="0" smtClean="0"/>
              <a:t>) </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11</a:t>
            </a:fld>
            <a:endParaRPr lang="en-US" dirty="0"/>
          </a:p>
        </p:txBody>
      </p:sp>
      <p:sp>
        <p:nvSpPr>
          <p:cNvPr id="2" name="Content Placeholder 1"/>
          <p:cNvSpPr>
            <a:spLocks noGrp="1"/>
          </p:cNvSpPr>
          <p:nvPr>
            <p:ph idx="4294967295"/>
          </p:nvPr>
        </p:nvSpPr>
        <p:spPr>
          <a:xfrm>
            <a:off x="949330" y="1393551"/>
            <a:ext cx="10969625" cy="4713288"/>
          </a:xfrm>
        </p:spPr>
        <p:txBody>
          <a:bodyPr>
            <a:normAutofit fontScale="85000" lnSpcReduction="10000"/>
          </a:bodyPr>
          <a:lstStyle/>
          <a:p>
            <a:r>
              <a:rPr lang="en-US" dirty="0" smtClean="0"/>
              <a:t>About </a:t>
            </a:r>
            <a:r>
              <a:rPr lang="en-US" b="1" dirty="0" smtClean="0"/>
              <a:t>70 </a:t>
            </a:r>
            <a:r>
              <a:rPr lang="en-US" b="1" dirty="0"/>
              <a:t>different open source licenses </a:t>
            </a:r>
            <a:r>
              <a:rPr lang="en-US" dirty="0"/>
              <a:t>and each has it’s own quirks and </a:t>
            </a:r>
            <a:r>
              <a:rPr lang="en-US" dirty="0" smtClean="0"/>
              <a:t>nuances</a:t>
            </a:r>
          </a:p>
          <a:p>
            <a:r>
              <a:rPr lang="en-US" dirty="0" smtClean="0"/>
              <a:t>There are </a:t>
            </a:r>
            <a:r>
              <a:rPr lang="en-US" b="1" dirty="0" smtClean="0"/>
              <a:t>2 major license types</a:t>
            </a:r>
            <a:r>
              <a:rPr lang="en-US" dirty="0" smtClean="0"/>
              <a:t>:</a:t>
            </a:r>
          </a:p>
          <a:p>
            <a:pPr lvl="1"/>
            <a:r>
              <a:rPr lang="en-US" b="1" dirty="0"/>
              <a:t>GPL </a:t>
            </a:r>
            <a:r>
              <a:rPr lang="en-US" dirty="0"/>
              <a:t>(Gnu General Public </a:t>
            </a:r>
            <a:r>
              <a:rPr lang="en-US" dirty="0" smtClean="0"/>
              <a:t>License)</a:t>
            </a:r>
          </a:p>
          <a:p>
            <a:pPr lvl="1"/>
            <a:r>
              <a:rPr lang="en-US" b="1" dirty="0" smtClean="0"/>
              <a:t>Apache License</a:t>
            </a:r>
          </a:p>
          <a:p>
            <a:r>
              <a:rPr lang="en-US" b="1" dirty="0" smtClean="0"/>
              <a:t>GPL</a:t>
            </a:r>
            <a:r>
              <a:rPr lang="en-US" dirty="0" smtClean="0"/>
              <a:t> – (</a:t>
            </a:r>
            <a:r>
              <a:rPr lang="en-US" dirty="0" err="1" smtClean="0"/>
              <a:t>CopyLeft</a:t>
            </a:r>
            <a:r>
              <a:rPr lang="en-US" dirty="0" smtClean="0"/>
              <a:t> principle, e.g. Linux kernel)</a:t>
            </a:r>
          </a:p>
          <a:p>
            <a:pPr lvl="1"/>
            <a:r>
              <a:rPr lang="en-US" dirty="0"/>
              <a:t>if you change/enhance the source code of a GPL licensed project, you </a:t>
            </a:r>
            <a:r>
              <a:rPr lang="en-US" u="sng" dirty="0"/>
              <a:t>have</a:t>
            </a:r>
            <a:r>
              <a:rPr lang="en-US" dirty="0"/>
              <a:t> </a:t>
            </a:r>
            <a:r>
              <a:rPr lang="en-US" dirty="0" smtClean="0"/>
              <a:t>to give </a:t>
            </a:r>
            <a:r>
              <a:rPr lang="en-US" dirty="0"/>
              <a:t>back all those </a:t>
            </a:r>
            <a:r>
              <a:rPr lang="en-US" dirty="0" smtClean="0"/>
              <a:t>changes (reciprocity).</a:t>
            </a:r>
          </a:p>
          <a:p>
            <a:pPr lvl="1"/>
            <a:r>
              <a:rPr lang="en-US" dirty="0"/>
              <a:t>you are required by that license to supply the source code with it</a:t>
            </a:r>
            <a:r>
              <a:rPr lang="en-US" dirty="0" smtClean="0"/>
              <a:t>.</a:t>
            </a:r>
          </a:p>
          <a:p>
            <a:r>
              <a:rPr lang="en-US" b="1" dirty="0" smtClean="0"/>
              <a:t>Apache </a:t>
            </a:r>
            <a:r>
              <a:rPr lang="en-US" dirty="0" smtClean="0"/>
              <a:t>(most new startup stuff e.g. Hadoop</a:t>
            </a:r>
            <a:r>
              <a:rPr lang="en-US" dirty="0"/>
              <a:t>, </a:t>
            </a:r>
            <a:r>
              <a:rPr lang="en-US" dirty="0" err="1"/>
              <a:t>Mesos</a:t>
            </a:r>
            <a:r>
              <a:rPr lang="en-US" dirty="0"/>
              <a:t>, </a:t>
            </a:r>
            <a:r>
              <a:rPr lang="en-US" dirty="0" err="1"/>
              <a:t>etc</a:t>
            </a:r>
            <a:r>
              <a:rPr lang="en-US" dirty="0" smtClean="0"/>
              <a:t>).</a:t>
            </a:r>
          </a:p>
          <a:p>
            <a:pPr lvl="1"/>
            <a:r>
              <a:rPr lang="en-US" dirty="0"/>
              <a:t>you can take the code, do what you want, and you don’t have to give your changes back if you don’t want to</a:t>
            </a:r>
            <a:r>
              <a:rPr lang="en-US" dirty="0" smtClean="0"/>
              <a:t>.</a:t>
            </a:r>
          </a:p>
          <a:p>
            <a:pPr lvl="1"/>
            <a:r>
              <a:rPr lang="en-US" dirty="0"/>
              <a:t>the </a:t>
            </a:r>
            <a:r>
              <a:rPr lang="en-US" dirty="0" smtClean="0"/>
              <a:t>public source code version can </a:t>
            </a:r>
            <a:r>
              <a:rPr lang="en-US" dirty="0"/>
              <a:t>be 12 -</a:t>
            </a:r>
            <a:r>
              <a:rPr lang="en-US" dirty="0" smtClean="0"/>
              <a:t>18 </a:t>
            </a:r>
            <a:r>
              <a:rPr lang="en-US" dirty="0"/>
              <a:t>months behind </a:t>
            </a:r>
            <a:r>
              <a:rPr lang="en-US" dirty="0" smtClean="0"/>
              <a:t>what the vendor </a:t>
            </a:r>
            <a:r>
              <a:rPr lang="en-US" dirty="0"/>
              <a:t>is actually </a:t>
            </a:r>
            <a:r>
              <a:rPr lang="en-US" dirty="0" smtClean="0"/>
              <a:t>shipping.</a:t>
            </a:r>
          </a:p>
          <a:p>
            <a:r>
              <a:rPr lang="en-US" b="1" dirty="0" smtClean="0"/>
              <a:t>Important Aspects</a:t>
            </a:r>
          </a:p>
          <a:p>
            <a:pPr lvl="1"/>
            <a:r>
              <a:rPr lang="en-US" dirty="0" smtClean="0"/>
              <a:t>Brand Association - </a:t>
            </a:r>
            <a:r>
              <a:rPr lang="en-US" dirty="0"/>
              <a:t>customers will associate a specific company with a specific open source project </a:t>
            </a:r>
            <a:endParaRPr lang="en-US" dirty="0" smtClean="0"/>
          </a:p>
          <a:p>
            <a:pPr lvl="1"/>
            <a:r>
              <a:rPr lang="en-US" dirty="0" smtClean="0"/>
              <a:t>Code </a:t>
            </a:r>
            <a:r>
              <a:rPr lang="en-US" dirty="0"/>
              <a:t>check-in </a:t>
            </a:r>
            <a:r>
              <a:rPr lang="en-US" dirty="0" smtClean="0"/>
              <a:t>– BDFL (</a:t>
            </a:r>
            <a:r>
              <a:rPr lang="en-US" dirty="0"/>
              <a:t>Benevolent Dictator For </a:t>
            </a:r>
            <a:r>
              <a:rPr lang="en-US" dirty="0" smtClean="0"/>
              <a:t>Life) – often only one company has check-in rights</a:t>
            </a:r>
          </a:p>
          <a:p>
            <a:endParaRPr lang="en-US" dirty="0"/>
          </a:p>
        </p:txBody>
      </p:sp>
      <p:sp>
        <p:nvSpPr>
          <p:cNvPr id="7" name="TextBox 6">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73491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CyberArk</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110</a:t>
            </a:fld>
            <a:endParaRPr lang="en-US"/>
          </a:p>
        </p:txBody>
      </p:sp>
      <p:sp>
        <p:nvSpPr>
          <p:cNvPr id="2" name="Content Placeholder 1"/>
          <p:cNvSpPr>
            <a:spLocks noGrp="1"/>
          </p:cNvSpPr>
          <p:nvPr>
            <p:ph idx="4294967295"/>
          </p:nvPr>
        </p:nvSpPr>
        <p:spPr>
          <a:xfrm>
            <a:off x="0" y="1524000"/>
            <a:ext cx="5773738" cy="4572000"/>
          </a:xfrm>
        </p:spPr>
        <p:txBody>
          <a:bodyPr>
            <a:normAutofit fontScale="92500" lnSpcReduction="10000"/>
          </a:bodyPr>
          <a:lstStyle/>
          <a:p>
            <a:r>
              <a:rPr lang="en-US" dirty="0">
                <a:hlinkClick r:id="rId3"/>
              </a:rPr>
              <a:t>https://www.cyberark.com</a:t>
            </a:r>
            <a:r>
              <a:rPr lang="en-US" dirty="0" smtClean="0">
                <a:hlinkClick r:id="rId3"/>
              </a:rPr>
              <a:t>/</a:t>
            </a:r>
            <a:endParaRPr lang="en-US" dirty="0" smtClean="0"/>
          </a:p>
          <a:p>
            <a:pPr fontAlgn="base"/>
            <a:r>
              <a:rPr lang="en-US" dirty="0"/>
              <a:t>Enterprise-proven management platform delivers security, scalability and centralized policy management</a:t>
            </a:r>
          </a:p>
          <a:p>
            <a:r>
              <a:rPr lang="en-US" dirty="0"/>
              <a:t>Secure, rotate and control access to privileged account password</a:t>
            </a:r>
          </a:p>
          <a:p>
            <a:r>
              <a:rPr lang="en-US" dirty="0"/>
              <a:t>Isolate, monitor and control privileged access to enterprise assets</a:t>
            </a:r>
          </a:p>
          <a:p>
            <a:r>
              <a:rPr lang="en-US" dirty="0" smtClean="0"/>
              <a:t>Securely </a:t>
            </a:r>
            <a:r>
              <a:rPr lang="en-US" dirty="0"/>
              <a:t>store and share sensitive files and business </a:t>
            </a:r>
            <a:r>
              <a:rPr lang="en-US" dirty="0" smtClean="0"/>
              <a:t>passwords</a:t>
            </a:r>
          </a:p>
          <a:p>
            <a:r>
              <a:rPr lang="en-US" dirty="0"/>
              <a:t>Eliminate embedded application credentials for improved security and </a:t>
            </a:r>
            <a:r>
              <a:rPr lang="en-US" dirty="0" smtClean="0"/>
              <a:t>compliance</a:t>
            </a:r>
          </a:p>
          <a:p>
            <a:r>
              <a:rPr lang="en-US" dirty="0" smtClean="0"/>
              <a:t>Secure</a:t>
            </a:r>
            <a:r>
              <a:rPr lang="en-US" dirty="0"/>
              <a:t>, rotate and protect privileged SSH </a:t>
            </a:r>
            <a:r>
              <a:rPr lang="en-US" dirty="0" smtClean="0"/>
              <a:t>keys</a:t>
            </a:r>
          </a:p>
          <a:p>
            <a:r>
              <a:rPr lang="en-US" dirty="0"/>
              <a:t>Enforce least privilege policies on Unix/Linux super-user account</a:t>
            </a:r>
            <a:endParaRPr lang="en-US" dirty="0" smtClean="0"/>
          </a:p>
          <a:p>
            <a:endParaRPr lang="en-US" dirty="0"/>
          </a:p>
        </p:txBody>
      </p:sp>
      <p:sp>
        <p:nvSpPr>
          <p:cNvPr id="3" name="Text Placeholder 2"/>
          <p:cNvSpPr>
            <a:spLocks noGrp="1"/>
          </p:cNvSpPr>
          <p:nvPr>
            <p:ph type="body" sz="quarter" idx="4294967295"/>
          </p:nvPr>
        </p:nvSpPr>
        <p:spPr>
          <a:xfrm>
            <a:off x="0" y="933450"/>
            <a:ext cx="10969625" cy="381000"/>
          </a:xfrm>
        </p:spPr>
        <p:txBody>
          <a:bodyPr/>
          <a:lstStyle/>
          <a:p>
            <a:r>
              <a:rPr lang="en-US" dirty="0" smtClean="0"/>
              <a:t>Laser-focused </a:t>
            </a:r>
            <a:r>
              <a:rPr lang="en-US" dirty="0"/>
              <a:t>on striking down targeted cyber threats</a:t>
            </a:r>
          </a:p>
        </p:txBody>
      </p:sp>
      <p:pic>
        <p:nvPicPr>
          <p:cNvPr id="4" name="Picture 3"/>
          <p:cNvPicPr>
            <a:picLocks noChangeAspect="1"/>
          </p:cNvPicPr>
          <p:nvPr/>
        </p:nvPicPr>
        <p:blipFill>
          <a:blip r:embed="rId4"/>
          <a:stretch>
            <a:fillRect/>
          </a:stretch>
        </p:blipFill>
        <p:spPr>
          <a:xfrm>
            <a:off x="9912424" y="476672"/>
            <a:ext cx="1716452" cy="1224136"/>
          </a:xfrm>
          <a:prstGeom prst="rect">
            <a:avLst/>
          </a:prstGeom>
        </p:spPr>
      </p:pic>
      <p:pic>
        <p:nvPicPr>
          <p:cNvPr id="8" name="Picture 7"/>
          <p:cNvPicPr>
            <a:picLocks noChangeAspect="1"/>
          </p:cNvPicPr>
          <p:nvPr/>
        </p:nvPicPr>
        <p:blipFill>
          <a:blip r:embed="rId5"/>
          <a:stretch>
            <a:fillRect/>
          </a:stretch>
        </p:blipFill>
        <p:spPr>
          <a:xfrm>
            <a:off x="6559464" y="2708920"/>
            <a:ext cx="5186492" cy="2736304"/>
          </a:xfrm>
          <a:prstGeom prst="rect">
            <a:avLst/>
          </a:prstGeom>
          <a:ln>
            <a:solidFill>
              <a:schemeClr val="bg1">
                <a:lumMod val="6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8813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Management</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111</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b="1" dirty="0" smtClean="0">
                <a:solidFill>
                  <a:schemeClr val="bg2">
                    <a:lumMod val="75000"/>
                  </a:schemeClr>
                </a:solidFill>
                <a:hlinkClick r:id="rId2" action="ppaction://hlinksldjump"/>
              </a:rPr>
              <a:t>Back to Index</a:t>
            </a:r>
            <a:endParaRPr lang="en-US" sz="1400" b="1" dirty="0">
              <a:solidFill>
                <a:schemeClr val="bg2">
                  <a:lumMod val="75000"/>
                </a:schemeClr>
              </a:solidFill>
            </a:endParaRPr>
          </a:p>
        </p:txBody>
      </p:sp>
    </p:spTree>
    <p:extLst>
      <p:ext uri="{BB962C8B-B14F-4D97-AF65-F5344CB8AC3E}">
        <p14:creationId xmlns:p14="http://schemas.microsoft.com/office/powerpoint/2010/main" val="423580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Agile Manager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Plan</a:t>
            </a:r>
            <a:r>
              <a:rPr lang="en-US" dirty="0"/>
              <a:t>, </a:t>
            </a:r>
            <a:r>
              <a:rPr lang="en-US" dirty="0" smtClean="0"/>
              <a:t>Execute </a:t>
            </a:r>
            <a:r>
              <a:rPr lang="en-US" dirty="0"/>
              <a:t>and </a:t>
            </a:r>
            <a:r>
              <a:rPr lang="en-US" dirty="0" smtClean="0"/>
              <a:t>Track </a:t>
            </a:r>
            <a:r>
              <a:rPr lang="en-US" dirty="0"/>
              <a:t>Agile projects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saas.hpe.com/en-us/software/agile-project-management-software-development</a:t>
            </a:r>
            <a:endParaRPr lang="en-US" dirty="0" smtClean="0"/>
          </a:p>
          <a:p>
            <a:r>
              <a:rPr lang="en-US" b="1" dirty="0" smtClean="0"/>
              <a:t>Plan</a:t>
            </a:r>
            <a:r>
              <a:rPr lang="en-US" dirty="0" smtClean="0"/>
              <a:t> – Drag </a:t>
            </a:r>
            <a:r>
              <a:rPr lang="en-US" dirty="0"/>
              <a:t>and drop interface that enables easy release and sprint planning, task allocation and capacity management across teams and individuals</a:t>
            </a:r>
            <a:r>
              <a:rPr lang="en-US" dirty="0" smtClean="0"/>
              <a:t>.</a:t>
            </a:r>
            <a:endParaRPr lang="en-US" dirty="0"/>
          </a:p>
          <a:p>
            <a:pPr fontAlgn="base"/>
            <a:r>
              <a:rPr lang="en-US" b="1" dirty="0" smtClean="0"/>
              <a:t>Collaborate</a:t>
            </a:r>
            <a:r>
              <a:rPr lang="en-US" dirty="0" smtClean="0"/>
              <a:t> – </a:t>
            </a:r>
            <a:r>
              <a:rPr lang="en-US" dirty="0"/>
              <a:t>ask and release planning boards give all team members ready insight into the entire project landscape</a:t>
            </a:r>
            <a:r>
              <a:rPr lang="en-US" dirty="0" smtClean="0"/>
              <a:t>.</a:t>
            </a:r>
            <a:endParaRPr lang="en-US" dirty="0"/>
          </a:p>
          <a:p>
            <a:pPr fontAlgn="base"/>
            <a:r>
              <a:rPr lang="en-US" b="1" dirty="0" smtClean="0"/>
              <a:t>Track</a:t>
            </a:r>
            <a:r>
              <a:rPr lang="en-US" dirty="0" smtClean="0"/>
              <a:t> – advanced </a:t>
            </a:r>
            <a:r>
              <a:rPr lang="en-US" dirty="0"/>
              <a:t>development analytics aggregate source code and build information to surface meaningful insights</a:t>
            </a:r>
            <a:r>
              <a:rPr lang="en-US" dirty="0" smtClean="0"/>
              <a:t>.</a:t>
            </a:r>
          </a:p>
          <a:p>
            <a:pPr fontAlgn="base"/>
            <a:r>
              <a:rPr lang="en-US" b="1" dirty="0" smtClean="0"/>
              <a:t>Alignment</a:t>
            </a:r>
            <a:r>
              <a:rPr lang="en-US" dirty="0" smtClean="0"/>
              <a:t> – </a:t>
            </a:r>
            <a:r>
              <a:rPr lang="en-US" dirty="0"/>
              <a:t>Strategically aligning empowered agile teams with enterprise business objectives.</a:t>
            </a:r>
          </a:p>
          <a:p>
            <a:r>
              <a:rPr lang="en-US" b="1" dirty="0" smtClean="0"/>
              <a:t>Higher Code Quality </a:t>
            </a:r>
            <a:r>
              <a:rPr lang="en-US" dirty="0" smtClean="0"/>
              <a:t>– </a:t>
            </a:r>
            <a:r>
              <a:rPr lang="en-US" dirty="0"/>
              <a:t>Assuring systemic quality of code vital to any business that depends on </a:t>
            </a:r>
            <a:r>
              <a:rPr lang="en-US" dirty="0" smtClean="0"/>
              <a:t>software.</a:t>
            </a:r>
            <a:endParaRPr lang="en-US" dirty="0"/>
          </a:p>
        </p:txBody>
      </p:sp>
      <p:pic>
        <p:nvPicPr>
          <p:cNvPr id="4" name="Picture 3"/>
          <p:cNvPicPr>
            <a:picLocks noChangeAspect="1"/>
          </p:cNvPicPr>
          <p:nvPr/>
        </p:nvPicPr>
        <p:blipFill>
          <a:blip r:embed="rId3"/>
          <a:stretch>
            <a:fillRect/>
          </a:stretch>
        </p:blipFill>
        <p:spPr>
          <a:xfrm>
            <a:off x="6670472" y="2251032"/>
            <a:ext cx="4908912" cy="3197252"/>
          </a:xfrm>
          <a:prstGeom prst="rect">
            <a:avLst/>
          </a:prstGeom>
        </p:spPr>
      </p:pic>
      <p:pic>
        <p:nvPicPr>
          <p:cNvPr id="3" name="Picture 2"/>
          <p:cNvPicPr>
            <a:picLocks noChangeAspect="1"/>
          </p:cNvPicPr>
          <p:nvPr/>
        </p:nvPicPr>
        <p:blipFill>
          <a:blip r:embed="rId4"/>
          <a:stretch>
            <a:fillRect/>
          </a:stretch>
        </p:blipFill>
        <p:spPr>
          <a:xfrm>
            <a:off x="8184232" y="476672"/>
            <a:ext cx="3390900" cy="1143000"/>
          </a:xfrm>
          <a:prstGeom prst="rect">
            <a:avLst/>
          </a:prstGeom>
        </p:spPr>
      </p:pic>
      <p:sp>
        <p:nvSpPr>
          <p:cNvPr id="7" name="Rectangle 6"/>
          <p:cNvSpPr/>
          <p:nvPr/>
        </p:nvSpPr>
        <p:spPr bwMode="ltGray">
          <a:xfrm>
            <a:off x="10056440" y="1196752"/>
            <a:ext cx="1800200" cy="21602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77974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ALM Octane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113</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Deliver </a:t>
            </a:r>
            <a:r>
              <a:rPr lang="en-US" b="1" dirty="0"/>
              <a:t>applications with speed, quality, and scale</a:t>
            </a:r>
          </a:p>
          <a:p>
            <a:endParaRPr lang="en-US" dirty="0"/>
          </a:p>
        </p:txBody>
      </p:sp>
      <p:sp>
        <p:nvSpPr>
          <p:cNvPr id="8" name="Content Placeholder 6"/>
          <p:cNvSpPr txBox="1">
            <a:spLocks/>
          </p:cNvSpPr>
          <p:nvPr/>
        </p:nvSpPr>
        <p:spPr>
          <a:xfrm>
            <a:off x="609600" y="1524000"/>
            <a:ext cx="5630416"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saas.hpe.com/en-us/software/alm-octane</a:t>
            </a:r>
            <a:endParaRPr lang="en-US" dirty="0" smtClean="0"/>
          </a:p>
          <a:p>
            <a:r>
              <a:rPr lang="en-US" sz="1600" b="1" dirty="0"/>
              <a:t>Plan</a:t>
            </a:r>
          </a:p>
          <a:p>
            <a:pPr lvl="1"/>
            <a:r>
              <a:rPr lang="en-US" sz="1400" dirty="0"/>
              <a:t>Quickly assess the progress of your projects and capture and track requirements with built-in support for agile </a:t>
            </a:r>
            <a:r>
              <a:rPr lang="en-US" sz="1400" dirty="0" smtClean="0"/>
              <a:t>methodologies.</a:t>
            </a:r>
            <a:endParaRPr lang="en-US" sz="1400" dirty="0"/>
          </a:p>
          <a:p>
            <a:r>
              <a:rPr lang="en-US" sz="1600" b="1" dirty="0"/>
              <a:t>Define</a:t>
            </a:r>
          </a:p>
          <a:p>
            <a:pPr lvl="1"/>
            <a:r>
              <a:rPr lang="en-US" sz="1400" dirty="0"/>
              <a:t>Use a standardized, collaborative workspace to build and prioritize backlog items and track them across the lifecycle</a:t>
            </a:r>
            <a:r>
              <a:rPr lang="en-US" sz="1400" dirty="0" smtClean="0"/>
              <a:t>.</a:t>
            </a:r>
            <a:endParaRPr lang="en-US" sz="1400" dirty="0"/>
          </a:p>
          <a:p>
            <a:r>
              <a:rPr lang="en-US" sz="1600" b="1" dirty="0"/>
              <a:t>Build</a:t>
            </a:r>
          </a:p>
          <a:p>
            <a:pPr lvl="1"/>
            <a:r>
              <a:rPr lang="en-US" sz="1400" dirty="0"/>
              <a:t>Get insight with the collection of build data and take advantage of the support for continuous testing and build execution</a:t>
            </a:r>
            <a:r>
              <a:rPr lang="en-US" sz="1400" dirty="0" smtClean="0"/>
              <a:t>.</a:t>
            </a:r>
            <a:endParaRPr lang="en-US" sz="1400" dirty="0"/>
          </a:p>
          <a:p>
            <a:r>
              <a:rPr lang="en-US" sz="1600" b="1" dirty="0"/>
              <a:t>Test</a:t>
            </a:r>
          </a:p>
          <a:p>
            <a:pPr lvl="1"/>
            <a:r>
              <a:rPr lang="en-US" sz="1400" dirty="0"/>
              <a:t>Manage quality throughout the lifecycle, with support for testing in a structured language and transitioning from manual to automated tests</a:t>
            </a:r>
            <a:r>
              <a:rPr lang="en-US" sz="1400" dirty="0" smtClean="0"/>
              <a:t>.</a:t>
            </a:r>
            <a:endParaRPr lang="en-US" sz="1400" dirty="0"/>
          </a:p>
          <a:p>
            <a:r>
              <a:rPr lang="en-US" sz="1600" b="1" dirty="0"/>
              <a:t>Track</a:t>
            </a:r>
          </a:p>
          <a:p>
            <a:pPr lvl="1"/>
            <a:r>
              <a:rPr lang="en-US" sz="1400" dirty="0"/>
              <a:t>View quality aggregation in context of an entire application and track progress across the lifecycle.</a:t>
            </a:r>
          </a:p>
        </p:txBody>
      </p:sp>
      <p:pic>
        <p:nvPicPr>
          <p:cNvPr id="4" name="Picture 3"/>
          <p:cNvPicPr>
            <a:picLocks noChangeAspect="1"/>
          </p:cNvPicPr>
          <p:nvPr/>
        </p:nvPicPr>
        <p:blipFill>
          <a:blip r:embed="rId3"/>
          <a:stretch>
            <a:fillRect/>
          </a:stretch>
        </p:blipFill>
        <p:spPr>
          <a:xfrm>
            <a:off x="6456040" y="2276872"/>
            <a:ext cx="5213297" cy="3003104"/>
          </a:xfrm>
          <a:prstGeom prst="rect">
            <a:avLst/>
          </a:prstGeom>
          <a:ln>
            <a:solidFill>
              <a:schemeClr val="bg2">
                <a:lumMod val="75000"/>
              </a:schemeClr>
            </a:solidFill>
          </a:ln>
        </p:spPr>
      </p:pic>
      <p:pic>
        <p:nvPicPr>
          <p:cNvPr id="3" name="Picture 2"/>
          <p:cNvPicPr>
            <a:picLocks noChangeAspect="1"/>
          </p:cNvPicPr>
          <p:nvPr/>
        </p:nvPicPr>
        <p:blipFill>
          <a:blip r:embed="rId4"/>
          <a:stretch>
            <a:fillRect/>
          </a:stretch>
        </p:blipFill>
        <p:spPr>
          <a:xfrm>
            <a:off x="9264352" y="476672"/>
            <a:ext cx="2330202" cy="1374016"/>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369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CA Rally Dev (now CA Agile Management)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Deliver </a:t>
            </a:r>
            <a:r>
              <a:rPr lang="en-US" b="1" dirty="0"/>
              <a:t>applications with speed, quality, and scale</a:t>
            </a:r>
          </a:p>
          <a:p>
            <a:endParaRPr lang="en-US" dirty="0"/>
          </a:p>
        </p:txBody>
      </p:sp>
      <p:sp>
        <p:nvSpPr>
          <p:cNvPr id="8" name="Content Placeholder 6"/>
          <p:cNvSpPr txBox="1">
            <a:spLocks/>
          </p:cNvSpPr>
          <p:nvPr/>
        </p:nvSpPr>
        <p:spPr>
          <a:xfrm>
            <a:off x="609600" y="1524000"/>
            <a:ext cx="5630416"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www.ca.com/us/products/agile-solutions.html</a:t>
            </a:r>
            <a:endParaRPr lang="en-US" dirty="0" smtClean="0"/>
          </a:p>
          <a:p>
            <a:r>
              <a:rPr lang="en-US" sz="1600" b="1" dirty="0" smtClean="0"/>
              <a:t>CA </a:t>
            </a:r>
            <a:r>
              <a:rPr lang="en-US" sz="1600" b="1" dirty="0"/>
              <a:t>Agile </a:t>
            </a:r>
            <a:r>
              <a:rPr lang="en-US" sz="1600" b="1" dirty="0" smtClean="0"/>
              <a:t>Central - </a:t>
            </a:r>
            <a:r>
              <a:rPr lang="en-US" sz="1600" dirty="0" smtClean="0"/>
              <a:t>Build </a:t>
            </a:r>
            <a:r>
              <a:rPr lang="en-US" sz="1600" dirty="0"/>
              <a:t>and deliver the right software with speed, quality and efficiency.</a:t>
            </a:r>
          </a:p>
          <a:p>
            <a:r>
              <a:rPr lang="en-US" sz="1600" b="1" dirty="0" smtClean="0"/>
              <a:t>CA </a:t>
            </a:r>
            <a:r>
              <a:rPr lang="en-US" sz="1600" b="1" dirty="0"/>
              <a:t>Agile </a:t>
            </a:r>
            <a:r>
              <a:rPr lang="en-US" sz="1600" b="1" dirty="0" smtClean="0"/>
              <a:t>Coaching - </a:t>
            </a:r>
            <a:r>
              <a:rPr lang="en-US" sz="1600" dirty="0" smtClean="0"/>
              <a:t>We </a:t>
            </a:r>
            <a:r>
              <a:rPr lang="en-US" sz="1600" dirty="0"/>
              <a:t>guide teams at all stages of their agile journeys to attain self-reliant agility.</a:t>
            </a:r>
          </a:p>
          <a:p>
            <a:r>
              <a:rPr lang="en-US" sz="1600" b="1" dirty="0" smtClean="0"/>
              <a:t>CA </a:t>
            </a:r>
            <a:r>
              <a:rPr lang="en-US" sz="1600" b="1" dirty="0"/>
              <a:t>Agile Transformation </a:t>
            </a:r>
            <a:r>
              <a:rPr lang="en-US" sz="1600" b="1" dirty="0" smtClean="0"/>
              <a:t>Consulting - </a:t>
            </a:r>
            <a:r>
              <a:rPr lang="en-US" sz="1600" dirty="0" smtClean="0"/>
              <a:t>Get </a:t>
            </a:r>
            <a:r>
              <a:rPr lang="en-US" sz="1600" dirty="0"/>
              <a:t>the benefits of working with a consultant who champions leadership to drive agile success.</a:t>
            </a:r>
          </a:p>
          <a:p>
            <a:r>
              <a:rPr lang="en-US" sz="1600" b="1" dirty="0" smtClean="0"/>
              <a:t>CA </a:t>
            </a:r>
            <a:r>
              <a:rPr lang="en-US" sz="1600" b="1" dirty="0"/>
              <a:t>Agile </a:t>
            </a:r>
            <a:r>
              <a:rPr lang="en-US" sz="1600" b="1" dirty="0" smtClean="0"/>
              <a:t>Training - </a:t>
            </a:r>
            <a:r>
              <a:rPr lang="en-US" sz="1600" dirty="0" smtClean="0"/>
              <a:t>Jumpstart </a:t>
            </a:r>
            <a:r>
              <a:rPr lang="en-US" sz="1600" dirty="0"/>
              <a:t>your agile learning with targeted, hands-on training from certified experts.</a:t>
            </a:r>
          </a:p>
          <a:p>
            <a:r>
              <a:rPr lang="en-US" sz="1600" b="1" dirty="0" smtClean="0"/>
              <a:t>CA </a:t>
            </a:r>
            <a:r>
              <a:rPr lang="en-US" sz="1600" b="1" dirty="0"/>
              <a:t>Agile </a:t>
            </a:r>
            <a:r>
              <a:rPr lang="en-US" sz="1600" b="1" dirty="0" smtClean="0"/>
              <a:t>Academy - </a:t>
            </a:r>
            <a:r>
              <a:rPr lang="en-US" sz="1600" dirty="0" smtClean="0"/>
              <a:t>Take </a:t>
            </a:r>
            <a:r>
              <a:rPr lang="en-US" sz="1600" dirty="0"/>
              <a:t>public agile classes and certification courses to empower your agile journey.</a:t>
            </a:r>
          </a:p>
          <a:p>
            <a:r>
              <a:rPr lang="en-US" sz="1600" b="1" dirty="0" smtClean="0"/>
              <a:t>CA </a:t>
            </a:r>
            <a:r>
              <a:rPr lang="en-US" sz="1600" b="1" dirty="0" err="1" smtClean="0"/>
              <a:t>Flowdock</a:t>
            </a:r>
            <a:r>
              <a:rPr lang="en-US" sz="1600" b="1" dirty="0" smtClean="0"/>
              <a:t> - </a:t>
            </a:r>
            <a:r>
              <a:rPr lang="en-US" sz="1600" dirty="0" smtClean="0"/>
              <a:t>Work </a:t>
            </a:r>
            <a:r>
              <a:rPr lang="en-US" sz="1600" dirty="0"/>
              <a:t>better, together, with team chat and shared inbox.</a:t>
            </a:r>
          </a:p>
        </p:txBody>
      </p:sp>
      <p:pic>
        <p:nvPicPr>
          <p:cNvPr id="9" name="Picture 8"/>
          <p:cNvPicPr>
            <a:picLocks noChangeAspect="1"/>
          </p:cNvPicPr>
          <p:nvPr/>
        </p:nvPicPr>
        <p:blipFill>
          <a:blip r:embed="rId3"/>
          <a:stretch>
            <a:fillRect/>
          </a:stretch>
        </p:blipFill>
        <p:spPr>
          <a:xfrm>
            <a:off x="10344471" y="476672"/>
            <a:ext cx="1325271" cy="886835"/>
          </a:xfrm>
          <a:prstGeom prst="rect">
            <a:avLst/>
          </a:prstGeom>
        </p:spPr>
      </p:pic>
      <p:pic>
        <p:nvPicPr>
          <p:cNvPr id="11" name="Picture 10"/>
          <p:cNvPicPr>
            <a:picLocks noChangeAspect="1"/>
          </p:cNvPicPr>
          <p:nvPr/>
        </p:nvPicPr>
        <p:blipFill>
          <a:blip r:embed="rId4"/>
          <a:stretch>
            <a:fillRect/>
          </a:stretch>
        </p:blipFill>
        <p:spPr>
          <a:xfrm>
            <a:off x="6494004" y="1916832"/>
            <a:ext cx="5227804" cy="3384376"/>
          </a:xfrm>
          <a:prstGeom prst="rect">
            <a:avLst/>
          </a:prstGeom>
          <a:ln>
            <a:solidFill>
              <a:schemeClr val="bg1">
                <a:lumMod val="65000"/>
              </a:schemeClr>
            </a:solidFill>
          </a:ln>
        </p:spPr>
      </p:pic>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89103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VersionOne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115</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Enterprise Agility</a:t>
            </a:r>
            <a:endParaRPr lang="en-US" dirty="0"/>
          </a:p>
        </p:txBody>
      </p:sp>
      <p:sp>
        <p:nvSpPr>
          <p:cNvPr id="8" name="Content Placeholder 6"/>
          <p:cNvSpPr txBox="1">
            <a:spLocks/>
          </p:cNvSpPr>
          <p:nvPr/>
        </p:nvSpPr>
        <p:spPr>
          <a:xfrm>
            <a:off x="609600" y="1524000"/>
            <a:ext cx="5630416"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https://www.versionone.com</a:t>
            </a:r>
            <a:r>
              <a:rPr lang="en-US" dirty="0" smtClean="0">
                <a:hlinkClick r:id="rId2"/>
              </a:rPr>
              <a:t>/</a:t>
            </a:r>
            <a:endParaRPr lang="en-US" dirty="0" smtClean="0"/>
          </a:p>
          <a:p>
            <a:r>
              <a:rPr lang="en-US" dirty="0"/>
              <a:t>ENTERPRISE </a:t>
            </a:r>
            <a:r>
              <a:rPr lang="en-US" dirty="0" smtClean="0"/>
              <a:t>SCALABILITY</a:t>
            </a:r>
            <a:endParaRPr lang="en-US" dirty="0"/>
          </a:p>
          <a:p>
            <a:pPr lvl="1"/>
            <a:r>
              <a:rPr lang="en-US" dirty="0"/>
              <a:t>Accelerate scaling agile and DevOps with a platform built for and proven in the </a:t>
            </a:r>
            <a:r>
              <a:rPr lang="en-US" dirty="0" smtClean="0"/>
              <a:t>enterprise</a:t>
            </a:r>
            <a:endParaRPr lang="en-US" dirty="0"/>
          </a:p>
          <a:p>
            <a:r>
              <a:rPr lang="en-US" dirty="0"/>
              <a:t>MANAGEMENT </a:t>
            </a:r>
            <a:r>
              <a:rPr lang="en-US" dirty="0" smtClean="0"/>
              <a:t>INSIGHT</a:t>
            </a:r>
            <a:endParaRPr lang="en-US" dirty="0"/>
          </a:p>
          <a:p>
            <a:pPr lvl="1"/>
            <a:r>
              <a:rPr lang="en-US" dirty="0"/>
              <a:t>Gain insight into progress to accelerate delivery and manage changing </a:t>
            </a:r>
            <a:r>
              <a:rPr lang="en-US" dirty="0" smtClean="0"/>
              <a:t>priorities</a:t>
            </a:r>
            <a:endParaRPr lang="en-US" dirty="0"/>
          </a:p>
          <a:p>
            <a:r>
              <a:rPr lang="en-US" dirty="0"/>
              <a:t>TEAM </a:t>
            </a:r>
            <a:r>
              <a:rPr lang="en-US" dirty="0" smtClean="0"/>
              <a:t>SIMPLICITY</a:t>
            </a:r>
            <a:endParaRPr lang="en-US" dirty="0"/>
          </a:p>
          <a:p>
            <a:pPr lvl="1"/>
            <a:r>
              <a:rPr lang="en-US" dirty="0"/>
              <a:t>Make agile easier for the teams to improve adoption and increase enterprise </a:t>
            </a:r>
            <a:r>
              <a:rPr lang="en-US" dirty="0" smtClean="0"/>
              <a:t>agility</a:t>
            </a:r>
            <a:endParaRPr lang="en-US" dirty="0"/>
          </a:p>
          <a:p>
            <a:r>
              <a:rPr lang="en-US" dirty="0"/>
              <a:t>END-TO-END </a:t>
            </a:r>
            <a:r>
              <a:rPr lang="en-US" dirty="0" smtClean="0"/>
              <a:t>VISIBILITY</a:t>
            </a:r>
            <a:endParaRPr lang="en-US" dirty="0"/>
          </a:p>
          <a:p>
            <a:pPr lvl="1"/>
            <a:r>
              <a:rPr lang="en-US" dirty="0"/>
              <a:t>Ensure visibility across the product lifecycle for improved decision-making and greater alignment</a:t>
            </a:r>
          </a:p>
          <a:p>
            <a:endParaRPr lang="en-US" dirty="0" smtClean="0"/>
          </a:p>
          <a:p>
            <a:endParaRPr lang="en-US" dirty="0" smtClean="0"/>
          </a:p>
        </p:txBody>
      </p:sp>
      <p:pic>
        <p:nvPicPr>
          <p:cNvPr id="7" name="Picture 6"/>
          <p:cNvPicPr>
            <a:picLocks noChangeAspect="1"/>
          </p:cNvPicPr>
          <p:nvPr/>
        </p:nvPicPr>
        <p:blipFill>
          <a:blip r:embed="rId3"/>
          <a:stretch>
            <a:fillRect/>
          </a:stretch>
        </p:blipFill>
        <p:spPr>
          <a:xfrm>
            <a:off x="8715982" y="548680"/>
            <a:ext cx="2841547" cy="648072"/>
          </a:xfrm>
          <a:prstGeom prst="rect">
            <a:avLst/>
          </a:prstGeom>
        </p:spPr>
      </p:pic>
      <p:pic>
        <p:nvPicPr>
          <p:cNvPr id="16" name="Picture 15"/>
          <p:cNvPicPr>
            <a:picLocks noChangeAspect="1"/>
          </p:cNvPicPr>
          <p:nvPr/>
        </p:nvPicPr>
        <p:blipFill>
          <a:blip r:embed="rId4"/>
          <a:stretch>
            <a:fillRect/>
          </a:stretch>
        </p:blipFill>
        <p:spPr>
          <a:xfrm>
            <a:off x="6168008" y="1844824"/>
            <a:ext cx="5580079" cy="4109702"/>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991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TeamForge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ALM </a:t>
            </a:r>
            <a:r>
              <a:rPr lang="en-US" b="1" dirty="0"/>
              <a:t>platform for collaborative software development </a:t>
            </a:r>
            <a:endParaRPr lang="en-US" dirty="0"/>
          </a:p>
        </p:txBody>
      </p:sp>
      <p:sp>
        <p:nvSpPr>
          <p:cNvPr id="8" name="Content Placeholder 6"/>
          <p:cNvSpPr txBox="1">
            <a:spLocks/>
          </p:cNvSpPr>
          <p:nvPr/>
        </p:nvSpPr>
        <p:spPr>
          <a:xfrm>
            <a:off x="609600" y="1524000"/>
            <a:ext cx="5630416"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www.collab.net/products/teamforge-alm</a:t>
            </a:r>
            <a:endParaRPr lang="en-US" dirty="0" smtClean="0"/>
          </a:p>
          <a:p>
            <a:r>
              <a:rPr lang="en-US" b="1" dirty="0" smtClean="0"/>
              <a:t>Enterprise Scale ALM</a:t>
            </a:r>
          </a:p>
          <a:p>
            <a:pPr lvl="1"/>
            <a:r>
              <a:rPr lang="en-US" dirty="0"/>
              <a:t>TeamForge ALM provides visibility and traceability into agile processes and development across the organization, even with dispersed teams. Ramp up teams, tools, and projects quickly and easily and improve collaboration</a:t>
            </a:r>
            <a:r>
              <a:rPr lang="en-US" dirty="0" smtClean="0"/>
              <a:t>.</a:t>
            </a:r>
          </a:p>
          <a:p>
            <a:r>
              <a:rPr lang="en-US" b="1" dirty="0" smtClean="0"/>
              <a:t>Enterprise 3</a:t>
            </a:r>
            <a:r>
              <a:rPr lang="en-US" b="1" baseline="30000" dirty="0" smtClean="0"/>
              <a:t>rd</a:t>
            </a:r>
            <a:r>
              <a:rPr lang="en-US" b="1" dirty="0" smtClean="0"/>
              <a:t> Party Integrations</a:t>
            </a:r>
          </a:p>
          <a:p>
            <a:pPr lvl="1"/>
            <a:r>
              <a:rPr lang="en-US" dirty="0"/>
              <a:t>Reduce the cost of development tools by providing a single platform that allows your teams to use the tools they want all while allowing you to streamline your processes and practices</a:t>
            </a:r>
            <a:r>
              <a:rPr lang="en-US" dirty="0" smtClean="0"/>
              <a:t>.</a:t>
            </a:r>
          </a:p>
          <a:p>
            <a:r>
              <a:rPr lang="en-US" b="1" dirty="0" smtClean="0"/>
              <a:t>Expedite Software Development</a:t>
            </a:r>
          </a:p>
          <a:p>
            <a:pPr lvl="1"/>
            <a:r>
              <a:rPr lang="en-US" dirty="0"/>
              <a:t>Customers' growing expectations and increased competition compel application delivery leaders to look for ways to expedite software development. </a:t>
            </a:r>
          </a:p>
        </p:txBody>
      </p:sp>
      <p:pic>
        <p:nvPicPr>
          <p:cNvPr id="7" name="Picture 6"/>
          <p:cNvPicPr>
            <a:picLocks noChangeAspect="1"/>
          </p:cNvPicPr>
          <p:nvPr/>
        </p:nvPicPr>
        <p:blipFill>
          <a:blip r:embed="rId3"/>
          <a:stretch>
            <a:fillRect/>
          </a:stretch>
        </p:blipFill>
        <p:spPr>
          <a:xfrm>
            <a:off x="8688288" y="548680"/>
            <a:ext cx="3040757" cy="452431"/>
          </a:xfrm>
          <a:prstGeom prst="rect">
            <a:avLst/>
          </a:prstGeom>
        </p:spPr>
      </p:pic>
      <p:pic>
        <p:nvPicPr>
          <p:cNvPr id="9" name="Picture 8"/>
          <p:cNvPicPr>
            <a:picLocks noChangeAspect="1"/>
          </p:cNvPicPr>
          <p:nvPr/>
        </p:nvPicPr>
        <p:blipFill>
          <a:blip r:embed="rId4"/>
          <a:stretch>
            <a:fillRect/>
          </a:stretch>
        </p:blipFill>
        <p:spPr>
          <a:xfrm>
            <a:off x="9624392" y="1052736"/>
            <a:ext cx="1929145" cy="443600"/>
          </a:xfrm>
          <a:prstGeom prst="rect">
            <a:avLst/>
          </a:prstGeom>
        </p:spPr>
      </p:pic>
      <p:pic>
        <p:nvPicPr>
          <p:cNvPr id="11" name="Picture 10"/>
          <p:cNvPicPr>
            <a:picLocks noChangeAspect="1"/>
          </p:cNvPicPr>
          <p:nvPr/>
        </p:nvPicPr>
        <p:blipFill>
          <a:blip r:embed="rId5"/>
          <a:stretch>
            <a:fillRect/>
          </a:stretch>
        </p:blipFill>
        <p:spPr>
          <a:xfrm>
            <a:off x="6456040" y="2348880"/>
            <a:ext cx="5420367" cy="2975595"/>
          </a:xfrm>
          <a:prstGeom prst="rect">
            <a:avLst/>
          </a:prstGeom>
        </p:spPr>
      </p:pic>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7704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Mingle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cap="all" dirty="0"/>
              <a:t>COLLABORATE. TRACK. WIN.</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3"/>
              </a:rPr>
              <a:t>https://</a:t>
            </a:r>
            <a:r>
              <a:rPr lang="en-US" dirty="0" smtClean="0">
                <a:hlinkClick r:id="rId3"/>
              </a:rPr>
              <a:t>www.thoughtworks.com/mingle/</a:t>
            </a:r>
            <a:endParaRPr lang="en-US" dirty="0" smtClean="0"/>
          </a:p>
          <a:p>
            <a:r>
              <a:rPr lang="en-US" dirty="0"/>
              <a:t>Project management tool that enables companies of all sizes to implement and scale agile practices</a:t>
            </a:r>
            <a:r>
              <a:rPr lang="en-US" dirty="0" smtClean="0"/>
              <a:t>.</a:t>
            </a:r>
          </a:p>
          <a:p>
            <a:r>
              <a:rPr lang="en-US" dirty="0"/>
              <a:t>Scaling Agile works best when each team can effectively ingrain Agile into their own process. That’s why Mingle is designed to integrate with a team’s current </a:t>
            </a:r>
            <a:r>
              <a:rPr lang="en-US" dirty="0" smtClean="0"/>
              <a:t>workflow.</a:t>
            </a:r>
            <a:endParaRPr lang="en-US" dirty="0"/>
          </a:p>
          <a:p>
            <a:pPr fontAlgn="base"/>
            <a:r>
              <a:rPr lang="en-US" dirty="0" err="1"/>
              <a:t>Mingle’s</a:t>
            </a:r>
            <a:r>
              <a:rPr lang="en-US" dirty="0"/>
              <a:t> flexibility lets you tailor your workflow to your team—whether you use Kanban, Scrum, Agile, or something in </a:t>
            </a:r>
            <a:r>
              <a:rPr lang="en-US" dirty="0" smtClean="0"/>
              <a:t>between.</a:t>
            </a:r>
            <a:endParaRPr lang="en-US" dirty="0"/>
          </a:p>
          <a:p>
            <a:r>
              <a:rPr lang="en-US" dirty="0"/>
              <a:t>At the </a:t>
            </a:r>
            <a:r>
              <a:rPr lang="en-US" b="1" dirty="0"/>
              <a:t>task</a:t>
            </a:r>
            <a:r>
              <a:rPr lang="en-US" dirty="0"/>
              <a:t> level, Mingle allows you to assign teammates to a specific action, so everyone can see who is working on what. At the </a:t>
            </a:r>
            <a:r>
              <a:rPr lang="en-US" b="1" dirty="0"/>
              <a:t>project</a:t>
            </a:r>
            <a:r>
              <a:rPr lang="en-US" dirty="0"/>
              <a:t> level, Mingle can nudge teams to have a conversation if an upcoming deadline has not been met. At the </a:t>
            </a:r>
            <a:r>
              <a:rPr lang="en-US" b="1" dirty="0"/>
              <a:t>program</a:t>
            </a:r>
            <a:r>
              <a:rPr lang="en-US" dirty="0"/>
              <a:t> level, Mingle sends these alerts to Program </a:t>
            </a:r>
            <a:r>
              <a:rPr lang="en-US" dirty="0" smtClean="0"/>
              <a:t>Managers.</a:t>
            </a:r>
            <a:endParaRPr lang="en-US" dirty="0"/>
          </a:p>
        </p:txBody>
      </p:sp>
      <p:sp>
        <p:nvSpPr>
          <p:cNvPr id="9" name="Flowchart: Data 8"/>
          <p:cNvSpPr/>
          <p:nvPr/>
        </p:nvSpPr>
        <p:spPr bwMode="ltGray">
          <a:xfrm>
            <a:off x="8040216" y="6428655"/>
            <a:ext cx="3008784" cy="429345"/>
          </a:xfrm>
          <a:prstGeom prst="flowChartInputOutpu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ThoughtWorks</a:t>
            </a:r>
          </a:p>
        </p:txBody>
      </p:sp>
      <p:pic>
        <p:nvPicPr>
          <p:cNvPr id="3" name="Picture 2"/>
          <p:cNvPicPr>
            <a:picLocks noChangeAspect="1"/>
          </p:cNvPicPr>
          <p:nvPr/>
        </p:nvPicPr>
        <p:blipFill>
          <a:blip r:embed="rId4"/>
          <a:stretch>
            <a:fillRect/>
          </a:stretch>
        </p:blipFill>
        <p:spPr>
          <a:xfrm>
            <a:off x="8904312" y="522350"/>
            <a:ext cx="2675071" cy="752726"/>
          </a:xfrm>
          <a:prstGeom prst="rect">
            <a:avLst/>
          </a:prstGeom>
        </p:spPr>
      </p:pic>
      <p:pic>
        <p:nvPicPr>
          <p:cNvPr id="4" name="Picture 3"/>
          <p:cNvPicPr>
            <a:picLocks noChangeAspect="1"/>
          </p:cNvPicPr>
          <p:nvPr/>
        </p:nvPicPr>
        <p:blipFill>
          <a:blip r:embed="rId5"/>
          <a:stretch>
            <a:fillRect/>
          </a:stretch>
        </p:blipFill>
        <p:spPr>
          <a:xfrm>
            <a:off x="6909150" y="2421972"/>
            <a:ext cx="4670233" cy="2498774"/>
          </a:xfrm>
          <a:prstGeom prst="rect">
            <a:avLst/>
          </a:prstGeom>
          <a:ln>
            <a:solidFill>
              <a:schemeClr val="bg1">
                <a:lumMod val="75000"/>
              </a:schemeClr>
            </a:solidFill>
          </a:ln>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5886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118</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7872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Docker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119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Build, Ship, Run</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https://www.docker.com</a:t>
            </a:r>
            <a:r>
              <a:rPr lang="en-US" dirty="0" smtClean="0">
                <a:hlinkClick r:id="rId2"/>
              </a:rPr>
              <a:t>/</a:t>
            </a:r>
            <a:endParaRPr lang="en-US" dirty="0" smtClean="0"/>
          </a:p>
          <a:p>
            <a:r>
              <a:rPr lang="en-US" dirty="0"/>
              <a:t>An open platform for distributed applications for developers and sysadmins</a:t>
            </a:r>
            <a:r>
              <a:rPr lang="en-US" dirty="0" smtClean="0"/>
              <a:t>. Less overhead than VM’s.</a:t>
            </a:r>
            <a:endParaRPr lang="en-US" dirty="0"/>
          </a:p>
          <a:p>
            <a:pPr fontAlgn="base"/>
            <a:r>
              <a:rPr lang="en-US" b="1" dirty="0" smtClean="0"/>
              <a:t>Build</a:t>
            </a:r>
            <a:r>
              <a:rPr lang="en-US" dirty="0" smtClean="0"/>
              <a:t> – Docker </a:t>
            </a:r>
            <a:r>
              <a:rPr lang="en-US" dirty="0"/>
              <a:t>allows you to compose your application from </a:t>
            </a:r>
            <a:r>
              <a:rPr lang="en-US" dirty="0" err="1"/>
              <a:t>microservices</a:t>
            </a:r>
            <a:r>
              <a:rPr lang="en-US" dirty="0"/>
              <a:t>, without worrying about inconsistencies between development and production environments, and without locking into any platform or language</a:t>
            </a:r>
            <a:r>
              <a:rPr lang="en-US" dirty="0" smtClean="0"/>
              <a:t>.</a:t>
            </a:r>
            <a:endParaRPr lang="en-US" dirty="0"/>
          </a:p>
          <a:p>
            <a:pPr fontAlgn="base"/>
            <a:r>
              <a:rPr lang="en-US" b="1" dirty="0" smtClean="0"/>
              <a:t>Ship</a:t>
            </a:r>
            <a:r>
              <a:rPr lang="en-US" dirty="0" smtClean="0"/>
              <a:t> – Docker </a:t>
            </a:r>
            <a:r>
              <a:rPr lang="en-US" dirty="0"/>
              <a:t>lets you design the entire cycle of application development, testing and distribution, and manage it with a consistent user interface.</a:t>
            </a:r>
          </a:p>
          <a:p>
            <a:pPr fontAlgn="base"/>
            <a:r>
              <a:rPr lang="en-US" b="1" dirty="0" smtClean="0"/>
              <a:t>Run</a:t>
            </a:r>
            <a:r>
              <a:rPr lang="en-US" dirty="0" smtClean="0"/>
              <a:t> – Docker </a:t>
            </a:r>
            <a:r>
              <a:rPr lang="en-US" dirty="0"/>
              <a:t>offers you the ability to deploy scalable services, securely and reliably, on a wide variety of platforms</a:t>
            </a:r>
            <a:r>
              <a:rPr lang="en-US" dirty="0" smtClean="0"/>
              <a:t>.</a:t>
            </a:r>
          </a:p>
          <a:p>
            <a:pPr fontAlgn="base"/>
            <a:r>
              <a:rPr lang="en-US" dirty="0" smtClean="0"/>
              <a:t>Linux typically (now also on Windows*).</a:t>
            </a:r>
            <a:endParaRPr lang="en-US" dirty="0"/>
          </a:p>
          <a:p>
            <a:pPr fontAlgn="base"/>
            <a:endParaRPr lang="en-US" dirty="0"/>
          </a:p>
          <a:p>
            <a:endParaRPr lang="en-US" dirty="0"/>
          </a:p>
        </p:txBody>
      </p:sp>
      <p:pic>
        <p:nvPicPr>
          <p:cNvPr id="3" name="Picture 2"/>
          <p:cNvPicPr>
            <a:picLocks noChangeAspect="1"/>
          </p:cNvPicPr>
          <p:nvPr/>
        </p:nvPicPr>
        <p:blipFill>
          <a:blip r:embed="rId3"/>
          <a:stretch>
            <a:fillRect/>
          </a:stretch>
        </p:blipFill>
        <p:spPr>
          <a:xfrm>
            <a:off x="8928342" y="521208"/>
            <a:ext cx="2651042" cy="794032"/>
          </a:xfrm>
          <a:prstGeom prst="rect">
            <a:avLst/>
          </a:prstGeom>
        </p:spPr>
      </p:pic>
      <p:pic>
        <p:nvPicPr>
          <p:cNvPr id="9" name="Picture 8"/>
          <p:cNvPicPr>
            <a:picLocks noChangeAspect="1"/>
          </p:cNvPicPr>
          <p:nvPr/>
        </p:nvPicPr>
        <p:blipFill>
          <a:blip r:embed="rId4"/>
          <a:stretch>
            <a:fillRect/>
          </a:stretch>
        </p:blipFill>
        <p:spPr>
          <a:xfrm>
            <a:off x="6744072" y="1909909"/>
            <a:ext cx="4962525" cy="3486150"/>
          </a:xfrm>
          <a:prstGeom prst="rect">
            <a:avLst/>
          </a:prstGeom>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5878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Open Source – Perspective (Antonio </a:t>
            </a:r>
            <a:r>
              <a:rPr lang="en-US" dirty="0" err="1" smtClean="0"/>
              <a:t>Neri</a:t>
            </a:r>
            <a:r>
              <a:rPr lang="en-US" dirty="0" smtClean="0"/>
              <a:t>) </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12</a:t>
            </a:fld>
            <a:endParaRPr lang="en-US" dirty="0"/>
          </a:p>
        </p:txBody>
      </p:sp>
      <p:sp>
        <p:nvSpPr>
          <p:cNvPr id="2" name="Content Placeholder 1"/>
          <p:cNvSpPr>
            <a:spLocks noGrp="1"/>
          </p:cNvSpPr>
          <p:nvPr>
            <p:ph idx="4294967295"/>
          </p:nvPr>
        </p:nvSpPr>
        <p:spPr>
          <a:xfrm>
            <a:off x="946785" y="1183510"/>
            <a:ext cx="10972800" cy="5257800"/>
          </a:xfrm>
        </p:spPr>
        <p:txBody>
          <a:bodyPr>
            <a:normAutofit/>
          </a:bodyPr>
          <a:lstStyle/>
          <a:p>
            <a:r>
              <a:rPr lang="en-US" dirty="0" smtClean="0"/>
              <a:t>Companies simply </a:t>
            </a:r>
            <a:r>
              <a:rPr lang="en-US" dirty="0"/>
              <a:t>want open source because they perceive it as lower cost, and protection from vendor lock-in (i.e. </a:t>
            </a:r>
            <a:r>
              <a:rPr lang="en-US" dirty="0" smtClean="0"/>
              <a:t>Oracle).</a:t>
            </a:r>
          </a:p>
          <a:p>
            <a:r>
              <a:rPr lang="en-US" dirty="0" smtClean="0"/>
              <a:t>The </a:t>
            </a:r>
            <a:r>
              <a:rPr lang="en-US" dirty="0"/>
              <a:t>reality </a:t>
            </a:r>
            <a:r>
              <a:rPr lang="en-US" dirty="0" smtClean="0"/>
              <a:t>is </a:t>
            </a:r>
            <a:r>
              <a:rPr lang="en-US" dirty="0"/>
              <a:t>that even with open source, it’s highly unlikely they’d ever be able to support themselves and they are often just as locked in</a:t>
            </a:r>
            <a:r>
              <a:rPr lang="en-US" dirty="0" smtClean="0"/>
              <a:t>.</a:t>
            </a:r>
          </a:p>
          <a:p>
            <a:r>
              <a:rPr lang="en-US" dirty="0"/>
              <a:t>When done well, and with a properly thought out strategy, it can be a powerful arsenal in </a:t>
            </a:r>
            <a:r>
              <a:rPr lang="en-US" dirty="0" smtClean="0"/>
              <a:t>your toolset.</a:t>
            </a:r>
          </a:p>
          <a:p>
            <a:r>
              <a:rPr lang="en-US" dirty="0" smtClean="0"/>
              <a:t>Done </a:t>
            </a:r>
            <a:r>
              <a:rPr lang="en-US" dirty="0"/>
              <a:t>wrong and it can be a giant waste of time, energy and </a:t>
            </a:r>
            <a:r>
              <a:rPr lang="en-US" dirty="0" smtClean="0"/>
              <a:t>resources.</a:t>
            </a:r>
          </a:p>
          <a:p>
            <a:r>
              <a:rPr lang="en-US" b="1" dirty="0" smtClean="0"/>
              <a:t>Summary</a:t>
            </a:r>
          </a:p>
          <a:p>
            <a:pPr lvl="1"/>
            <a:r>
              <a:rPr lang="en-US" dirty="0"/>
              <a:t>Open source is not ONE thing.  It is a complex array things with many nuances to contend with</a:t>
            </a:r>
          </a:p>
          <a:p>
            <a:pPr lvl="1"/>
            <a:r>
              <a:rPr lang="en-US" dirty="0"/>
              <a:t>Pay attention to brand ownership/association</a:t>
            </a:r>
          </a:p>
          <a:p>
            <a:pPr lvl="1"/>
            <a:r>
              <a:rPr lang="en-US" dirty="0"/>
              <a:t>Pay attention to the license model chosen </a:t>
            </a:r>
            <a:r>
              <a:rPr lang="en-US" dirty="0" smtClean="0"/>
              <a:t>(Most prefer </a:t>
            </a:r>
            <a:r>
              <a:rPr lang="en-US" dirty="0"/>
              <a:t>the GPL whenever possible)</a:t>
            </a:r>
          </a:p>
          <a:p>
            <a:pPr lvl="1"/>
            <a:r>
              <a:rPr lang="en-US" dirty="0"/>
              <a:t>Play close attention to who has check-in privileges</a:t>
            </a:r>
          </a:p>
          <a:p>
            <a:pPr lvl="1"/>
            <a:r>
              <a:rPr lang="en-US" dirty="0"/>
              <a:t>Look for the various tricks that companies (often startups) use to “fake” open </a:t>
            </a:r>
            <a:r>
              <a:rPr lang="en-US" dirty="0" smtClean="0"/>
              <a:t>source</a:t>
            </a:r>
          </a:p>
          <a:p>
            <a:pPr marL="228600" lvl="1" indent="0">
              <a:buNone/>
            </a:pPr>
            <a:endParaRPr lang="en-US" dirty="0"/>
          </a:p>
        </p:txBody>
      </p:sp>
      <p:sp>
        <p:nvSpPr>
          <p:cNvPr id="7" name="TextBox 6">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4902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Kubernetes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120</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Production-Grade Container Orchestration</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https://kubernetes.io</a:t>
            </a:r>
            <a:r>
              <a:rPr lang="en-US" dirty="0" smtClean="0">
                <a:hlinkClick r:id="rId2"/>
              </a:rPr>
              <a:t>/</a:t>
            </a:r>
            <a:endParaRPr lang="en-US" dirty="0"/>
          </a:p>
          <a:p>
            <a:r>
              <a:rPr lang="en-US" b="1" dirty="0"/>
              <a:t>Kubernetes</a:t>
            </a:r>
            <a:r>
              <a:rPr lang="en-US" dirty="0"/>
              <a:t> is </a:t>
            </a:r>
            <a:r>
              <a:rPr lang="en-US" dirty="0" smtClean="0"/>
              <a:t>a Google owned, </a:t>
            </a:r>
            <a:r>
              <a:rPr lang="en-US" dirty="0"/>
              <a:t>open-source system for automating deployment, scaling, and management of containerized applications</a:t>
            </a:r>
            <a:r>
              <a:rPr lang="en-US" dirty="0" smtClean="0"/>
              <a:t>.</a:t>
            </a:r>
            <a:endParaRPr lang="en-US" dirty="0"/>
          </a:p>
          <a:p>
            <a:r>
              <a:rPr lang="en-US" b="1" dirty="0"/>
              <a:t>Planet Scale</a:t>
            </a:r>
          </a:p>
          <a:p>
            <a:pPr lvl="1"/>
            <a:r>
              <a:rPr lang="en-US" dirty="0"/>
              <a:t>Designed on the same principles that allows Google to run billions of containers a week, Kubernetes can scale without increasing your ops team.</a:t>
            </a:r>
          </a:p>
          <a:p>
            <a:r>
              <a:rPr lang="en-US" b="1" dirty="0"/>
              <a:t>Never Outgrow</a:t>
            </a:r>
          </a:p>
          <a:p>
            <a:pPr lvl="1"/>
            <a:r>
              <a:rPr lang="en-US" dirty="0"/>
              <a:t>Whether testing locally or running a global enterprise, Kubernetes flexibility grows with you to deliver your applications consistently and easily no matter how complex your need is.</a:t>
            </a:r>
          </a:p>
          <a:p>
            <a:r>
              <a:rPr lang="en-US" b="1" dirty="0"/>
              <a:t>Run Anywhere</a:t>
            </a:r>
          </a:p>
          <a:p>
            <a:pPr lvl="1"/>
            <a:r>
              <a:rPr lang="en-US" dirty="0"/>
              <a:t>Kubernetes is open source giving you the freedom to take advantage of </a:t>
            </a:r>
            <a:r>
              <a:rPr lang="en-US" dirty="0" err="1"/>
              <a:t>on-premise</a:t>
            </a:r>
            <a:r>
              <a:rPr lang="en-US" dirty="0"/>
              <a:t>, hybrid, or public </a:t>
            </a:r>
            <a:r>
              <a:rPr lang="en-US" dirty="0" smtClean="0"/>
              <a:t>cloud.</a:t>
            </a:r>
            <a:endParaRPr lang="en-US" dirty="0"/>
          </a:p>
          <a:p>
            <a:endParaRPr lang="en-US" dirty="0"/>
          </a:p>
        </p:txBody>
      </p:sp>
      <p:pic>
        <p:nvPicPr>
          <p:cNvPr id="4" name="Picture 3"/>
          <p:cNvPicPr>
            <a:picLocks noChangeAspect="1"/>
          </p:cNvPicPr>
          <p:nvPr/>
        </p:nvPicPr>
        <p:blipFill>
          <a:blip r:embed="rId3"/>
          <a:stretch>
            <a:fillRect/>
          </a:stretch>
        </p:blipFill>
        <p:spPr>
          <a:xfrm>
            <a:off x="8415522" y="476672"/>
            <a:ext cx="3206070" cy="720080"/>
          </a:xfrm>
          <a:prstGeom prst="rect">
            <a:avLst/>
          </a:prstGeom>
        </p:spPr>
      </p:pic>
      <p:pic>
        <p:nvPicPr>
          <p:cNvPr id="7" name="Picture 6"/>
          <p:cNvPicPr>
            <a:picLocks noChangeAspect="1"/>
          </p:cNvPicPr>
          <p:nvPr/>
        </p:nvPicPr>
        <p:blipFill>
          <a:blip r:embed="rId4"/>
          <a:stretch>
            <a:fillRect/>
          </a:stretch>
        </p:blipFill>
        <p:spPr>
          <a:xfrm>
            <a:off x="6871212" y="1916832"/>
            <a:ext cx="4749758" cy="3528392"/>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75396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Apache </a:t>
            </a:r>
            <a:r>
              <a:rPr lang="en-US" dirty="0" err="1" smtClean="0"/>
              <a:t>Mesos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A distributed systems kernel</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http://mesos.apache.org</a:t>
            </a:r>
            <a:r>
              <a:rPr lang="en-US" dirty="0" smtClean="0">
                <a:hlinkClick r:id="rId2"/>
              </a:rPr>
              <a:t>/</a:t>
            </a:r>
            <a:endParaRPr lang="en-US" dirty="0" smtClean="0"/>
          </a:p>
          <a:p>
            <a:r>
              <a:rPr lang="en-US" dirty="0" smtClean="0"/>
              <a:t>Uses Linux kernel principles </a:t>
            </a:r>
            <a:r>
              <a:rPr lang="en-US" dirty="0"/>
              <a:t>at a different level of abstraction. The </a:t>
            </a:r>
            <a:r>
              <a:rPr lang="en-US" dirty="0" err="1" smtClean="0"/>
              <a:t>Mesos</a:t>
            </a:r>
            <a:r>
              <a:rPr lang="en-US" dirty="0" smtClean="0"/>
              <a:t> kernel </a:t>
            </a:r>
            <a:r>
              <a:rPr lang="en-US" dirty="0"/>
              <a:t>runs on every machine and provides applications (e.g., Hadoop, Spark, Kafka, </a:t>
            </a:r>
            <a:r>
              <a:rPr lang="en-US" dirty="0" err="1"/>
              <a:t>Elasticsearch</a:t>
            </a:r>
            <a:r>
              <a:rPr lang="en-US" dirty="0"/>
              <a:t>) with API’s </a:t>
            </a:r>
            <a:r>
              <a:rPr lang="en-US" dirty="0" smtClean="0"/>
              <a:t>for resource </a:t>
            </a:r>
            <a:r>
              <a:rPr lang="en-US" dirty="0"/>
              <a:t>management and scheduling across entire datacenter and cloud environments.</a:t>
            </a:r>
          </a:p>
          <a:p>
            <a:pPr lvl="1" fontAlgn="base"/>
            <a:r>
              <a:rPr lang="en-US" dirty="0"/>
              <a:t>LINEAR </a:t>
            </a:r>
            <a:r>
              <a:rPr lang="en-US" dirty="0" smtClean="0"/>
              <a:t>SCALABILITY</a:t>
            </a:r>
            <a:endParaRPr lang="en-US" dirty="0"/>
          </a:p>
          <a:p>
            <a:pPr lvl="1" fontAlgn="base"/>
            <a:r>
              <a:rPr lang="en-US" dirty="0"/>
              <a:t>HIGH AVAILABILITY</a:t>
            </a:r>
          </a:p>
          <a:p>
            <a:pPr lvl="1" fontAlgn="base"/>
            <a:r>
              <a:rPr lang="en-US" dirty="0" smtClean="0"/>
              <a:t>CONTAINERS</a:t>
            </a:r>
            <a:endParaRPr lang="en-US" dirty="0"/>
          </a:p>
          <a:p>
            <a:pPr lvl="1" fontAlgn="base"/>
            <a:r>
              <a:rPr lang="en-US" dirty="0" smtClean="0"/>
              <a:t>ISOLATION</a:t>
            </a:r>
            <a:endParaRPr lang="en-US" dirty="0"/>
          </a:p>
          <a:p>
            <a:pPr lvl="1" fontAlgn="base"/>
            <a:r>
              <a:rPr lang="en-US" dirty="0" smtClean="0"/>
              <a:t>TWO </a:t>
            </a:r>
            <a:r>
              <a:rPr lang="en-US" dirty="0"/>
              <a:t>LEVEL SCHEDULING</a:t>
            </a:r>
          </a:p>
          <a:p>
            <a:pPr lvl="1" fontAlgn="base"/>
            <a:r>
              <a:rPr lang="en-US" dirty="0" smtClean="0"/>
              <a:t>APIS</a:t>
            </a:r>
            <a:endParaRPr lang="en-US" dirty="0"/>
          </a:p>
          <a:p>
            <a:pPr lvl="1" fontAlgn="base"/>
            <a:r>
              <a:rPr lang="en-US" dirty="0" smtClean="0"/>
              <a:t>WEB </a:t>
            </a:r>
            <a:r>
              <a:rPr lang="en-US" dirty="0"/>
              <a:t>UI</a:t>
            </a:r>
          </a:p>
          <a:p>
            <a:pPr lvl="1" fontAlgn="base"/>
            <a:r>
              <a:rPr lang="en-US" dirty="0"/>
              <a:t>P</a:t>
            </a:r>
            <a:r>
              <a:rPr lang="en-US" dirty="0" smtClean="0"/>
              <a:t>LATFORM</a:t>
            </a:r>
            <a:endParaRPr lang="en-US" dirty="0"/>
          </a:p>
        </p:txBody>
      </p:sp>
      <p:pic>
        <p:nvPicPr>
          <p:cNvPr id="4" name="Picture 3"/>
          <p:cNvPicPr>
            <a:picLocks noChangeAspect="1"/>
          </p:cNvPicPr>
          <p:nvPr/>
        </p:nvPicPr>
        <p:blipFill>
          <a:blip r:embed="rId3"/>
          <a:stretch>
            <a:fillRect/>
          </a:stretch>
        </p:blipFill>
        <p:spPr>
          <a:xfrm>
            <a:off x="8976320" y="476672"/>
            <a:ext cx="2594620" cy="976710"/>
          </a:xfrm>
          <a:prstGeom prst="rect">
            <a:avLst/>
          </a:prstGeom>
        </p:spPr>
      </p:pic>
      <p:pic>
        <p:nvPicPr>
          <p:cNvPr id="10" name="Picture 9"/>
          <p:cNvPicPr>
            <a:picLocks noChangeAspect="1"/>
          </p:cNvPicPr>
          <p:nvPr/>
        </p:nvPicPr>
        <p:blipFill>
          <a:blip r:embed="rId4"/>
          <a:stretch>
            <a:fillRect/>
          </a:stretch>
        </p:blipFill>
        <p:spPr>
          <a:xfrm>
            <a:off x="6744072" y="1988840"/>
            <a:ext cx="5043265" cy="3027040"/>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97648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b="0" dirty="0" smtClean="0"/>
              <a:t>Amazon EC2 Container Service (ECS)</a:t>
            </a:r>
            <a:endParaRPr lang="en-US" b="0"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Run containerized applications in production</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aws.amazon.com/ecs</a:t>
            </a:r>
            <a:endParaRPr lang="en-US" dirty="0" smtClean="0"/>
          </a:p>
          <a:p>
            <a:r>
              <a:rPr lang="en-US" dirty="0" smtClean="0"/>
              <a:t>ECS is </a:t>
            </a:r>
            <a:r>
              <a:rPr lang="en-US" dirty="0"/>
              <a:t>a highly scalable, high performance container management service that supports Docker containers and allows you to easily run applications on </a:t>
            </a:r>
            <a:r>
              <a:rPr lang="en-US" dirty="0" smtClean="0"/>
              <a:t>EC2.</a:t>
            </a:r>
          </a:p>
          <a:p>
            <a:endParaRPr lang="en-US" dirty="0" smtClean="0"/>
          </a:p>
          <a:p>
            <a:r>
              <a:rPr lang="en-US" dirty="0"/>
              <a:t>Easily Manage Clusters for Any Scale</a:t>
            </a:r>
          </a:p>
          <a:p>
            <a:r>
              <a:rPr lang="en-US" dirty="0" smtClean="0"/>
              <a:t>Flexible </a:t>
            </a:r>
            <a:r>
              <a:rPr lang="en-US" dirty="0"/>
              <a:t>Container Placement</a:t>
            </a:r>
          </a:p>
          <a:p>
            <a:r>
              <a:rPr lang="en-US" dirty="0" smtClean="0"/>
              <a:t>Designed </a:t>
            </a:r>
            <a:r>
              <a:rPr lang="en-US" dirty="0"/>
              <a:t>for Use with Other AWS Services</a:t>
            </a:r>
          </a:p>
          <a:p>
            <a:r>
              <a:rPr lang="en-US" dirty="0" smtClean="0"/>
              <a:t>Extensible</a:t>
            </a:r>
            <a:endParaRPr lang="en-US" dirty="0"/>
          </a:p>
          <a:p>
            <a:r>
              <a:rPr lang="en-US" dirty="0" smtClean="0"/>
              <a:t>Performance </a:t>
            </a:r>
            <a:r>
              <a:rPr lang="en-US" dirty="0"/>
              <a:t>at Scale</a:t>
            </a:r>
          </a:p>
          <a:p>
            <a:r>
              <a:rPr lang="en-US" dirty="0" smtClean="0"/>
              <a:t>Secure</a:t>
            </a:r>
          </a:p>
          <a:p>
            <a:r>
              <a:rPr lang="en-US" dirty="0" smtClean="0">
                <a:hlinkClick r:id="rId3"/>
              </a:rPr>
              <a:t>Watch Video</a:t>
            </a:r>
            <a:endParaRPr lang="en-US" dirty="0"/>
          </a:p>
          <a:p>
            <a:endParaRPr lang="en-US" dirty="0"/>
          </a:p>
        </p:txBody>
      </p:sp>
      <p:pic>
        <p:nvPicPr>
          <p:cNvPr id="4" name="Picture 3"/>
          <p:cNvPicPr>
            <a:picLocks noChangeAspect="1"/>
          </p:cNvPicPr>
          <p:nvPr/>
        </p:nvPicPr>
        <p:blipFill>
          <a:blip r:embed="rId4"/>
          <a:stretch>
            <a:fillRect/>
          </a:stretch>
        </p:blipFill>
        <p:spPr>
          <a:xfrm>
            <a:off x="9754423" y="620688"/>
            <a:ext cx="1853823" cy="792088"/>
          </a:xfrm>
          <a:prstGeom prst="rect">
            <a:avLst/>
          </a:prstGeom>
        </p:spPr>
      </p:pic>
      <p:pic>
        <p:nvPicPr>
          <p:cNvPr id="7" name="Picture 6"/>
          <p:cNvPicPr>
            <a:picLocks noChangeAspect="1"/>
          </p:cNvPicPr>
          <p:nvPr/>
        </p:nvPicPr>
        <p:blipFill>
          <a:blip r:embed="rId5"/>
          <a:stretch>
            <a:fillRect/>
          </a:stretch>
        </p:blipFill>
        <p:spPr>
          <a:xfrm>
            <a:off x="5807968" y="3068960"/>
            <a:ext cx="5898287" cy="2925111"/>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0734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b="0" dirty="0" smtClean="0"/>
              <a:t>Google Container Engine</a:t>
            </a:r>
            <a:endParaRPr lang="en-US" b="0"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123</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One-click Kubernetes clusters, managed by Google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aws.amazon.com/ecs</a:t>
            </a:r>
            <a:endParaRPr lang="en-US" dirty="0" smtClean="0"/>
          </a:p>
          <a:p>
            <a:r>
              <a:rPr lang="en-US" b="1" dirty="0"/>
              <a:t>Automated Container </a:t>
            </a:r>
            <a:r>
              <a:rPr lang="en-US" b="1" dirty="0" smtClean="0"/>
              <a:t>Management </a:t>
            </a:r>
            <a:r>
              <a:rPr lang="en-US" dirty="0" smtClean="0"/>
              <a:t>– Google </a:t>
            </a:r>
            <a:r>
              <a:rPr lang="en-US" dirty="0"/>
              <a:t>Container Engine is a powerful cluster manager and orchestration system for running your Docker containers. </a:t>
            </a:r>
            <a:endParaRPr lang="en-US" dirty="0" smtClean="0"/>
          </a:p>
          <a:p>
            <a:r>
              <a:rPr lang="en-US" b="1" dirty="0" smtClean="0"/>
              <a:t>Set </a:t>
            </a:r>
            <a:r>
              <a:rPr lang="en-US" b="1" dirty="0"/>
              <a:t>Up a Cluster in </a:t>
            </a:r>
            <a:r>
              <a:rPr lang="en-US" b="1" dirty="0" smtClean="0"/>
              <a:t>Minutes </a:t>
            </a:r>
            <a:r>
              <a:rPr lang="en-US" dirty="0" smtClean="0"/>
              <a:t>- Set </a:t>
            </a:r>
            <a:r>
              <a:rPr lang="en-US" dirty="0"/>
              <a:t>up a managed container cluster of virtual machines, ready for deployment in just minutes. </a:t>
            </a:r>
            <a:endParaRPr lang="en-US" dirty="0" smtClean="0"/>
          </a:p>
          <a:p>
            <a:r>
              <a:rPr lang="en-US" b="1" dirty="0" smtClean="0"/>
              <a:t>Declarative Management </a:t>
            </a:r>
            <a:r>
              <a:rPr lang="en-US" dirty="0" smtClean="0"/>
              <a:t>- Declare </a:t>
            </a:r>
            <a:r>
              <a:rPr lang="en-US" dirty="0"/>
              <a:t>your containers' requirements, such as the amount of CPU/memory to reserve, number of replicas, and </a:t>
            </a:r>
            <a:r>
              <a:rPr lang="en-US" dirty="0" smtClean="0"/>
              <a:t>keep-alive </a:t>
            </a:r>
            <a:r>
              <a:rPr lang="en-US" dirty="0"/>
              <a:t>policy, in a simple JSON </a:t>
            </a:r>
            <a:r>
              <a:rPr lang="en-US" dirty="0" err="1"/>
              <a:t>config</a:t>
            </a:r>
            <a:r>
              <a:rPr lang="en-US" dirty="0"/>
              <a:t> file</a:t>
            </a:r>
            <a:r>
              <a:rPr lang="en-US" dirty="0" smtClean="0"/>
              <a:t>.</a:t>
            </a:r>
            <a:endParaRPr lang="en-US" dirty="0"/>
          </a:p>
          <a:p>
            <a:r>
              <a:rPr lang="en-US" b="1" dirty="0"/>
              <a:t>Flexible &amp; </a:t>
            </a:r>
            <a:r>
              <a:rPr lang="en-US" b="1" dirty="0" smtClean="0"/>
              <a:t>Interoperable </a:t>
            </a:r>
            <a:r>
              <a:rPr lang="en-US" dirty="0" smtClean="0"/>
              <a:t>- With </a:t>
            </a:r>
            <a:r>
              <a:rPr lang="en-US" dirty="0"/>
              <a:t>companies like </a:t>
            </a:r>
            <a:r>
              <a:rPr lang="en-US" dirty="0" smtClean="0"/>
              <a:t>CoreOS, </a:t>
            </a:r>
            <a:r>
              <a:rPr lang="en-US" dirty="0"/>
              <a:t>IBM, OpenStack, Red Hat, and VMware </a:t>
            </a:r>
            <a:r>
              <a:rPr lang="en-US" dirty="0" smtClean="0"/>
              <a:t>integrating </a:t>
            </a:r>
            <a:r>
              <a:rPr lang="en-US" dirty="0"/>
              <a:t>Kubernetes into their platforms, you'll be able to </a:t>
            </a:r>
            <a:r>
              <a:rPr lang="en-US" dirty="0" smtClean="0"/>
              <a:t>take </a:t>
            </a:r>
            <a:r>
              <a:rPr lang="en-US" dirty="0"/>
              <a:t>advantage of multiple cloud </a:t>
            </a:r>
            <a:r>
              <a:rPr lang="en-US" dirty="0" smtClean="0"/>
              <a:t>providers.</a:t>
            </a:r>
          </a:p>
        </p:txBody>
      </p:sp>
      <p:pic>
        <p:nvPicPr>
          <p:cNvPr id="3" name="Picture 2"/>
          <p:cNvPicPr>
            <a:picLocks noChangeAspect="1"/>
          </p:cNvPicPr>
          <p:nvPr/>
        </p:nvPicPr>
        <p:blipFill>
          <a:blip r:embed="rId3"/>
          <a:stretch>
            <a:fillRect/>
          </a:stretch>
        </p:blipFill>
        <p:spPr>
          <a:xfrm>
            <a:off x="8256240" y="620688"/>
            <a:ext cx="3367433" cy="432048"/>
          </a:xfrm>
          <a:prstGeom prst="rect">
            <a:avLst/>
          </a:prstGeom>
        </p:spPr>
      </p:pic>
      <p:pic>
        <p:nvPicPr>
          <p:cNvPr id="10" name="Picture 9"/>
          <p:cNvPicPr>
            <a:picLocks noChangeAspect="1"/>
          </p:cNvPicPr>
          <p:nvPr/>
        </p:nvPicPr>
        <p:blipFill>
          <a:blip r:embed="rId4"/>
          <a:stretch>
            <a:fillRect/>
          </a:stretch>
        </p:blipFill>
        <p:spPr>
          <a:xfrm>
            <a:off x="6744072" y="2060848"/>
            <a:ext cx="5017423" cy="3237452"/>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3780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b="0" dirty="0" smtClean="0"/>
              <a:t>Azure Container Service</a:t>
            </a:r>
            <a:endParaRPr lang="en-US" b="0"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Deploy and manage containers using the tools you choose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azure.microsoft.com/en-us/services/container-service</a:t>
            </a:r>
            <a:endParaRPr lang="en-US" dirty="0" smtClean="0"/>
          </a:p>
          <a:p>
            <a:r>
              <a:rPr lang="en-US" dirty="0"/>
              <a:t>Create a container hosting solution optimized for Azure</a:t>
            </a:r>
          </a:p>
          <a:p>
            <a:r>
              <a:rPr lang="en-US" dirty="0"/>
              <a:t>Scale and orchestrate applications using DC/OS, Docker Swarm, or Kubernetes</a:t>
            </a:r>
          </a:p>
          <a:p>
            <a:r>
              <a:rPr lang="en-US" dirty="0"/>
              <a:t>Use popular open-source, client-side tooling</a:t>
            </a:r>
          </a:p>
          <a:p>
            <a:r>
              <a:rPr lang="en-US" dirty="0"/>
              <a:t>Migrate container workloads to and from Azure without code changes</a:t>
            </a:r>
          </a:p>
          <a:p>
            <a:endParaRPr lang="en-US" dirty="0"/>
          </a:p>
        </p:txBody>
      </p:sp>
      <p:pic>
        <p:nvPicPr>
          <p:cNvPr id="7" name="Picture 6"/>
          <p:cNvPicPr>
            <a:picLocks noChangeAspect="1"/>
          </p:cNvPicPr>
          <p:nvPr/>
        </p:nvPicPr>
        <p:blipFill>
          <a:blip r:embed="rId3"/>
          <a:stretch>
            <a:fillRect/>
          </a:stretch>
        </p:blipFill>
        <p:spPr>
          <a:xfrm>
            <a:off x="10344472" y="548680"/>
            <a:ext cx="936104" cy="698111"/>
          </a:xfrm>
          <a:prstGeom prst="rect">
            <a:avLst/>
          </a:prstGeom>
        </p:spPr>
      </p:pic>
      <p:pic>
        <p:nvPicPr>
          <p:cNvPr id="10" name="Picture 9"/>
          <p:cNvPicPr>
            <a:picLocks noChangeAspect="1"/>
          </p:cNvPicPr>
          <p:nvPr/>
        </p:nvPicPr>
        <p:blipFill>
          <a:blip r:embed="rId4"/>
          <a:stretch>
            <a:fillRect/>
          </a:stretch>
        </p:blipFill>
        <p:spPr>
          <a:xfrm>
            <a:off x="9912424" y="1268760"/>
            <a:ext cx="1724025" cy="295275"/>
          </a:xfrm>
          <a:prstGeom prst="rect">
            <a:avLst/>
          </a:prstGeom>
        </p:spPr>
      </p:pic>
      <p:pic>
        <p:nvPicPr>
          <p:cNvPr id="12" name="Picture 11"/>
          <p:cNvPicPr>
            <a:picLocks noChangeAspect="1"/>
          </p:cNvPicPr>
          <p:nvPr/>
        </p:nvPicPr>
        <p:blipFill>
          <a:blip r:embed="rId5"/>
          <a:stretch>
            <a:fillRect/>
          </a:stretch>
        </p:blipFill>
        <p:spPr>
          <a:xfrm>
            <a:off x="6988072" y="2636913"/>
            <a:ext cx="4785551" cy="2664296"/>
          </a:xfrm>
          <a:prstGeom prst="rect">
            <a:avLst/>
          </a:prstGeom>
        </p:spPr>
      </p:pic>
      <p:sp>
        <p:nvSpPr>
          <p:cNvPr id="13" name="TextBox 12">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6988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125</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26129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SiteScope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Quickly improve your IT environment</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3"/>
              </a:rPr>
              <a:t>https://</a:t>
            </a:r>
            <a:r>
              <a:rPr lang="en-US" dirty="0" smtClean="0">
                <a:hlinkClick r:id="rId3"/>
              </a:rPr>
              <a:t>saas.hpe.com/en-us/software/sitescope</a:t>
            </a:r>
            <a:endParaRPr lang="en-US" dirty="0" smtClean="0"/>
          </a:p>
          <a:p>
            <a:r>
              <a:rPr lang="en-US" dirty="0" smtClean="0"/>
              <a:t>This </a:t>
            </a:r>
            <a:r>
              <a:rPr lang="en-US" dirty="0"/>
              <a:t>agentless application monitoring software provides heterogeneous and hybrid support, quick time to value, and ease of installation, configuration, and use</a:t>
            </a:r>
            <a:r>
              <a:rPr lang="en-US" dirty="0" smtClean="0"/>
              <a:t>.</a:t>
            </a:r>
            <a:endParaRPr lang="en-US" dirty="0"/>
          </a:p>
          <a:p>
            <a:pPr fontAlgn="base"/>
            <a:r>
              <a:rPr lang="en-US" dirty="0" smtClean="0"/>
              <a:t>Automate Application Monitoring</a:t>
            </a:r>
          </a:p>
          <a:p>
            <a:pPr fontAlgn="base"/>
            <a:r>
              <a:rPr lang="en-US" dirty="0" smtClean="0"/>
              <a:t>Intuitive </a:t>
            </a:r>
            <a:r>
              <a:rPr lang="en-US" dirty="0"/>
              <a:t>M</a:t>
            </a:r>
            <a:r>
              <a:rPr lang="en-US" dirty="0" smtClean="0"/>
              <a:t>onitoring Management</a:t>
            </a:r>
          </a:p>
          <a:p>
            <a:pPr fontAlgn="base"/>
            <a:r>
              <a:rPr lang="en-US" dirty="0" smtClean="0"/>
              <a:t>Quick time to value</a:t>
            </a:r>
            <a:endParaRPr lang="en-US" dirty="0"/>
          </a:p>
          <a:p>
            <a:pPr fontAlgn="base"/>
            <a:r>
              <a:rPr lang="en-US" dirty="0" smtClean="0"/>
              <a:t>100+ host types and app platforms</a:t>
            </a:r>
          </a:p>
          <a:p>
            <a:pPr fontAlgn="base"/>
            <a:r>
              <a:rPr lang="en-US" dirty="0" smtClean="0"/>
              <a:t>Virtualization and cloud ready</a:t>
            </a:r>
          </a:p>
          <a:p>
            <a:pPr fontAlgn="base"/>
            <a:r>
              <a:rPr lang="en-US" dirty="0" smtClean="0"/>
              <a:t>Multi-vendor systems management</a:t>
            </a:r>
            <a:endParaRPr lang="en-US" dirty="0"/>
          </a:p>
          <a:p>
            <a:endParaRPr lang="en-US" dirty="0"/>
          </a:p>
        </p:txBody>
      </p:sp>
      <p:pic>
        <p:nvPicPr>
          <p:cNvPr id="3" name="Picture 2"/>
          <p:cNvPicPr>
            <a:picLocks noChangeAspect="1"/>
          </p:cNvPicPr>
          <p:nvPr/>
        </p:nvPicPr>
        <p:blipFill>
          <a:blip r:embed="rId4"/>
          <a:stretch>
            <a:fillRect/>
          </a:stretch>
        </p:blipFill>
        <p:spPr>
          <a:xfrm>
            <a:off x="6528048" y="2348880"/>
            <a:ext cx="5136691" cy="3053408"/>
          </a:xfrm>
          <a:prstGeom prst="rect">
            <a:avLst/>
          </a:prstGeom>
        </p:spPr>
      </p:pic>
      <p:pic>
        <p:nvPicPr>
          <p:cNvPr id="4" name="Picture 3"/>
          <p:cNvPicPr>
            <a:picLocks noChangeAspect="1"/>
          </p:cNvPicPr>
          <p:nvPr/>
        </p:nvPicPr>
        <p:blipFill>
          <a:blip r:embed="rId5"/>
          <a:stretch>
            <a:fillRect/>
          </a:stretch>
        </p:blipFill>
        <p:spPr>
          <a:xfrm>
            <a:off x="9120336" y="548680"/>
            <a:ext cx="2520280" cy="1008112"/>
          </a:xfrm>
          <a:prstGeom prst="rect">
            <a:avLst/>
          </a:prstGeom>
        </p:spPr>
      </p:pic>
      <p:sp>
        <p:nvSpPr>
          <p:cNvPr id="7" name="Rectangle 6"/>
          <p:cNvSpPr/>
          <p:nvPr/>
        </p:nvSpPr>
        <p:spPr bwMode="ltGray">
          <a:xfrm>
            <a:off x="10056440" y="620688"/>
            <a:ext cx="1656184" cy="93610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13" name="Picture 12"/>
          <p:cNvPicPr>
            <a:picLocks noChangeAspect="1"/>
          </p:cNvPicPr>
          <p:nvPr/>
        </p:nvPicPr>
        <p:blipFill>
          <a:blip r:embed="rId6"/>
          <a:stretch>
            <a:fillRect/>
          </a:stretch>
        </p:blipFill>
        <p:spPr>
          <a:xfrm>
            <a:off x="10128448" y="908720"/>
            <a:ext cx="1428750" cy="323850"/>
          </a:xfrm>
          <a:prstGeom prst="rect">
            <a:avLst/>
          </a:prstGeom>
        </p:spPr>
      </p:pic>
      <p:sp>
        <p:nvSpPr>
          <p:cNvPr id="11" name="TextBox 10">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01345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a:t>
            </a:r>
            <a:r>
              <a:rPr lang="en-US" dirty="0" err="1" smtClean="0"/>
              <a:t>AppPulse</a:t>
            </a:r>
            <a:r>
              <a:rPr lang="en-US" dirty="0" smtClean="0"/>
              <a:t> Mobile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Mobile App Monitoring for Developers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saas.hpe.com/en-us/software/apppulse-mobile</a:t>
            </a:r>
            <a:endParaRPr lang="en-US" dirty="0" smtClean="0"/>
          </a:p>
          <a:p>
            <a:r>
              <a:rPr lang="en-US" b="1" dirty="0" smtClean="0"/>
              <a:t>Visibility </a:t>
            </a:r>
            <a:r>
              <a:rPr lang="en-US" b="1" dirty="0"/>
              <a:t>in Production </a:t>
            </a:r>
            <a:r>
              <a:rPr lang="en-US" dirty="0"/>
              <a:t>– Know When and Why it </a:t>
            </a:r>
            <a:r>
              <a:rPr lang="en-US" dirty="0" smtClean="0"/>
              <a:t>Crashed.</a:t>
            </a:r>
            <a:endParaRPr lang="en-US" dirty="0"/>
          </a:p>
          <a:p>
            <a:r>
              <a:rPr lang="en-US" dirty="0"/>
              <a:t>Mobile app monitoring down to the line of code to optimize the user </a:t>
            </a:r>
            <a:r>
              <a:rPr lang="en-US" dirty="0" smtClean="0"/>
              <a:t>experience.</a:t>
            </a:r>
            <a:endParaRPr lang="en-US" dirty="0"/>
          </a:p>
          <a:p>
            <a:r>
              <a:rPr lang="en-US" dirty="0"/>
              <a:t>Reduce the risk of losing customers to a poor digital user experience. Solve issues within minutes rather than days with this mobile app monitoring solution that uses Big Data analytics to give you an overall user experience score to understand the health of your mobile app with the ability to quickly drill down to find the root cause of issues.</a:t>
            </a:r>
          </a:p>
          <a:p>
            <a:endParaRPr lang="en-US" dirty="0"/>
          </a:p>
        </p:txBody>
      </p:sp>
      <p:pic>
        <p:nvPicPr>
          <p:cNvPr id="4" name="Picture 3"/>
          <p:cNvPicPr>
            <a:picLocks noChangeAspect="1"/>
          </p:cNvPicPr>
          <p:nvPr/>
        </p:nvPicPr>
        <p:blipFill>
          <a:blip r:embed="rId3"/>
          <a:stretch>
            <a:fillRect/>
          </a:stretch>
        </p:blipFill>
        <p:spPr>
          <a:xfrm>
            <a:off x="7011893" y="2492896"/>
            <a:ext cx="4567490" cy="2886316"/>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8572776" y="548680"/>
            <a:ext cx="3114346" cy="864096"/>
          </a:xfrm>
          <a:prstGeom prst="rect">
            <a:avLst/>
          </a:prstGeom>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13003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Dynatrace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128</a:t>
            </a:fld>
            <a:endParaRPr lang="en-US"/>
          </a:p>
        </p:txBody>
      </p:sp>
      <p:sp>
        <p:nvSpPr>
          <p:cNvPr id="3" name="Content Placeholder 2"/>
          <p:cNvSpPr>
            <a:spLocks noGrp="1"/>
          </p:cNvSpPr>
          <p:nvPr>
            <p:ph idx="4294967295"/>
          </p:nvPr>
        </p:nvSpPr>
        <p:spPr>
          <a:xfrm>
            <a:off x="0" y="1524000"/>
            <a:ext cx="5702300" cy="4572000"/>
          </a:xfrm>
        </p:spPr>
        <p:txBody>
          <a:bodyPr>
            <a:normAutofit fontScale="85000" lnSpcReduction="20000"/>
          </a:bodyPr>
          <a:lstStyle/>
          <a:p>
            <a:r>
              <a:rPr lang="en-US" dirty="0">
                <a:hlinkClick r:id="rId3"/>
              </a:rPr>
              <a:t>http://www.dynatrace.com/en</a:t>
            </a:r>
            <a:r>
              <a:rPr lang="en-US" dirty="0" smtClean="0">
                <a:hlinkClick r:id="rId3"/>
              </a:rPr>
              <a:t>/</a:t>
            </a:r>
            <a:r>
              <a:rPr lang="en-US" dirty="0" smtClean="0"/>
              <a:t> </a:t>
            </a:r>
          </a:p>
          <a:p>
            <a:r>
              <a:rPr lang="en-US" dirty="0" smtClean="0"/>
              <a:t>Positioned </a:t>
            </a:r>
            <a:r>
              <a:rPr lang="en-US" dirty="0"/>
              <a:t>as a </a:t>
            </a:r>
            <a:r>
              <a:rPr lang="en-US" b="1" dirty="0"/>
              <a:t>Leader</a:t>
            </a:r>
            <a:r>
              <a:rPr lang="en-US" dirty="0"/>
              <a:t> in Gartner's Magic Quadrant for Application Performance Monitoring Suites in </a:t>
            </a:r>
            <a:r>
              <a:rPr lang="en-US" dirty="0" smtClean="0"/>
              <a:t>2015</a:t>
            </a:r>
          </a:p>
          <a:p>
            <a:r>
              <a:rPr lang="en-US" dirty="0" smtClean="0"/>
              <a:t>Spun </a:t>
            </a:r>
            <a:r>
              <a:rPr lang="en-US" dirty="0"/>
              <a:t>off from Compuware following the privatization of Compuware in December 2014</a:t>
            </a:r>
            <a:endParaRPr lang="en-US" dirty="0" smtClean="0"/>
          </a:p>
          <a:p>
            <a:r>
              <a:rPr lang="en-US" dirty="0" smtClean="0"/>
              <a:t>Features:</a:t>
            </a:r>
          </a:p>
          <a:p>
            <a:pPr lvl="1">
              <a:buFont typeface="Wingdings" panose="05000000000000000000" pitchFamily="2" charset="2"/>
              <a:buChar char="§"/>
            </a:pPr>
            <a:r>
              <a:rPr lang="en-US" dirty="0"/>
              <a:t>deep transaction </a:t>
            </a:r>
            <a:r>
              <a:rPr lang="en-US" dirty="0" smtClean="0"/>
              <a:t>tracing</a:t>
            </a:r>
          </a:p>
          <a:p>
            <a:pPr lvl="1">
              <a:buFont typeface="Wingdings" panose="05000000000000000000" pitchFamily="2" charset="2"/>
              <a:buChar char="§"/>
            </a:pPr>
            <a:r>
              <a:rPr lang="en-US" dirty="0" smtClean="0"/>
              <a:t>synthetic monitoring</a:t>
            </a:r>
          </a:p>
          <a:p>
            <a:pPr lvl="1">
              <a:buFont typeface="Wingdings" panose="05000000000000000000" pitchFamily="2" charset="2"/>
              <a:buChar char="§"/>
            </a:pPr>
            <a:r>
              <a:rPr lang="en-US" dirty="0" smtClean="0"/>
              <a:t>real </a:t>
            </a:r>
            <a:r>
              <a:rPr lang="en-US" dirty="0"/>
              <a:t>user </a:t>
            </a:r>
            <a:r>
              <a:rPr lang="en-US" dirty="0" smtClean="0"/>
              <a:t>monitoring</a:t>
            </a:r>
          </a:p>
          <a:p>
            <a:pPr lvl="1">
              <a:buFont typeface="Wingdings" panose="05000000000000000000" pitchFamily="2" charset="2"/>
              <a:buChar char="§"/>
            </a:pPr>
            <a:r>
              <a:rPr lang="en-US" dirty="0" smtClean="0"/>
              <a:t>network monitoring</a:t>
            </a:r>
          </a:p>
          <a:p>
            <a:r>
              <a:rPr lang="en-US" dirty="0" smtClean="0"/>
              <a:t>Strengths:</a:t>
            </a:r>
          </a:p>
          <a:p>
            <a:pPr lvl="1">
              <a:buFont typeface="Wingdings" panose="05000000000000000000" pitchFamily="2" charset="2"/>
              <a:buChar char="§"/>
            </a:pPr>
            <a:r>
              <a:rPr lang="en-US" dirty="0" smtClean="0"/>
              <a:t>Product </a:t>
            </a:r>
            <a:r>
              <a:rPr lang="en-US" dirty="0"/>
              <a:t>support and account management are well-rated by its </a:t>
            </a:r>
            <a:r>
              <a:rPr lang="en-US" dirty="0" smtClean="0"/>
              <a:t>customers</a:t>
            </a:r>
          </a:p>
          <a:p>
            <a:pPr lvl="1">
              <a:buFont typeface="Wingdings" panose="05000000000000000000" pitchFamily="2" charset="2"/>
              <a:buChar char="§"/>
            </a:pPr>
            <a:r>
              <a:rPr lang="en-US" dirty="0"/>
              <a:t>I</a:t>
            </a:r>
            <a:r>
              <a:rPr lang="en-US" dirty="0" smtClean="0"/>
              <a:t>n-depth </a:t>
            </a:r>
            <a:r>
              <a:rPr lang="en-US" dirty="0"/>
              <a:t>("gapless") transaction monitoring collection capabilities</a:t>
            </a:r>
            <a:endParaRPr lang="en-US" dirty="0" smtClean="0"/>
          </a:p>
          <a:p>
            <a:pPr lvl="1">
              <a:buFont typeface="Wingdings" panose="05000000000000000000" pitchFamily="2" charset="2"/>
              <a:buChar char="§"/>
            </a:pPr>
            <a:endParaRPr lang="en-US" dirty="0"/>
          </a:p>
        </p:txBody>
      </p:sp>
      <p:sp>
        <p:nvSpPr>
          <p:cNvPr id="8" name="Text Placeholder 7"/>
          <p:cNvSpPr>
            <a:spLocks noGrp="1"/>
          </p:cNvSpPr>
          <p:nvPr>
            <p:ph type="body" sz="quarter" idx="4294967295"/>
          </p:nvPr>
        </p:nvSpPr>
        <p:spPr>
          <a:xfrm>
            <a:off x="0" y="933450"/>
            <a:ext cx="10969625" cy="381000"/>
          </a:xfrm>
        </p:spPr>
        <p:txBody>
          <a:bodyPr/>
          <a:lstStyle/>
          <a:p>
            <a:r>
              <a:rPr lang="en-US" dirty="0"/>
              <a:t>Performance Management for the Digital Customer Era</a:t>
            </a:r>
          </a:p>
        </p:txBody>
      </p:sp>
      <p:pic>
        <p:nvPicPr>
          <p:cNvPr id="7" name="Picture 6"/>
          <p:cNvPicPr>
            <a:picLocks noChangeAspect="1"/>
          </p:cNvPicPr>
          <p:nvPr/>
        </p:nvPicPr>
        <p:blipFill>
          <a:blip r:embed="rId4"/>
          <a:stretch>
            <a:fillRect/>
          </a:stretch>
        </p:blipFill>
        <p:spPr>
          <a:xfrm>
            <a:off x="8920114" y="571818"/>
            <a:ext cx="2659269" cy="695739"/>
          </a:xfrm>
          <a:prstGeom prst="rect">
            <a:avLst/>
          </a:prstGeom>
        </p:spPr>
      </p:pic>
      <p:pic>
        <p:nvPicPr>
          <p:cNvPr id="9" name="Picture 8"/>
          <p:cNvPicPr>
            <a:picLocks noChangeAspect="1"/>
          </p:cNvPicPr>
          <p:nvPr/>
        </p:nvPicPr>
        <p:blipFill>
          <a:blip r:embed="rId5"/>
          <a:stretch>
            <a:fillRect/>
          </a:stretch>
        </p:blipFill>
        <p:spPr>
          <a:xfrm>
            <a:off x="6579464" y="2416970"/>
            <a:ext cx="4999920" cy="2452190"/>
          </a:xfrm>
          <a:prstGeom prst="rect">
            <a:avLst/>
          </a:prstGeom>
          <a:ln>
            <a:solidFill>
              <a:schemeClr val="bg1">
                <a:lumMod val="7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565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Service Now</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129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Work at </a:t>
            </a:r>
            <a:r>
              <a:rPr lang="en-US" dirty="0" err="1"/>
              <a:t>Lightspeed</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https://www.servicenow.com</a:t>
            </a:r>
            <a:r>
              <a:rPr lang="en-US" dirty="0" smtClean="0">
                <a:hlinkClick r:id="rId2"/>
              </a:rPr>
              <a:t>/</a:t>
            </a:r>
            <a:endParaRPr lang="en-US" dirty="0" smtClean="0"/>
          </a:p>
          <a:p>
            <a:r>
              <a:rPr lang="en-US" b="1" dirty="0" smtClean="0"/>
              <a:t>IT</a:t>
            </a:r>
            <a:r>
              <a:rPr lang="en-US" dirty="0" smtClean="0"/>
              <a:t> - IT </a:t>
            </a:r>
            <a:r>
              <a:rPr lang="en-US" dirty="0"/>
              <a:t>can increase agility and lower costs by consolidating legacy tools into a modern, easy‑to‑use service management solution in the cloud</a:t>
            </a:r>
            <a:r>
              <a:rPr lang="en-US" dirty="0" smtClean="0"/>
              <a:t>.</a:t>
            </a:r>
          </a:p>
          <a:p>
            <a:r>
              <a:rPr lang="en-US" b="1" dirty="0"/>
              <a:t>Security </a:t>
            </a:r>
            <a:r>
              <a:rPr lang="en-US" b="1" dirty="0" smtClean="0"/>
              <a:t>Operations </a:t>
            </a:r>
            <a:r>
              <a:rPr lang="en-US" dirty="0" smtClean="0"/>
              <a:t>- Security </a:t>
            </a:r>
            <a:r>
              <a:rPr lang="en-US" dirty="0"/>
              <a:t>can collaborate with IT to resolve real threats fast—using a structured response engine to prioritize and resolve </a:t>
            </a:r>
            <a:r>
              <a:rPr lang="en-US" dirty="0" smtClean="0"/>
              <a:t>incidents.</a:t>
            </a:r>
          </a:p>
          <a:p>
            <a:r>
              <a:rPr lang="en-US" b="1" dirty="0"/>
              <a:t>Customer </a:t>
            </a:r>
            <a:r>
              <a:rPr lang="en-US" b="1" dirty="0" smtClean="0"/>
              <a:t>Service </a:t>
            </a:r>
            <a:r>
              <a:rPr lang="en-US" dirty="0" smtClean="0"/>
              <a:t>- Customer </a:t>
            </a:r>
            <a:r>
              <a:rPr lang="en-US" dirty="0"/>
              <a:t>service can drive case volume down and customer loyalty up—by assessing product service health in real time </a:t>
            </a:r>
            <a:r>
              <a:rPr lang="en-US" dirty="0" smtClean="0"/>
              <a:t>we can </a:t>
            </a:r>
            <a:r>
              <a:rPr lang="en-US" dirty="0"/>
              <a:t>quickly remediate service issues</a:t>
            </a:r>
            <a:r>
              <a:rPr lang="en-US" dirty="0" smtClean="0"/>
              <a:t>.</a:t>
            </a:r>
          </a:p>
          <a:p>
            <a:r>
              <a:rPr lang="en-US" b="1" dirty="0" smtClean="0"/>
              <a:t>Building </a:t>
            </a:r>
            <a:r>
              <a:rPr lang="en-US" b="1" dirty="0"/>
              <a:t>Business </a:t>
            </a:r>
            <a:r>
              <a:rPr lang="en-US" b="1" dirty="0" smtClean="0"/>
              <a:t>Apps </a:t>
            </a:r>
            <a:r>
              <a:rPr lang="en-US" dirty="0" smtClean="0"/>
              <a:t>- Any </a:t>
            </a:r>
            <a:r>
              <a:rPr lang="en-US" dirty="0"/>
              <a:t>department can quickly build business applications to automate processes—with reusable components that help accelerate innovation</a:t>
            </a:r>
            <a:r>
              <a:rPr lang="en-US" dirty="0" smtClean="0"/>
              <a:t>.</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8586983" y="548680"/>
            <a:ext cx="2969843" cy="504056"/>
          </a:xfrm>
          <a:prstGeom prst="rect">
            <a:avLst/>
          </a:prstGeom>
        </p:spPr>
      </p:pic>
      <p:pic>
        <p:nvPicPr>
          <p:cNvPr id="10" name="Picture 9"/>
          <p:cNvPicPr>
            <a:picLocks noChangeAspect="1"/>
          </p:cNvPicPr>
          <p:nvPr/>
        </p:nvPicPr>
        <p:blipFill>
          <a:blip r:embed="rId4"/>
          <a:stretch>
            <a:fillRect/>
          </a:stretch>
        </p:blipFill>
        <p:spPr>
          <a:xfrm>
            <a:off x="6691837" y="2636912"/>
            <a:ext cx="5056801" cy="2304256"/>
          </a:xfrm>
          <a:prstGeom prst="rect">
            <a:avLst/>
          </a:prstGeom>
        </p:spPr>
      </p:pic>
      <p:sp>
        <p:nvSpPr>
          <p:cNvPr id="13" name="TextBox 12">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6377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What is Continuous </a:t>
            </a:r>
            <a:r>
              <a:rPr lang="en-US" sz="4000" dirty="0"/>
              <a:t>Integration </a:t>
            </a:r>
            <a:r>
              <a:rPr lang="en-US" sz="4000" dirty="0" smtClean="0"/>
              <a:t>- </a:t>
            </a:r>
            <a:r>
              <a:rPr lang="en-US" sz="4000" dirty="0"/>
              <a:t/>
            </a:r>
            <a:br>
              <a:rPr lang="en-US" sz="4000" dirty="0"/>
            </a:br>
            <a:r>
              <a:rPr lang="en-US" sz="4000" dirty="0" smtClean="0"/>
              <a:t>Continuous Delivery and DevOps?</a:t>
            </a:r>
            <a:endParaRPr lang="en-US" sz="4000" dirty="0"/>
          </a:p>
        </p:txBody>
      </p:sp>
      <p:sp>
        <p:nvSpPr>
          <p:cNvPr id="8" name="Slide Number Placeholder 7"/>
          <p:cNvSpPr>
            <a:spLocks noGrp="1"/>
          </p:cNvSpPr>
          <p:nvPr>
            <p:ph type="sldNum" sz="quarter" idx="2"/>
          </p:nvPr>
        </p:nvSpPr>
        <p:spPr/>
        <p:txBody>
          <a:bodyPr/>
          <a:lstStyle/>
          <a:p>
            <a:fld id="{B016F8AB-BCEA-4347-8BA6-BE776009BC89}" type="slidenum">
              <a:rPr lang="en-US" smtClean="0"/>
              <a:pPr/>
              <a:t>13</a:t>
            </a:fld>
            <a:endParaRPr lang="en-US"/>
          </a:p>
        </p:txBody>
      </p:sp>
      <p:sp>
        <p:nvSpPr>
          <p:cNvPr id="6" name="TextBox 5">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929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New Relic</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130</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Monitor &amp; Improve Software Performance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https://newrelic.com</a:t>
            </a:r>
            <a:r>
              <a:rPr lang="en-US" dirty="0" smtClean="0">
                <a:hlinkClick r:id="rId2"/>
              </a:rPr>
              <a:t>/</a:t>
            </a:r>
            <a:endParaRPr lang="en-US" dirty="0" smtClean="0"/>
          </a:p>
          <a:p>
            <a:r>
              <a:rPr lang="en-US" b="1" dirty="0" smtClean="0"/>
              <a:t>APM, Mobile, Synthetics, Insights and Browser</a:t>
            </a:r>
            <a:endParaRPr lang="en-US" b="1" dirty="0"/>
          </a:p>
          <a:p>
            <a:r>
              <a:rPr lang="en-US" b="1" dirty="0"/>
              <a:t>Your software in one clear </a:t>
            </a:r>
            <a:r>
              <a:rPr lang="en-US" b="1" dirty="0" smtClean="0"/>
              <a:t>picture </a:t>
            </a:r>
            <a:r>
              <a:rPr lang="en-US" dirty="0" smtClean="0"/>
              <a:t>– Your </a:t>
            </a:r>
            <a:r>
              <a:rPr lang="en-US" dirty="0"/>
              <a:t>customers and business depend on increasingly complex applications and infrastructure. New Relic Software Analytics uses real-time data to bring it all together.</a:t>
            </a:r>
          </a:p>
          <a:p>
            <a:r>
              <a:rPr lang="en-US" b="1" dirty="0"/>
              <a:t>High-performing </a:t>
            </a:r>
            <a:r>
              <a:rPr lang="en-US" b="1" dirty="0" smtClean="0"/>
              <a:t>apps </a:t>
            </a:r>
            <a:r>
              <a:rPr lang="en-US" dirty="0" smtClean="0"/>
              <a:t>– Quickly </a:t>
            </a:r>
            <a:r>
              <a:rPr lang="en-US" dirty="0"/>
              <a:t>pinpoint if it was your code, backend server, or 3rd-party service that caused an issue.</a:t>
            </a:r>
          </a:p>
          <a:p>
            <a:r>
              <a:rPr lang="en-US" b="1" dirty="0"/>
              <a:t>Delightful customer </a:t>
            </a:r>
            <a:r>
              <a:rPr lang="en-US" b="1" dirty="0" smtClean="0"/>
              <a:t>experiences </a:t>
            </a:r>
            <a:r>
              <a:rPr lang="en-US" dirty="0" smtClean="0"/>
              <a:t>– Monitor </a:t>
            </a:r>
            <a:r>
              <a:rPr lang="en-US" dirty="0"/>
              <a:t>real-user interactions to identify errors, crashes, and drop-offs in optimal user flows</a:t>
            </a:r>
            <a:r>
              <a:rPr lang="en-US" dirty="0" smtClean="0"/>
              <a:t>.</a:t>
            </a:r>
            <a:endParaRPr lang="en-US" dirty="0"/>
          </a:p>
          <a:p>
            <a:r>
              <a:rPr lang="en-US" b="1" dirty="0"/>
              <a:t>Better business </a:t>
            </a:r>
            <a:r>
              <a:rPr lang="en-US" b="1" dirty="0" smtClean="0"/>
              <a:t>results </a:t>
            </a:r>
            <a:r>
              <a:rPr lang="en-US" dirty="0" smtClean="0"/>
              <a:t>– Stop </a:t>
            </a:r>
            <a:r>
              <a:rPr lang="en-US" dirty="0"/>
              <a:t>guessing. See how issues affect your customers and your business, then take action faster armed with real data.</a:t>
            </a:r>
          </a:p>
          <a:p>
            <a:endParaRPr lang="en-US" dirty="0"/>
          </a:p>
        </p:txBody>
      </p:sp>
      <p:pic>
        <p:nvPicPr>
          <p:cNvPr id="3" name="Picture 2"/>
          <p:cNvPicPr>
            <a:picLocks noChangeAspect="1"/>
          </p:cNvPicPr>
          <p:nvPr/>
        </p:nvPicPr>
        <p:blipFill>
          <a:blip r:embed="rId3"/>
          <a:stretch>
            <a:fillRect/>
          </a:stretch>
        </p:blipFill>
        <p:spPr>
          <a:xfrm>
            <a:off x="8895933" y="598918"/>
            <a:ext cx="2802999" cy="716322"/>
          </a:xfrm>
          <a:prstGeom prst="rect">
            <a:avLst/>
          </a:prstGeom>
        </p:spPr>
      </p:pic>
      <p:pic>
        <p:nvPicPr>
          <p:cNvPr id="4" name="Picture 3"/>
          <p:cNvPicPr>
            <a:picLocks noChangeAspect="1"/>
          </p:cNvPicPr>
          <p:nvPr/>
        </p:nvPicPr>
        <p:blipFill>
          <a:blip r:embed="rId4"/>
          <a:stretch>
            <a:fillRect/>
          </a:stretch>
        </p:blipFill>
        <p:spPr>
          <a:xfrm>
            <a:off x="6576840" y="2270199"/>
            <a:ext cx="5409041" cy="3079600"/>
          </a:xfrm>
          <a:prstGeom prst="rect">
            <a:avLst/>
          </a:prstGeom>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69235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Nagios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131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The Industry Standard in IT Infrastructure Monitoring</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https://www.nagios.org</a:t>
            </a:r>
            <a:r>
              <a:rPr lang="en-US" dirty="0" smtClean="0">
                <a:hlinkClick r:id="rId2"/>
              </a:rPr>
              <a:t>/</a:t>
            </a:r>
            <a:endParaRPr lang="en-US" dirty="0" smtClean="0"/>
          </a:p>
          <a:p>
            <a:r>
              <a:rPr lang="en-US" b="1" dirty="0"/>
              <a:t>Network </a:t>
            </a:r>
            <a:r>
              <a:rPr lang="en-US" b="1" dirty="0" smtClean="0"/>
              <a:t>Monitoring - </a:t>
            </a:r>
            <a:r>
              <a:rPr lang="en-US" dirty="0" smtClean="0"/>
              <a:t>When </a:t>
            </a:r>
            <a:r>
              <a:rPr lang="en-US" dirty="0"/>
              <a:t>it comes to open source network monitoring tools, the World’s largest organizations turn to Nagios. Nagios monitors the network for problems caused by overloaded data links or network </a:t>
            </a:r>
            <a:r>
              <a:rPr lang="en-US" dirty="0" smtClean="0"/>
              <a:t>connections.</a:t>
            </a:r>
          </a:p>
          <a:p>
            <a:r>
              <a:rPr lang="en-US" b="1" dirty="0"/>
              <a:t>Server </a:t>
            </a:r>
            <a:r>
              <a:rPr lang="en-US" b="1" dirty="0" smtClean="0"/>
              <a:t>Monitoring </a:t>
            </a:r>
            <a:r>
              <a:rPr lang="en-US" dirty="0" smtClean="0"/>
              <a:t>- Nagios </a:t>
            </a:r>
            <a:r>
              <a:rPr lang="en-US" dirty="0"/>
              <a:t>is known for being the best server monitoring software on the market. Server monitoring is made easy in Nagios because of the flexibility to monitor your servers with both agent-based and </a:t>
            </a:r>
            <a:r>
              <a:rPr lang="en-US" dirty="0" smtClean="0"/>
              <a:t>agentless monitoring.</a:t>
            </a:r>
          </a:p>
          <a:p>
            <a:r>
              <a:rPr lang="en-US" b="1" dirty="0"/>
              <a:t>Application </a:t>
            </a:r>
            <a:r>
              <a:rPr lang="en-US" b="1" dirty="0" smtClean="0"/>
              <a:t>Monitoring </a:t>
            </a:r>
            <a:r>
              <a:rPr lang="en-US" dirty="0" smtClean="0"/>
              <a:t>- Implementing </a:t>
            </a:r>
            <a:r>
              <a:rPr lang="en-US" dirty="0"/>
              <a:t>effective application monitoring with Nagios allows your organization to quickly detect application, service, or process problems, and take action to eliminate downtime for your application users</a:t>
            </a:r>
          </a:p>
        </p:txBody>
      </p:sp>
      <p:pic>
        <p:nvPicPr>
          <p:cNvPr id="7" name="Picture 6"/>
          <p:cNvPicPr>
            <a:picLocks noChangeAspect="1"/>
          </p:cNvPicPr>
          <p:nvPr/>
        </p:nvPicPr>
        <p:blipFill>
          <a:blip r:embed="rId3"/>
          <a:stretch>
            <a:fillRect/>
          </a:stretch>
        </p:blipFill>
        <p:spPr>
          <a:xfrm>
            <a:off x="9048328" y="548680"/>
            <a:ext cx="2608290" cy="720080"/>
          </a:xfrm>
          <a:prstGeom prst="rect">
            <a:avLst/>
          </a:prstGeom>
        </p:spPr>
      </p:pic>
      <p:pic>
        <p:nvPicPr>
          <p:cNvPr id="3074" name="Picture 2" descr="Image result for nagios screensho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88" y="2276872"/>
            <a:ext cx="4882286" cy="3130533"/>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22075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Loggly</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132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Do your logs reveal what matters?</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https://www.loggly.com</a:t>
            </a:r>
            <a:r>
              <a:rPr lang="en-US" dirty="0" smtClean="0">
                <a:hlinkClick r:id="rId2"/>
              </a:rPr>
              <a:t>/</a:t>
            </a:r>
            <a:endParaRPr lang="en-US" dirty="0" smtClean="0"/>
          </a:p>
          <a:p>
            <a:r>
              <a:rPr lang="en-US" b="1" dirty="0" smtClean="0"/>
              <a:t>Proactive monitoring - </a:t>
            </a:r>
            <a:r>
              <a:rPr lang="en-US" dirty="0" smtClean="0"/>
              <a:t>Move </a:t>
            </a:r>
            <a:r>
              <a:rPr lang="en-US" dirty="0"/>
              <a:t>from reactive to proactive real-time log monitoring and view app performance, system behavior, and unusual activity across the </a:t>
            </a:r>
            <a:r>
              <a:rPr lang="en-US" dirty="0" smtClean="0"/>
              <a:t>stack.</a:t>
            </a:r>
          </a:p>
          <a:p>
            <a:r>
              <a:rPr lang="en-US" b="1" dirty="0" smtClean="0"/>
              <a:t>Troubleshooting - </a:t>
            </a:r>
            <a:r>
              <a:rPr lang="en-US" dirty="0" smtClean="0"/>
              <a:t>Trace </a:t>
            </a:r>
            <a:r>
              <a:rPr lang="en-US" dirty="0"/>
              <a:t>issues down to their root cause by analyzing them in the context of the entire stack</a:t>
            </a:r>
            <a:r>
              <a:rPr lang="en-US" dirty="0" smtClean="0"/>
              <a:t>.</a:t>
            </a:r>
          </a:p>
          <a:p>
            <a:r>
              <a:rPr lang="en-US" b="1" dirty="0"/>
              <a:t>Data analysis and </a:t>
            </a:r>
            <a:r>
              <a:rPr lang="en-US" b="1" dirty="0" smtClean="0"/>
              <a:t>optimization - </a:t>
            </a:r>
            <a:r>
              <a:rPr lang="en-US" dirty="0" smtClean="0"/>
              <a:t>Analyze </a:t>
            </a:r>
            <a:r>
              <a:rPr lang="en-US" dirty="0"/>
              <a:t>and visualize your data to answer key questions, track SLA compliance, and identify anomalies. </a:t>
            </a:r>
            <a:endParaRPr lang="en-US" dirty="0" smtClean="0"/>
          </a:p>
          <a:p>
            <a:r>
              <a:rPr lang="en-US" b="1" dirty="0"/>
              <a:t>Team collaboration and </a:t>
            </a:r>
            <a:r>
              <a:rPr lang="en-US" b="1" dirty="0" smtClean="0"/>
              <a:t>integration - </a:t>
            </a:r>
            <a:r>
              <a:rPr lang="en-US" dirty="0" smtClean="0"/>
              <a:t>Building </a:t>
            </a:r>
            <a:r>
              <a:rPr lang="en-US" dirty="0"/>
              <a:t>and running complex systems requires tight coordination between development, operations, </a:t>
            </a:r>
          </a:p>
          <a:p>
            <a:endParaRPr lang="en-US" dirty="0"/>
          </a:p>
          <a:p>
            <a:endParaRPr lang="en-US" dirty="0" smtClean="0"/>
          </a:p>
          <a:p>
            <a:endParaRPr lang="en-US" dirty="0"/>
          </a:p>
        </p:txBody>
      </p:sp>
      <p:pic>
        <p:nvPicPr>
          <p:cNvPr id="3" name="Picture 2"/>
          <p:cNvPicPr>
            <a:picLocks noChangeAspect="1"/>
          </p:cNvPicPr>
          <p:nvPr/>
        </p:nvPicPr>
        <p:blipFill>
          <a:blip r:embed="rId3"/>
          <a:stretch>
            <a:fillRect/>
          </a:stretch>
        </p:blipFill>
        <p:spPr>
          <a:xfrm>
            <a:off x="9215124" y="548680"/>
            <a:ext cx="2388558" cy="576064"/>
          </a:xfrm>
          <a:prstGeom prst="rect">
            <a:avLst/>
          </a:prstGeom>
        </p:spPr>
      </p:pic>
      <p:pic>
        <p:nvPicPr>
          <p:cNvPr id="10" name="Picture 9"/>
          <p:cNvPicPr>
            <a:picLocks noChangeAspect="1"/>
          </p:cNvPicPr>
          <p:nvPr/>
        </p:nvPicPr>
        <p:blipFill>
          <a:blip r:embed="rId4"/>
          <a:stretch>
            <a:fillRect/>
          </a:stretch>
        </p:blipFill>
        <p:spPr>
          <a:xfrm>
            <a:off x="6600056" y="2348880"/>
            <a:ext cx="5258331" cy="2752154"/>
          </a:xfrm>
          <a:prstGeom prst="rect">
            <a:avLst/>
          </a:prstGeom>
          <a:ln>
            <a:solidFill>
              <a:schemeClr val="bg1">
                <a:lumMod val="65000"/>
              </a:schemeClr>
            </a:solidFill>
          </a:ln>
        </p:spPr>
      </p:pic>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7872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Sumo Logic</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133</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sz="1800" dirty="0"/>
              <a:t>Cloud-native Machine Data Analytics Platform for Operations and Security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https://www.sumologic.com</a:t>
            </a:r>
            <a:r>
              <a:rPr lang="en-US" dirty="0" smtClean="0">
                <a:hlinkClick r:id="rId2"/>
              </a:rPr>
              <a:t>/</a:t>
            </a:r>
            <a:endParaRPr lang="en-US" dirty="0" smtClean="0"/>
          </a:p>
          <a:p>
            <a:r>
              <a:rPr lang="en-US" b="1" dirty="0" smtClean="0"/>
              <a:t>Identify</a:t>
            </a:r>
            <a:r>
              <a:rPr lang="en-US" b="1" dirty="0"/>
              <a:t> and resolve issues faster</a:t>
            </a:r>
            <a:r>
              <a:rPr lang="en-US" dirty="0"/>
              <a:t>—dashboards and preconfigured searches help you mine your logs and find errors up to 75% faster.</a:t>
            </a:r>
          </a:p>
          <a:p>
            <a:r>
              <a:rPr lang="en-US" b="1" dirty="0"/>
              <a:t>Reduce your app analytics TCO</a:t>
            </a:r>
            <a:r>
              <a:rPr lang="en-US" dirty="0"/>
              <a:t>—save thousands by consolidating your tools for logs and metrics into a single, cost-effective solution.</a:t>
            </a:r>
          </a:p>
          <a:p>
            <a:r>
              <a:rPr lang="en-US" b="1" dirty="0"/>
              <a:t>Improve collaboration</a:t>
            </a:r>
            <a:r>
              <a:rPr lang="en-US" dirty="0"/>
              <a:t>—speed decision-making with a single source of truth, securely accessed and monitored by diverse teams.</a:t>
            </a:r>
          </a:p>
          <a:p>
            <a:r>
              <a:rPr lang="en-US" b="1" dirty="0"/>
              <a:t>Get started for free!</a:t>
            </a:r>
            <a:r>
              <a:rPr lang="en-US" dirty="0"/>
              <a:t>—use Sumo Logic for free for 30 days, and indefinitely, until you need to analyze more than 500 MB/day.</a:t>
            </a:r>
          </a:p>
        </p:txBody>
      </p:sp>
      <p:sp>
        <p:nvSpPr>
          <p:cNvPr id="9" name="TextBox 8">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rPr>
              <a:t>Back to Index</a:t>
            </a:r>
            <a:endParaRPr lang="en-US" sz="1400" dirty="0">
              <a:solidFill>
                <a:schemeClr val="bg2">
                  <a:lumMod val="75000"/>
                </a:schemeClr>
              </a:solidFill>
            </a:endParaRPr>
          </a:p>
        </p:txBody>
      </p:sp>
      <p:pic>
        <p:nvPicPr>
          <p:cNvPr id="3" name="Picture 2"/>
          <p:cNvPicPr>
            <a:picLocks noChangeAspect="1"/>
          </p:cNvPicPr>
          <p:nvPr/>
        </p:nvPicPr>
        <p:blipFill>
          <a:blip r:embed="rId4"/>
          <a:stretch>
            <a:fillRect/>
          </a:stretch>
        </p:blipFill>
        <p:spPr>
          <a:xfrm>
            <a:off x="9120336" y="548680"/>
            <a:ext cx="2546129" cy="531011"/>
          </a:xfrm>
          <a:prstGeom prst="rect">
            <a:avLst/>
          </a:prstGeom>
        </p:spPr>
      </p:pic>
      <p:pic>
        <p:nvPicPr>
          <p:cNvPr id="10" name="Picture 9"/>
          <p:cNvPicPr>
            <a:picLocks noChangeAspect="1"/>
          </p:cNvPicPr>
          <p:nvPr/>
        </p:nvPicPr>
        <p:blipFill>
          <a:blip r:embed="rId5"/>
          <a:stretch>
            <a:fillRect/>
          </a:stretch>
        </p:blipFill>
        <p:spPr>
          <a:xfrm>
            <a:off x="6666994" y="2204864"/>
            <a:ext cx="5174979" cy="2681883"/>
          </a:xfrm>
          <a:prstGeom prst="rect">
            <a:avLst/>
          </a:prstGeom>
          <a:ln>
            <a:solidFill>
              <a:schemeClr val="bg1">
                <a:lumMod val="65000"/>
              </a:schemeClr>
            </a:solidFill>
          </a:ln>
        </p:spPr>
      </p:pic>
      <p:sp>
        <p:nvSpPr>
          <p:cNvPr id="12" name="TextBox 11">
            <a:hlinkClick r:id="rId3" action="ppaction://hlinksldjump" tooltip="DevOps Index"/>
          </p:cNvPr>
          <p:cNvSpPr txBox="1"/>
          <p:nvPr/>
        </p:nvSpPr>
        <p:spPr>
          <a:xfrm>
            <a:off x="10928039" y="2690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0998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Splunk &gt;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134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We make machine data accessible, usable and </a:t>
            </a:r>
            <a:r>
              <a:rPr lang="en-US" dirty="0" smtClean="0"/>
              <a:t>valuable</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www.splunk.com</a:t>
            </a:r>
            <a:endParaRPr lang="en-US" dirty="0" smtClean="0"/>
          </a:p>
          <a:p>
            <a:r>
              <a:rPr lang="en-US" b="1" dirty="0"/>
              <a:t>Splunk</a:t>
            </a:r>
            <a:r>
              <a:rPr lang="en-US" sz="1200" b="1" dirty="0"/>
              <a:t>®</a:t>
            </a:r>
            <a:r>
              <a:rPr lang="en-US" b="1" dirty="0"/>
              <a:t> </a:t>
            </a:r>
            <a:r>
              <a:rPr lang="en-US" b="1" dirty="0" smtClean="0"/>
              <a:t>Enterprise - </a:t>
            </a:r>
            <a:r>
              <a:rPr lang="en-US" dirty="0" smtClean="0"/>
              <a:t>Search</a:t>
            </a:r>
            <a:r>
              <a:rPr lang="en-US" dirty="0"/>
              <a:t>, monitor and analyze any machine data for powerful new insights</a:t>
            </a:r>
            <a:r>
              <a:rPr lang="en-US" dirty="0" smtClean="0"/>
              <a:t>.</a:t>
            </a:r>
          </a:p>
          <a:p>
            <a:r>
              <a:rPr lang="en-US" b="1" dirty="0"/>
              <a:t>Splunk Cloud</a:t>
            </a:r>
            <a:r>
              <a:rPr lang="en-US" sz="1400" dirty="0" smtClean="0"/>
              <a:t>™</a:t>
            </a:r>
            <a:r>
              <a:rPr lang="en-US" dirty="0" smtClean="0"/>
              <a:t> - The </a:t>
            </a:r>
            <a:r>
              <a:rPr lang="en-US" dirty="0"/>
              <a:t>benefits of Splunk Enterprise as a cloud service</a:t>
            </a:r>
            <a:r>
              <a:rPr lang="en-US" dirty="0" smtClean="0"/>
              <a:t>.</a:t>
            </a:r>
          </a:p>
          <a:p>
            <a:r>
              <a:rPr lang="en-US" b="1" dirty="0"/>
              <a:t>Splunk </a:t>
            </a:r>
            <a:r>
              <a:rPr lang="en-US" b="1" dirty="0" smtClean="0"/>
              <a:t>Light </a:t>
            </a:r>
            <a:r>
              <a:rPr lang="en-US" dirty="0" smtClean="0"/>
              <a:t>- Log </a:t>
            </a:r>
            <a:r>
              <a:rPr lang="en-US" dirty="0"/>
              <a:t>search and analysis for small IT environments. Cloud service or software</a:t>
            </a:r>
            <a:r>
              <a:rPr lang="en-US" dirty="0" smtClean="0"/>
              <a:t>.</a:t>
            </a:r>
          </a:p>
          <a:p>
            <a:r>
              <a:rPr lang="en-US" b="1" dirty="0"/>
              <a:t>Splunk Enterprise </a:t>
            </a:r>
            <a:r>
              <a:rPr lang="en-US" b="1" dirty="0" smtClean="0"/>
              <a:t>Security </a:t>
            </a:r>
            <a:r>
              <a:rPr lang="en-US" dirty="0" smtClean="0"/>
              <a:t>-</a:t>
            </a:r>
            <a:r>
              <a:rPr lang="en-US" b="1" dirty="0" smtClean="0"/>
              <a:t> </a:t>
            </a:r>
            <a:r>
              <a:rPr lang="en-US" dirty="0" smtClean="0"/>
              <a:t>Addresses </a:t>
            </a:r>
            <a:r>
              <a:rPr lang="en-US" dirty="0"/>
              <a:t>emerging security threats and SIEM use cases through monitoring, alerts and analytics</a:t>
            </a:r>
            <a:r>
              <a:rPr lang="en-US" dirty="0" smtClean="0"/>
              <a:t>.</a:t>
            </a:r>
          </a:p>
          <a:p>
            <a:r>
              <a:rPr lang="en-US" b="1" dirty="0"/>
              <a:t>Splunk IT Service </a:t>
            </a:r>
            <a:r>
              <a:rPr lang="en-US" b="1" dirty="0" smtClean="0"/>
              <a:t>Intelligence </a:t>
            </a:r>
            <a:r>
              <a:rPr lang="en-US" dirty="0" smtClean="0"/>
              <a:t>- Monitors </a:t>
            </a:r>
            <a:r>
              <a:rPr lang="en-US" dirty="0"/>
              <a:t>the health and key performance indicators of critical IT services</a:t>
            </a:r>
            <a:r>
              <a:rPr lang="en-US" dirty="0" smtClean="0"/>
              <a:t>.</a:t>
            </a:r>
          </a:p>
          <a:p>
            <a:r>
              <a:rPr lang="en-US" b="1" dirty="0"/>
              <a:t>Splunk User Behavior </a:t>
            </a:r>
            <a:r>
              <a:rPr lang="en-US" b="1" dirty="0" smtClean="0"/>
              <a:t>Analytics </a:t>
            </a:r>
            <a:r>
              <a:rPr lang="en-US" dirty="0" smtClean="0"/>
              <a:t>- Detects </a:t>
            </a:r>
            <a:r>
              <a:rPr lang="en-US" dirty="0"/>
              <a:t>cyber-attacks and insider threats using data science, machine learning and advanced correlation.</a:t>
            </a:r>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9385146" y="548680"/>
            <a:ext cx="2192244" cy="720080"/>
          </a:xfrm>
          <a:prstGeom prst="rect">
            <a:avLst/>
          </a:prstGeom>
        </p:spPr>
      </p:pic>
      <p:pic>
        <p:nvPicPr>
          <p:cNvPr id="1026" name="Picture 2" descr="Image result for splunk screensho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628800"/>
            <a:ext cx="4728642" cy="4701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13792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Metrics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135</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52734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Cobertura</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136</a:t>
            </a:fld>
            <a:endParaRPr lang="en-US"/>
          </a:p>
        </p:txBody>
      </p:sp>
      <p:sp>
        <p:nvSpPr>
          <p:cNvPr id="2" name="Content Placeholder 1"/>
          <p:cNvSpPr>
            <a:spLocks noGrp="1"/>
          </p:cNvSpPr>
          <p:nvPr>
            <p:ph idx="4294967295"/>
          </p:nvPr>
        </p:nvSpPr>
        <p:spPr>
          <a:xfrm>
            <a:off x="0" y="1524000"/>
            <a:ext cx="4191000" cy="4572000"/>
          </a:xfrm>
        </p:spPr>
        <p:txBody>
          <a:bodyPr/>
          <a:lstStyle/>
          <a:p>
            <a:r>
              <a:rPr lang="en-US" dirty="0">
                <a:hlinkClick r:id="rId3"/>
              </a:rPr>
              <a:t>http://cobertura.github.io/cobertura</a:t>
            </a:r>
            <a:r>
              <a:rPr lang="en-US" dirty="0" smtClean="0">
                <a:hlinkClick r:id="rId3"/>
              </a:rPr>
              <a:t>/</a:t>
            </a:r>
            <a:endParaRPr lang="en-US" dirty="0"/>
          </a:p>
          <a:p>
            <a:r>
              <a:rPr lang="en-US" dirty="0" smtClean="0"/>
              <a:t>Cobertura </a:t>
            </a:r>
            <a:r>
              <a:rPr lang="en-US" dirty="0"/>
              <a:t>is an open source </a:t>
            </a:r>
            <a:r>
              <a:rPr lang="en-US" u="sng" dirty="0"/>
              <a:t>code coverage</a:t>
            </a:r>
            <a:r>
              <a:rPr lang="en-US" dirty="0"/>
              <a:t> tool for Java and </a:t>
            </a:r>
            <a:r>
              <a:rPr lang="en-US" dirty="0" smtClean="0"/>
              <a:t>Groovy</a:t>
            </a:r>
          </a:p>
          <a:p>
            <a:r>
              <a:rPr lang="en-US" dirty="0" smtClean="0"/>
              <a:t>Coverage matrix is generated by your build tool such as Maven</a:t>
            </a:r>
          </a:p>
          <a:p>
            <a:r>
              <a:rPr lang="en-US" dirty="0" smtClean="0"/>
              <a:t>The Jenkins Cobertura plugin does </a:t>
            </a:r>
            <a:r>
              <a:rPr lang="en-US" dirty="0"/>
              <a:t>an excellent job of </a:t>
            </a:r>
            <a:r>
              <a:rPr lang="en-US" u="sng" dirty="0" smtClean="0"/>
              <a:t>reporting</a:t>
            </a:r>
            <a:endParaRPr lang="en-US" u="sng" dirty="0"/>
          </a:p>
        </p:txBody>
      </p:sp>
      <p:sp>
        <p:nvSpPr>
          <p:cNvPr id="3" name="Text Placeholder 2"/>
          <p:cNvSpPr>
            <a:spLocks noGrp="1"/>
          </p:cNvSpPr>
          <p:nvPr>
            <p:ph type="body" sz="quarter" idx="4294967295"/>
          </p:nvPr>
        </p:nvSpPr>
        <p:spPr>
          <a:xfrm>
            <a:off x="0" y="933450"/>
            <a:ext cx="10969625" cy="381000"/>
          </a:xfrm>
        </p:spPr>
        <p:txBody>
          <a:bodyPr/>
          <a:lstStyle/>
          <a:p>
            <a:r>
              <a:rPr lang="en-US" dirty="0" smtClean="0"/>
              <a:t>Code quality matrix</a:t>
            </a:r>
            <a:endParaRPr lang="en-US" dirty="0"/>
          </a:p>
        </p:txBody>
      </p:sp>
      <p:pic>
        <p:nvPicPr>
          <p:cNvPr id="2050" name="Picture 2" descr="http://www.loggly.com/wp-content/uploads/2013/11/jenkinscodecover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883" y="2358578"/>
            <a:ext cx="5905500" cy="3019425"/>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264683" y="521208"/>
            <a:ext cx="3314700" cy="666750"/>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36247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sonarQube</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137</a:t>
            </a:fld>
            <a:endParaRPr lang="en-US"/>
          </a:p>
        </p:txBody>
      </p:sp>
      <p:sp>
        <p:nvSpPr>
          <p:cNvPr id="2" name="Content Placeholder 1"/>
          <p:cNvSpPr>
            <a:spLocks noGrp="1"/>
          </p:cNvSpPr>
          <p:nvPr>
            <p:ph idx="4294967295"/>
          </p:nvPr>
        </p:nvSpPr>
        <p:spPr>
          <a:xfrm>
            <a:off x="0" y="1524000"/>
            <a:ext cx="4191000" cy="4572000"/>
          </a:xfrm>
        </p:spPr>
        <p:txBody>
          <a:bodyPr>
            <a:normAutofit fontScale="92500" lnSpcReduction="20000"/>
          </a:bodyPr>
          <a:lstStyle/>
          <a:p>
            <a:r>
              <a:rPr lang="en-US" dirty="0">
                <a:hlinkClick r:id="rId3"/>
              </a:rPr>
              <a:t>https://www.sonarqube.org</a:t>
            </a:r>
            <a:r>
              <a:rPr lang="en-US" dirty="0" smtClean="0">
                <a:hlinkClick r:id="rId3"/>
              </a:rPr>
              <a:t>/</a:t>
            </a:r>
            <a:endParaRPr lang="en-US" dirty="0" smtClean="0"/>
          </a:p>
          <a:p>
            <a:r>
              <a:rPr lang="en-US" dirty="0" smtClean="0"/>
              <a:t>Write Clean Code</a:t>
            </a:r>
            <a:endParaRPr lang="en-US" u="sng" dirty="0"/>
          </a:p>
          <a:p>
            <a:pPr lvl="1"/>
            <a:r>
              <a:rPr lang="en-US" dirty="0"/>
              <a:t>SonarQube provides an overview of the </a:t>
            </a:r>
            <a:r>
              <a:rPr lang="en-US" dirty="0" smtClean="0"/>
              <a:t>health </a:t>
            </a:r>
            <a:r>
              <a:rPr lang="en-US" dirty="0"/>
              <a:t>of your source code </a:t>
            </a:r>
            <a:r>
              <a:rPr lang="en-US" dirty="0" smtClean="0"/>
              <a:t>and highlights </a:t>
            </a:r>
            <a:r>
              <a:rPr lang="en-US" dirty="0"/>
              <a:t>issues found on new code. </a:t>
            </a:r>
            <a:endParaRPr lang="en-US" dirty="0" smtClean="0"/>
          </a:p>
          <a:p>
            <a:r>
              <a:rPr lang="en-US" dirty="0" smtClean="0"/>
              <a:t>Detect Bugs</a:t>
            </a:r>
          </a:p>
          <a:p>
            <a:pPr lvl="1"/>
            <a:r>
              <a:rPr lang="en-US" dirty="0" smtClean="0"/>
              <a:t>Finds code that is either </a:t>
            </a:r>
            <a:r>
              <a:rPr lang="en-US" dirty="0"/>
              <a:t>demonstrably wrong code, or code that is more likely not giving the intended behavior</a:t>
            </a:r>
            <a:r>
              <a:rPr lang="en-US" dirty="0" smtClean="0"/>
              <a:t>.</a:t>
            </a:r>
          </a:p>
          <a:p>
            <a:r>
              <a:rPr lang="en-US" dirty="0" smtClean="0"/>
              <a:t>Centralize Quality</a:t>
            </a:r>
          </a:p>
          <a:p>
            <a:pPr lvl="1"/>
            <a:r>
              <a:rPr lang="en-US" dirty="0"/>
              <a:t>SonarQube enables you to centralize and scale a single vision of code quality</a:t>
            </a:r>
            <a:r>
              <a:rPr lang="en-US" dirty="0" smtClean="0"/>
              <a:t>.</a:t>
            </a:r>
          </a:p>
          <a:p>
            <a:r>
              <a:rPr lang="en-US" dirty="0" smtClean="0"/>
              <a:t>Multi-Language</a:t>
            </a:r>
            <a:r>
              <a:rPr lang="en-US" dirty="0"/>
              <a:t> </a:t>
            </a:r>
            <a:r>
              <a:rPr lang="en-US" dirty="0" smtClean="0"/>
              <a:t>(&gt; 20 languages)</a:t>
            </a:r>
          </a:p>
          <a:p>
            <a:r>
              <a:rPr lang="en-US" dirty="0" smtClean="0"/>
              <a:t>DevOps Integrations</a:t>
            </a:r>
          </a:p>
        </p:txBody>
      </p:sp>
      <p:sp>
        <p:nvSpPr>
          <p:cNvPr id="3" name="Text Placeholder 2"/>
          <p:cNvSpPr>
            <a:spLocks noGrp="1"/>
          </p:cNvSpPr>
          <p:nvPr>
            <p:ph type="body" sz="quarter" idx="4294967295"/>
          </p:nvPr>
        </p:nvSpPr>
        <p:spPr>
          <a:xfrm>
            <a:off x="0" y="933450"/>
            <a:ext cx="10969625" cy="381000"/>
          </a:xfrm>
        </p:spPr>
        <p:txBody>
          <a:bodyPr/>
          <a:lstStyle/>
          <a:p>
            <a:r>
              <a:rPr lang="en-US" dirty="0"/>
              <a:t>The leading platform </a:t>
            </a:r>
            <a:r>
              <a:rPr lang="en-US" dirty="0" smtClean="0"/>
              <a:t>for Continuous Code </a:t>
            </a:r>
            <a:r>
              <a:rPr lang="en-US" dirty="0"/>
              <a:t>Quality</a:t>
            </a:r>
          </a:p>
        </p:txBody>
      </p:sp>
      <p:pic>
        <p:nvPicPr>
          <p:cNvPr id="4" name="Picture 3"/>
          <p:cNvPicPr>
            <a:picLocks noChangeAspect="1"/>
          </p:cNvPicPr>
          <p:nvPr/>
        </p:nvPicPr>
        <p:blipFill>
          <a:blip r:embed="rId4"/>
          <a:stretch>
            <a:fillRect/>
          </a:stretch>
        </p:blipFill>
        <p:spPr>
          <a:xfrm>
            <a:off x="8956912" y="476672"/>
            <a:ext cx="2684870" cy="648072"/>
          </a:xfrm>
          <a:prstGeom prst="rect">
            <a:avLst/>
          </a:prstGeom>
        </p:spPr>
      </p:pic>
      <p:pic>
        <p:nvPicPr>
          <p:cNvPr id="11" name="Picture 10"/>
          <p:cNvPicPr>
            <a:picLocks noChangeAspect="1"/>
          </p:cNvPicPr>
          <p:nvPr/>
        </p:nvPicPr>
        <p:blipFill>
          <a:blip r:embed="rId5"/>
          <a:stretch>
            <a:fillRect/>
          </a:stretch>
        </p:blipFill>
        <p:spPr>
          <a:xfrm>
            <a:off x="5519936" y="2132856"/>
            <a:ext cx="6136230" cy="3240360"/>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1926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JaCoCo</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138</a:t>
            </a:fld>
            <a:endParaRPr lang="en-US"/>
          </a:p>
        </p:txBody>
      </p:sp>
      <p:sp>
        <p:nvSpPr>
          <p:cNvPr id="2" name="Content Placeholder 1"/>
          <p:cNvSpPr>
            <a:spLocks noGrp="1"/>
          </p:cNvSpPr>
          <p:nvPr>
            <p:ph idx="4294967295"/>
          </p:nvPr>
        </p:nvSpPr>
        <p:spPr>
          <a:xfrm>
            <a:off x="0" y="1524000"/>
            <a:ext cx="4549775" cy="4572000"/>
          </a:xfrm>
        </p:spPr>
        <p:txBody>
          <a:bodyPr/>
          <a:lstStyle/>
          <a:p>
            <a:r>
              <a:rPr lang="en-US" dirty="0">
                <a:hlinkClick r:id="rId3"/>
              </a:rPr>
              <a:t>http://www.jacoco.org</a:t>
            </a:r>
            <a:r>
              <a:rPr lang="en-US" dirty="0" smtClean="0">
                <a:hlinkClick r:id="rId3"/>
              </a:rPr>
              <a:t>/</a:t>
            </a:r>
            <a:endParaRPr lang="en-US" dirty="0" smtClean="0"/>
          </a:p>
          <a:p>
            <a:r>
              <a:rPr lang="en-US" b="1" dirty="0" smtClean="0"/>
              <a:t>Free Open Source Java Code Coverage</a:t>
            </a:r>
          </a:p>
          <a:p>
            <a:r>
              <a:rPr lang="en-US" b="1" dirty="0"/>
              <a:t>Fast develop/test cycle</a:t>
            </a:r>
            <a:r>
              <a:rPr lang="en-US" dirty="0"/>
              <a:t>: Launches from within the workbench like JUnit test runs can directly be analyzed for code coverage.</a:t>
            </a:r>
          </a:p>
          <a:p>
            <a:r>
              <a:rPr lang="en-US" b="1" dirty="0"/>
              <a:t>Rich coverage analysis</a:t>
            </a:r>
            <a:r>
              <a:rPr lang="en-US" dirty="0"/>
              <a:t>: Coverage results are immediately summarized and highlighted in the Java source code editors.</a:t>
            </a:r>
          </a:p>
          <a:p>
            <a:r>
              <a:rPr lang="en-US" b="1" dirty="0"/>
              <a:t>Non-invasive</a:t>
            </a:r>
            <a:r>
              <a:rPr lang="en-US" dirty="0"/>
              <a:t>: </a:t>
            </a:r>
            <a:r>
              <a:rPr lang="en-US" dirty="0" err="1"/>
              <a:t>EclEmma</a:t>
            </a:r>
            <a:r>
              <a:rPr lang="en-US" dirty="0"/>
              <a:t> does not require modifying your projects or performing any other setup.</a:t>
            </a:r>
          </a:p>
        </p:txBody>
      </p:sp>
      <p:sp>
        <p:nvSpPr>
          <p:cNvPr id="3" name="Text Placeholder 2"/>
          <p:cNvSpPr>
            <a:spLocks noGrp="1"/>
          </p:cNvSpPr>
          <p:nvPr>
            <p:ph type="body" sz="quarter" idx="4294967295"/>
          </p:nvPr>
        </p:nvSpPr>
        <p:spPr>
          <a:xfrm>
            <a:off x="0" y="933450"/>
            <a:ext cx="10969625" cy="381000"/>
          </a:xfrm>
        </p:spPr>
        <p:txBody>
          <a:bodyPr/>
          <a:lstStyle/>
          <a:p>
            <a:r>
              <a:rPr lang="en-US" dirty="0"/>
              <a:t>Java Code Coverage for Eclipse</a:t>
            </a:r>
          </a:p>
        </p:txBody>
      </p:sp>
      <p:pic>
        <p:nvPicPr>
          <p:cNvPr id="7" name="Picture 6"/>
          <p:cNvPicPr>
            <a:picLocks noChangeAspect="1"/>
          </p:cNvPicPr>
          <p:nvPr/>
        </p:nvPicPr>
        <p:blipFill>
          <a:blip r:embed="rId4"/>
          <a:stretch>
            <a:fillRect/>
          </a:stretch>
        </p:blipFill>
        <p:spPr>
          <a:xfrm>
            <a:off x="9408368" y="548680"/>
            <a:ext cx="2197596" cy="973221"/>
          </a:xfrm>
          <a:prstGeom prst="rect">
            <a:avLst/>
          </a:prstGeom>
        </p:spPr>
      </p:pic>
      <p:pic>
        <p:nvPicPr>
          <p:cNvPr id="8" name="Picture 7"/>
          <p:cNvPicPr>
            <a:picLocks noChangeAspect="1"/>
          </p:cNvPicPr>
          <p:nvPr/>
        </p:nvPicPr>
        <p:blipFill>
          <a:blip r:embed="rId5"/>
          <a:stretch>
            <a:fillRect/>
          </a:stretch>
        </p:blipFill>
        <p:spPr>
          <a:xfrm>
            <a:off x="6023992" y="1860346"/>
            <a:ext cx="5582394" cy="4379078"/>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0928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139</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0281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 The Evolution</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14</a:t>
            </a:fld>
            <a:endParaRPr lang="en-US" dirty="0"/>
          </a:p>
        </p:txBody>
      </p:sp>
      <p:sp>
        <p:nvSpPr>
          <p:cNvPr id="3" name="Content Placeholder 2"/>
          <p:cNvSpPr>
            <a:spLocks noGrp="1"/>
          </p:cNvSpPr>
          <p:nvPr>
            <p:ph idx="4294967295"/>
          </p:nvPr>
        </p:nvSpPr>
        <p:spPr>
          <a:xfrm>
            <a:off x="946785" y="1403935"/>
            <a:ext cx="10972800" cy="5257800"/>
          </a:xfrm>
        </p:spPr>
        <p:txBody>
          <a:bodyPr>
            <a:noAutofit/>
          </a:bodyPr>
          <a:lstStyle/>
          <a:p>
            <a:r>
              <a:rPr lang="en-US" dirty="0" smtClean="0"/>
              <a:t>1991: Continuous Integration (CI) </a:t>
            </a:r>
            <a:r>
              <a:rPr lang="en-US" dirty="0"/>
              <a:t>named and proposed by Grady </a:t>
            </a:r>
            <a:r>
              <a:rPr lang="en-US" dirty="0" err="1" smtClean="0"/>
              <a:t>Booch</a:t>
            </a:r>
            <a:endParaRPr lang="en-US" dirty="0" smtClean="0"/>
          </a:p>
          <a:p>
            <a:r>
              <a:rPr lang="en-US" dirty="0"/>
              <a:t>2001: Agile Manifesto was written, </a:t>
            </a:r>
            <a:r>
              <a:rPr lang="en-US" dirty="0" smtClean="0"/>
              <a:t>its 1st </a:t>
            </a:r>
            <a:r>
              <a:rPr lang="en-US" dirty="0"/>
              <a:t>principle </a:t>
            </a:r>
            <a:r>
              <a:rPr lang="en-US" dirty="0" smtClean="0"/>
              <a:t>says:</a:t>
            </a:r>
            <a:endParaRPr lang="en-US" dirty="0"/>
          </a:p>
          <a:p>
            <a:pPr marL="0" indent="0">
              <a:buNone/>
            </a:pPr>
            <a:r>
              <a:rPr lang="en-US" dirty="0"/>
              <a:t> </a:t>
            </a:r>
            <a:r>
              <a:rPr lang="en-US" dirty="0" smtClean="0"/>
              <a:t>  </a:t>
            </a:r>
            <a:r>
              <a:rPr lang="en-US" sz="1600" dirty="0" smtClean="0"/>
              <a:t>“</a:t>
            </a:r>
            <a:r>
              <a:rPr lang="en-US" sz="1600" dirty="0"/>
              <a:t>Our highest priority is to satisfy the customer through early and </a:t>
            </a:r>
            <a:r>
              <a:rPr lang="en-US" sz="1600" b="1" u="sng" dirty="0"/>
              <a:t>continuous delivery </a:t>
            </a:r>
            <a:r>
              <a:rPr lang="en-US" sz="1600" dirty="0"/>
              <a:t>of valuable software</a:t>
            </a:r>
            <a:r>
              <a:rPr lang="en-US" sz="1600" dirty="0" smtClean="0"/>
              <a:t>.“</a:t>
            </a:r>
            <a:endParaRPr lang="en-US" sz="1600" dirty="0"/>
          </a:p>
          <a:p>
            <a:r>
              <a:rPr lang="en-US" dirty="0" smtClean="0"/>
              <a:t>2006: </a:t>
            </a:r>
            <a:r>
              <a:rPr lang="en-US" dirty="0"/>
              <a:t>CI </a:t>
            </a:r>
            <a:r>
              <a:rPr lang="en-US" dirty="0" smtClean="0"/>
              <a:t>coined by Martin Fowler</a:t>
            </a:r>
          </a:p>
          <a:p>
            <a:r>
              <a:rPr lang="en-US" dirty="0" smtClean="0"/>
              <a:t>2006 – 2010: CI evolved into </a:t>
            </a:r>
            <a:r>
              <a:rPr lang="en-US" dirty="0"/>
              <a:t>Continuous Delivery </a:t>
            </a:r>
            <a:r>
              <a:rPr lang="en-US" dirty="0" smtClean="0"/>
              <a:t>(CD)</a:t>
            </a:r>
          </a:p>
          <a:p>
            <a:r>
              <a:rPr lang="en-US" dirty="0" smtClean="0"/>
              <a:t>2009: The term DevOps was coined, and the </a:t>
            </a:r>
            <a:r>
              <a:rPr lang="en-US" dirty="0"/>
              <a:t>first "DevOps Days" </a:t>
            </a:r>
            <a:r>
              <a:rPr lang="en-US" dirty="0" smtClean="0"/>
              <a:t>conference held</a:t>
            </a:r>
            <a:endParaRPr lang="en-US" sz="1800" dirty="0"/>
          </a:p>
          <a:p>
            <a:r>
              <a:rPr lang="en-US" dirty="0"/>
              <a:t>Now: </a:t>
            </a:r>
            <a:r>
              <a:rPr lang="en-US" b="1" dirty="0" err="1"/>
              <a:t>DevOps</a:t>
            </a:r>
            <a:r>
              <a:rPr lang="en-US" dirty="0"/>
              <a:t>	</a:t>
            </a:r>
          </a:p>
          <a:p>
            <a:pPr lvl="1"/>
            <a:r>
              <a:rPr lang="en-US" sz="1800" dirty="0"/>
              <a:t>CI is commodity.</a:t>
            </a:r>
          </a:p>
          <a:p>
            <a:pPr lvl="1"/>
            <a:r>
              <a:rPr lang="en-US" sz="1800" dirty="0"/>
              <a:t>Integrated CD tools focus on </a:t>
            </a:r>
            <a:r>
              <a:rPr lang="en-US" sz="1800" dirty="0" smtClean="0"/>
              <a:t>deployment </a:t>
            </a:r>
            <a:r>
              <a:rPr lang="en-US" sz="1800" dirty="0"/>
              <a:t>and pipeline management. </a:t>
            </a:r>
            <a:endParaRPr lang="en-US" sz="1800" dirty="0" smtClean="0"/>
          </a:p>
          <a:p>
            <a:pPr lvl="1"/>
            <a:r>
              <a:rPr lang="en-US" sz="1800" dirty="0" smtClean="0"/>
              <a:t>Continuous Assessment</a:t>
            </a:r>
            <a:endParaRPr lang="en-US" sz="1800" dirty="0"/>
          </a:p>
          <a:p>
            <a:pPr lvl="1"/>
            <a:r>
              <a:rPr lang="en-US" sz="1800" dirty="0"/>
              <a:t>Expanding integrations with </a:t>
            </a:r>
            <a:r>
              <a:rPr lang="en-US" sz="1800" dirty="0" smtClean="0"/>
              <a:t>cloud</a:t>
            </a:r>
            <a:endParaRPr lang="en-US" sz="1800" dirty="0"/>
          </a:p>
          <a:p>
            <a:endParaRPr lang="en-US" dirty="0"/>
          </a:p>
        </p:txBody>
      </p:sp>
      <p:sp>
        <p:nvSpPr>
          <p:cNvPr id="7" name="TextBox 6">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968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HPE Service Virtualization</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140</a:t>
            </a:fld>
            <a:endParaRPr lang="en-US"/>
          </a:p>
        </p:txBody>
      </p:sp>
      <p:sp>
        <p:nvSpPr>
          <p:cNvPr id="2" name="Content Placeholder 1"/>
          <p:cNvSpPr>
            <a:spLocks noGrp="1"/>
          </p:cNvSpPr>
          <p:nvPr>
            <p:ph idx="4294967295"/>
          </p:nvPr>
        </p:nvSpPr>
        <p:spPr>
          <a:xfrm>
            <a:off x="0" y="1524000"/>
            <a:ext cx="6062663" cy="4572000"/>
          </a:xfrm>
        </p:spPr>
        <p:txBody>
          <a:bodyPr>
            <a:noAutofit/>
          </a:bodyPr>
          <a:lstStyle/>
          <a:p>
            <a:r>
              <a:rPr lang="en-US" dirty="0">
                <a:hlinkClick r:id="rId3"/>
              </a:rPr>
              <a:t>https://</a:t>
            </a:r>
            <a:r>
              <a:rPr lang="en-US" dirty="0" smtClean="0">
                <a:hlinkClick r:id="rId3"/>
              </a:rPr>
              <a:t>saas.hpe.com/en-us/software/service-virtualization</a:t>
            </a:r>
            <a:endParaRPr lang="en-US" dirty="0" smtClean="0"/>
          </a:p>
          <a:p>
            <a:r>
              <a:rPr lang="en-US" b="1" dirty="0"/>
              <a:t>Design </a:t>
            </a:r>
            <a:r>
              <a:rPr lang="en-US" b="1" dirty="0" smtClean="0"/>
              <a:t>Studio </a:t>
            </a:r>
            <a:r>
              <a:rPr lang="en-US" dirty="0" smtClean="0"/>
              <a:t>- Easily </a:t>
            </a:r>
            <a:r>
              <a:rPr lang="en-US" dirty="0"/>
              <a:t>create simulations of application </a:t>
            </a:r>
            <a:r>
              <a:rPr lang="en-US" dirty="0" smtClean="0"/>
              <a:t>behavior.</a:t>
            </a:r>
          </a:p>
          <a:p>
            <a:r>
              <a:rPr lang="en-US" b="1" dirty="0" smtClean="0"/>
              <a:t>Wizard-Built Models </a:t>
            </a:r>
            <a:r>
              <a:rPr lang="en-US" dirty="0" smtClean="0"/>
              <a:t>- Model </a:t>
            </a:r>
            <a:r>
              <a:rPr lang="en-US" dirty="0"/>
              <a:t>the </a:t>
            </a:r>
            <a:r>
              <a:rPr lang="en-US" dirty="0" smtClean="0"/>
              <a:t>behavior </a:t>
            </a:r>
            <a:r>
              <a:rPr lang="en-US" dirty="0"/>
              <a:t>of your virtual services by using step-by-step wizards. </a:t>
            </a:r>
          </a:p>
          <a:p>
            <a:r>
              <a:rPr lang="en-US" b="1" dirty="0" smtClean="0"/>
              <a:t>Support </a:t>
            </a:r>
            <a:r>
              <a:rPr lang="en-US" b="1" dirty="0"/>
              <a:t>for Multiple </a:t>
            </a:r>
            <a:r>
              <a:rPr lang="en-US" b="1" dirty="0" smtClean="0"/>
              <a:t>Technologies </a:t>
            </a:r>
            <a:r>
              <a:rPr lang="en-US" dirty="0" smtClean="0"/>
              <a:t>- Create </a:t>
            </a:r>
            <a:r>
              <a:rPr lang="en-US" dirty="0"/>
              <a:t>simulations </a:t>
            </a:r>
            <a:r>
              <a:rPr lang="en-US" dirty="0" smtClean="0"/>
              <a:t>with a </a:t>
            </a:r>
            <a:r>
              <a:rPr lang="en-US" dirty="0"/>
              <a:t>wide array of message </a:t>
            </a:r>
            <a:r>
              <a:rPr lang="en-US" dirty="0" smtClean="0"/>
              <a:t>formats.</a:t>
            </a:r>
          </a:p>
          <a:p>
            <a:r>
              <a:rPr lang="en-US" b="1" dirty="0" smtClean="0"/>
              <a:t>Dynamic Changes </a:t>
            </a:r>
            <a:r>
              <a:rPr lang="en-US" dirty="0" smtClean="0"/>
              <a:t>- Modify </a:t>
            </a:r>
            <a:r>
              <a:rPr lang="en-US" dirty="0"/>
              <a:t>data, network, and performance models </a:t>
            </a:r>
            <a:r>
              <a:rPr lang="en-US" dirty="0" smtClean="0"/>
              <a:t>on-the-fly easily.</a:t>
            </a:r>
            <a:endParaRPr lang="en-US" dirty="0"/>
          </a:p>
          <a:p>
            <a:r>
              <a:rPr lang="en-US" b="1" dirty="0"/>
              <a:t>Web-Based Management </a:t>
            </a:r>
            <a:r>
              <a:rPr lang="en-US" b="1" dirty="0" smtClean="0"/>
              <a:t>Interface </a:t>
            </a:r>
            <a:r>
              <a:rPr lang="en-US" dirty="0" smtClean="0"/>
              <a:t>- Manage </a:t>
            </a:r>
            <a:r>
              <a:rPr lang="en-US" dirty="0"/>
              <a:t>from anywhere with support for user roles, profiles, </a:t>
            </a:r>
            <a:r>
              <a:rPr lang="en-US" dirty="0" smtClean="0"/>
              <a:t>ACL’s.</a:t>
            </a:r>
          </a:p>
          <a:p>
            <a:r>
              <a:rPr lang="en-US" b="1" dirty="0" smtClean="0"/>
              <a:t>Integration </a:t>
            </a:r>
            <a:r>
              <a:rPr lang="en-US" b="1" dirty="0"/>
              <a:t>into HPE Testing </a:t>
            </a:r>
            <a:r>
              <a:rPr lang="en-US" b="1" dirty="0" smtClean="0"/>
              <a:t>Solutions </a:t>
            </a:r>
            <a:r>
              <a:rPr lang="en-US" dirty="0" smtClean="0"/>
              <a:t>- Easily </a:t>
            </a:r>
            <a:r>
              <a:rPr lang="en-US" dirty="0"/>
              <a:t>configure </a:t>
            </a:r>
            <a:r>
              <a:rPr lang="en-US" dirty="0" smtClean="0"/>
              <a:t>and use virtual services in your testing.</a:t>
            </a:r>
          </a:p>
        </p:txBody>
      </p:sp>
      <p:sp>
        <p:nvSpPr>
          <p:cNvPr id="3" name="Text Placeholder 2"/>
          <p:cNvSpPr>
            <a:spLocks noGrp="1"/>
          </p:cNvSpPr>
          <p:nvPr>
            <p:ph type="body" sz="quarter" idx="4294967295"/>
          </p:nvPr>
        </p:nvSpPr>
        <p:spPr>
          <a:xfrm>
            <a:off x="0" y="933450"/>
            <a:ext cx="10969625" cy="381000"/>
          </a:xfrm>
        </p:spPr>
        <p:txBody>
          <a:bodyPr/>
          <a:lstStyle/>
          <a:p>
            <a:r>
              <a:rPr lang="en-US" dirty="0"/>
              <a:t>Application and Data Simulation Software for Virtualization</a:t>
            </a:r>
          </a:p>
        </p:txBody>
      </p:sp>
      <p:pic>
        <p:nvPicPr>
          <p:cNvPr id="7" name="Picture 6"/>
          <p:cNvPicPr>
            <a:picLocks noChangeAspect="1"/>
          </p:cNvPicPr>
          <p:nvPr/>
        </p:nvPicPr>
        <p:blipFill>
          <a:blip r:embed="rId4"/>
          <a:stretch>
            <a:fillRect/>
          </a:stretch>
        </p:blipFill>
        <p:spPr>
          <a:xfrm>
            <a:off x="10416480" y="620688"/>
            <a:ext cx="1126232" cy="1011049"/>
          </a:xfrm>
          <a:prstGeom prst="rect">
            <a:avLst/>
          </a:prstGeom>
        </p:spPr>
      </p:pic>
      <p:pic>
        <p:nvPicPr>
          <p:cNvPr id="8" name="Picture 7"/>
          <p:cNvPicPr>
            <a:picLocks noChangeAspect="1"/>
          </p:cNvPicPr>
          <p:nvPr/>
        </p:nvPicPr>
        <p:blipFill>
          <a:blip r:embed="rId5"/>
          <a:stretch>
            <a:fillRect/>
          </a:stretch>
        </p:blipFill>
        <p:spPr>
          <a:xfrm>
            <a:off x="6960096" y="2420888"/>
            <a:ext cx="4648199" cy="2271712"/>
          </a:xfrm>
          <a:prstGeom prst="rect">
            <a:avLst/>
          </a:prstGeom>
          <a:ln>
            <a:solidFill>
              <a:schemeClr val="bg1">
                <a:lumMod val="6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2299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 Service Virtualization (formerly Lisa)</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141</a:t>
            </a:fld>
            <a:endParaRPr lang="en-US"/>
          </a:p>
        </p:txBody>
      </p:sp>
      <p:sp>
        <p:nvSpPr>
          <p:cNvPr id="2" name="Content Placeholder 1"/>
          <p:cNvSpPr>
            <a:spLocks noGrp="1"/>
          </p:cNvSpPr>
          <p:nvPr>
            <p:ph idx="4294967295"/>
          </p:nvPr>
        </p:nvSpPr>
        <p:spPr>
          <a:xfrm>
            <a:off x="0" y="1700213"/>
            <a:ext cx="5054600" cy="4572000"/>
          </a:xfrm>
        </p:spPr>
        <p:txBody>
          <a:bodyPr>
            <a:normAutofit/>
          </a:bodyPr>
          <a:lstStyle/>
          <a:p>
            <a:r>
              <a:rPr lang="en-US" dirty="0">
                <a:hlinkClick r:id="rId3"/>
              </a:rPr>
              <a:t>https://</a:t>
            </a:r>
            <a:r>
              <a:rPr lang="en-US" dirty="0" smtClean="0">
                <a:hlinkClick r:id="rId3"/>
              </a:rPr>
              <a:t>www.ca.com/us/products/ca-service-virtualization.html</a:t>
            </a:r>
            <a:endParaRPr lang="en-US" dirty="0" smtClean="0"/>
          </a:p>
          <a:p>
            <a:r>
              <a:rPr lang="en-US" b="1" dirty="0"/>
              <a:t>Faster Time-to-Market</a:t>
            </a:r>
          </a:p>
          <a:p>
            <a:r>
              <a:rPr lang="en-US" dirty="0"/>
              <a:t>Accelerate time-to-market by enabling parallel software development, testing and validation.</a:t>
            </a:r>
          </a:p>
          <a:p>
            <a:r>
              <a:rPr lang="en-US" b="1" dirty="0" smtClean="0"/>
              <a:t>Improved </a:t>
            </a:r>
            <a:r>
              <a:rPr lang="en-US" b="1" dirty="0"/>
              <a:t>Application Quality</a:t>
            </a:r>
          </a:p>
          <a:p>
            <a:r>
              <a:rPr lang="en-US" dirty="0"/>
              <a:t>Test earlier in the SDLC where it is less expensive and disruptive to solve application defects.</a:t>
            </a:r>
          </a:p>
          <a:p>
            <a:r>
              <a:rPr lang="en-US" b="1" dirty="0"/>
              <a:t>Reduce Cost and Risk</a:t>
            </a:r>
          </a:p>
          <a:p>
            <a:r>
              <a:rPr lang="en-US" dirty="0"/>
              <a:t>Reduce demand for development environments or pay-per-use service charges.</a:t>
            </a:r>
          </a:p>
        </p:txBody>
      </p:sp>
      <p:sp>
        <p:nvSpPr>
          <p:cNvPr id="3" name="Text Placeholder 2"/>
          <p:cNvSpPr>
            <a:spLocks noGrp="1"/>
          </p:cNvSpPr>
          <p:nvPr>
            <p:ph type="body" sz="quarter" idx="4294967295"/>
          </p:nvPr>
        </p:nvSpPr>
        <p:spPr>
          <a:xfrm>
            <a:off x="0" y="933450"/>
            <a:ext cx="10969625" cy="381000"/>
          </a:xfrm>
        </p:spPr>
        <p:txBody>
          <a:bodyPr>
            <a:normAutofit fontScale="62500" lnSpcReduction="20000"/>
          </a:bodyPr>
          <a:lstStyle/>
          <a:p>
            <a:r>
              <a:rPr lang="en-US" sz="2000" dirty="0"/>
              <a:t>Accelerate application delivery, continuously improve </a:t>
            </a:r>
            <a:r>
              <a:rPr lang="en-US" sz="2000" dirty="0" smtClean="0"/>
              <a:t>quality</a:t>
            </a:r>
            <a:br>
              <a:rPr lang="en-US" sz="2000" dirty="0" smtClean="0"/>
            </a:br>
            <a:r>
              <a:rPr lang="en-US" sz="2000" dirty="0" smtClean="0"/>
              <a:t>and </a:t>
            </a:r>
            <a:r>
              <a:rPr lang="en-US" sz="2000" dirty="0"/>
              <a:t>reduce time-to-market.</a:t>
            </a:r>
          </a:p>
        </p:txBody>
      </p:sp>
      <p:sp>
        <p:nvSpPr>
          <p:cNvPr id="4"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6816080" y="1556792"/>
            <a:ext cx="4820665" cy="4424561"/>
          </a:xfrm>
          <a:prstGeom prst="rect">
            <a:avLst/>
          </a:prstGeom>
        </p:spPr>
      </p:pic>
      <p:pic>
        <p:nvPicPr>
          <p:cNvPr id="10" name="Picture 9"/>
          <p:cNvPicPr>
            <a:picLocks noChangeAspect="1"/>
          </p:cNvPicPr>
          <p:nvPr/>
        </p:nvPicPr>
        <p:blipFill>
          <a:blip r:embed="rId5"/>
          <a:stretch>
            <a:fillRect/>
          </a:stretch>
        </p:blipFill>
        <p:spPr>
          <a:xfrm>
            <a:off x="10344471" y="476672"/>
            <a:ext cx="1325271" cy="886835"/>
          </a:xfrm>
          <a:prstGeom prst="rect">
            <a:avLst/>
          </a:prstGeom>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068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Parasoft Virtualize</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142</a:t>
            </a:fld>
            <a:endParaRPr lang="en-US"/>
          </a:p>
        </p:txBody>
      </p:sp>
      <p:sp>
        <p:nvSpPr>
          <p:cNvPr id="2" name="Content Placeholder 1"/>
          <p:cNvSpPr>
            <a:spLocks noGrp="1"/>
          </p:cNvSpPr>
          <p:nvPr>
            <p:ph idx="4294967295"/>
          </p:nvPr>
        </p:nvSpPr>
        <p:spPr>
          <a:xfrm>
            <a:off x="0" y="1524000"/>
            <a:ext cx="4191000" cy="4572000"/>
          </a:xfrm>
        </p:spPr>
        <p:txBody>
          <a:bodyPr>
            <a:normAutofit fontScale="92500" lnSpcReduction="10000"/>
          </a:bodyPr>
          <a:lstStyle/>
          <a:p>
            <a:r>
              <a:rPr lang="en-US" dirty="0">
                <a:hlinkClick r:id="rId3"/>
              </a:rPr>
              <a:t>https://www.parasoft.com/product/parasoft-service-virtualization</a:t>
            </a:r>
            <a:r>
              <a:rPr lang="en-US" dirty="0" smtClean="0">
                <a:hlinkClick r:id="rId3"/>
              </a:rPr>
              <a:t>/</a:t>
            </a:r>
            <a:endParaRPr lang="en-US" dirty="0" smtClean="0"/>
          </a:p>
          <a:p>
            <a:r>
              <a:rPr lang="en-US" dirty="0"/>
              <a:t>Test against constrained dependent resources without scheduling hassles</a:t>
            </a:r>
          </a:p>
          <a:p>
            <a:r>
              <a:rPr lang="en-US" dirty="0"/>
              <a:t>Test extensively—without access and transaction fees</a:t>
            </a:r>
          </a:p>
          <a:p>
            <a:r>
              <a:rPr lang="en-US" dirty="0"/>
              <a:t>Test vs. a broad array of conditions instantly</a:t>
            </a:r>
          </a:p>
          <a:p>
            <a:r>
              <a:rPr lang="en-US" dirty="0"/>
              <a:t>Get the exact test environment you need, on </a:t>
            </a:r>
            <a:r>
              <a:rPr lang="en-US" dirty="0" smtClean="0"/>
              <a:t>demand</a:t>
            </a:r>
          </a:p>
          <a:p>
            <a:r>
              <a:rPr lang="en-US" dirty="0"/>
              <a:t>Test versus realistic transaction performance</a:t>
            </a:r>
          </a:p>
          <a:p>
            <a:r>
              <a:rPr lang="en-US" dirty="0" smtClean="0"/>
              <a:t>Test </a:t>
            </a:r>
            <a:r>
              <a:rPr lang="en-US" dirty="0"/>
              <a:t>against a broad array of functional and performance conditions—with minimal setup</a:t>
            </a:r>
          </a:p>
          <a:p>
            <a:endParaRPr lang="en-US" dirty="0" smtClean="0"/>
          </a:p>
        </p:txBody>
      </p:sp>
      <p:sp>
        <p:nvSpPr>
          <p:cNvPr id="3" name="Text Placeholder 2"/>
          <p:cNvSpPr>
            <a:spLocks noGrp="1"/>
          </p:cNvSpPr>
          <p:nvPr>
            <p:ph type="body" sz="quarter" idx="4294967295"/>
          </p:nvPr>
        </p:nvSpPr>
        <p:spPr>
          <a:xfrm>
            <a:off x="0" y="933450"/>
            <a:ext cx="10969625" cy="381000"/>
          </a:xfrm>
        </p:spPr>
        <p:txBody>
          <a:bodyPr/>
          <a:lstStyle/>
          <a:p>
            <a:r>
              <a:rPr lang="en-US" dirty="0"/>
              <a:t>Access a complete test environment—anytime, anywhere.</a:t>
            </a:r>
          </a:p>
        </p:txBody>
      </p:sp>
      <p:pic>
        <p:nvPicPr>
          <p:cNvPr id="7" name="Picture 6"/>
          <p:cNvPicPr>
            <a:picLocks noChangeAspect="1"/>
          </p:cNvPicPr>
          <p:nvPr/>
        </p:nvPicPr>
        <p:blipFill>
          <a:blip r:embed="rId4"/>
          <a:stretch>
            <a:fillRect/>
          </a:stretch>
        </p:blipFill>
        <p:spPr>
          <a:xfrm>
            <a:off x="8760296" y="620688"/>
            <a:ext cx="2802474" cy="576064"/>
          </a:xfrm>
          <a:prstGeom prst="rect">
            <a:avLst/>
          </a:prstGeom>
        </p:spPr>
      </p:pic>
      <p:pic>
        <p:nvPicPr>
          <p:cNvPr id="8" name="Picture 7"/>
          <p:cNvPicPr>
            <a:picLocks noChangeAspect="1"/>
          </p:cNvPicPr>
          <p:nvPr/>
        </p:nvPicPr>
        <p:blipFill>
          <a:blip r:embed="rId5"/>
          <a:stretch>
            <a:fillRect/>
          </a:stretch>
        </p:blipFill>
        <p:spPr>
          <a:xfrm>
            <a:off x="6456040" y="1772815"/>
            <a:ext cx="5103862" cy="3833831"/>
          </a:xfrm>
          <a:prstGeom prst="rect">
            <a:avLst/>
          </a:prstGeom>
          <a:ln>
            <a:solidFill>
              <a:schemeClr val="bg1">
                <a:lumMod val="6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0081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IBM Service Virtualization (formerly </a:t>
            </a:r>
            <a:r>
              <a:rPr lang="en-US" dirty="0" err="1" smtClean="0"/>
              <a:t>GreenHat</a:t>
            </a:r>
            <a:r>
              <a:rPr lang="en-US" dirty="0" smtClean="0"/>
              <a:t>)</a:t>
            </a:r>
            <a:endParaRPr lang="en-US" dirty="0"/>
          </a:p>
        </p:txBody>
      </p:sp>
      <p:sp>
        <p:nvSpPr>
          <p:cNvPr id="6" name="Slide Number Placeholder 5"/>
          <p:cNvSpPr>
            <a:spLocks noGrp="1"/>
          </p:cNvSpPr>
          <p:nvPr>
            <p:ph type="sldNum" sz="quarter" idx="2"/>
          </p:nvPr>
        </p:nvSpPr>
        <p:spPr/>
        <p:txBody>
          <a:bodyPr/>
          <a:lstStyle/>
          <a:p>
            <a:fld id="{B016F8AB-BCEA-4347-8BA6-BE776009BC89}" type="slidenum">
              <a:rPr lang="en-US" smtClean="0"/>
              <a:t>143</a:t>
            </a:fld>
            <a:endParaRPr lang="en-US"/>
          </a:p>
        </p:txBody>
      </p:sp>
      <p:sp>
        <p:nvSpPr>
          <p:cNvPr id="2" name="Content Placeholder 1"/>
          <p:cNvSpPr>
            <a:spLocks noGrp="1"/>
          </p:cNvSpPr>
          <p:nvPr>
            <p:ph idx="4294967295"/>
          </p:nvPr>
        </p:nvSpPr>
        <p:spPr>
          <a:xfrm>
            <a:off x="0" y="1524000"/>
            <a:ext cx="5270500" cy="5073650"/>
          </a:xfrm>
        </p:spPr>
        <p:txBody>
          <a:bodyPr>
            <a:normAutofit fontScale="92500" lnSpcReduction="10000"/>
          </a:bodyPr>
          <a:lstStyle/>
          <a:p>
            <a:r>
              <a:rPr lang="en-US" dirty="0">
                <a:hlinkClick r:id="rId3"/>
              </a:rPr>
              <a:t>https://www-01.ibm.com/software/rational/servicevirtualization/solutions</a:t>
            </a:r>
            <a:r>
              <a:rPr lang="en-US" dirty="0" smtClean="0">
                <a:hlinkClick r:id="rId3"/>
              </a:rPr>
              <a:t>/</a:t>
            </a:r>
            <a:endParaRPr lang="en-US" dirty="0" smtClean="0"/>
          </a:p>
          <a:p>
            <a:pPr fontAlgn="base"/>
            <a:r>
              <a:rPr lang="en-US" dirty="0"/>
              <a:t>Model and simulate real system behavior to eliminate system test dependencies and reduce the setup and infrastructure costs of traditional testing environments.</a:t>
            </a:r>
          </a:p>
          <a:p>
            <a:pPr fontAlgn="base"/>
            <a:r>
              <a:rPr lang="en-US" b="1" dirty="0"/>
              <a:t>Rational Test Virtualization Server</a:t>
            </a:r>
            <a:r>
              <a:rPr lang="en-US" dirty="0"/>
              <a:t> solution can be used to stub out any systems unsuitable or unavailable for functional, integration and performance testing. Virtualized services can be deployed and replaced without having to reconfigure the original application </a:t>
            </a:r>
            <a:r>
              <a:rPr lang="en-US" dirty="0" smtClean="0"/>
              <a:t>environment.</a:t>
            </a:r>
            <a:endParaRPr lang="en-US" dirty="0"/>
          </a:p>
          <a:p>
            <a:pPr fontAlgn="base"/>
            <a:r>
              <a:rPr lang="en-US" b="1" dirty="0"/>
              <a:t>Rational Test Workbench</a:t>
            </a:r>
            <a:r>
              <a:rPr lang="en-US" dirty="0"/>
              <a:t> delivers comprehensive test automation for mobile, traditional functional/regression testing, integration technologies, and performance and scalability testing to address the full range of needs of the mobile enterprise.</a:t>
            </a:r>
          </a:p>
        </p:txBody>
      </p:sp>
      <p:sp>
        <p:nvSpPr>
          <p:cNvPr id="3" name="Text Placeholder 2"/>
          <p:cNvSpPr>
            <a:spLocks noGrp="1"/>
          </p:cNvSpPr>
          <p:nvPr>
            <p:ph type="body" sz="quarter" idx="4294967295"/>
          </p:nvPr>
        </p:nvSpPr>
        <p:spPr>
          <a:xfrm>
            <a:off x="0" y="933450"/>
            <a:ext cx="10969625" cy="381000"/>
          </a:xfrm>
        </p:spPr>
        <p:txBody>
          <a:bodyPr/>
          <a:lstStyle/>
          <a:p>
            <a:r>
              <a:rPr lang="en-US" dirty="0"/>
              <a:t>Making production-like test environments a reality</a:t>
            </a:r>
          </a:p>
        </p:txBody>
      </p:sp>
      <p:pic>
        <p:nvPicPr>
          <p:cNvPr id="4" name="Picture 3"/>
          <p:cNvPicPr>
            <a:picLocks noChangeAspect="1"/>
          </p:cNvPicPr>
          <p:nvPr/>
        </p:nvPicPr>
        <p:blipFill>
          <a:blip r:embed="rId4"/>
          <a:stretch>
            <a:fillRect/>
          </a:stretch>
        </p:blipFill>
        <p:spPr>
          <a:xfrm>
            <a:off x="10146782" y="548680"/>
            <a:ext cx="1424506" cy="720080"/>
          </a:xfrm>
          <a:prstGeom prst="rect">
            <a:avLst/>
          </a:prstGeom>
        </p:spPr>
      </p:pic>
      <p:pic>
        <p:nvPicPr>
          <p:cNvPr id="409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646" y="2276872"/>
            <a:ext cx="5888654" cy="3312368"/>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80541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Tools and Technologies</a:t>
            </a:r>
            <a:br>
              <a:rPr lang="en-US" dirty="0" smtClean="0"/>
            </a:b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144</a:t>
            </a:fld>
            <a:endParaRPr lang="en-US"/>
          </a:p>
        </p:txBody>
      </p:sp>
      <p:sp>
        <p:nvSpPr>
          <p:cNvPr id="6" name="TextBox 5">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0571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Swagger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145</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Embedded, executable REST documentation</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smtClean="0">
                <a:hlinkClick r:id="rId2"/>
              </a:rPr>
              <a:t>http://swagger.io</a:t>
            </a:r>
            <a:endParaRPr lang="en-US" dirty="0"/>
          </a:p>
          <a:p>
            <a:pPr fontAlgn="base"/>
            <a:r>
              <a:rPr lang="en-US" dirty="0"/>
              <a:t>Swagger is a simple yet powerful representation of your RESTful API. With the largest ecosystem of API tooling on the planet, thousands of developers are supporting Swagger in almost every modern programming language and deployment environment. With a Swagger-enabled API, you get interactive documentation, client SDK generation and discoverability.</a:t>
            </a:r>
          </a:p>
          <a:p>
            <a:pPr fontAlgn="base"/>
            <a:r>
              <a:rPr lang="en-US" dirty="0"/>
              <a:t>We created Swagger to help fulfill the promise of APIs. Swagger helps companies like </a:t>
            </a:r>
            <a:r>
              <a:rPr lang="en-US" dirty="0" err="1"/>
              <a:t>Apigee</a:t>
            </a:r>
            <a:r>
              <a:rPr lang="en-US" dirty="0"/>
              <a:t>, Getty Images, Intuit, LivingSocial, McKesson, Microsoft, Morningstar, and PayPal build the best possible services with RESTful APIs.</a:t>
            </a:r>
          </a:p>
          <a:p>
            <a:pPr fontAlgn="base"/>
            <a:r>
              <a:rPr lang="en-US" dirty="0" smtClean="0"/>
              <a:t>100</a:t>
            </a:r>
            <a:r>
              <a:rPr lang="en-US" dirty="0"/>
              <a:t>% open source </a:t>
            </a:r>
            <a:r>
              <a:rPr lang="en-US" dirty="0" smtClean="0"/>
              <a:t>software</a:t>
            </a:r>
            <a:endParaRPr lang="en-US" dirty="0"/>
          </a:p>
          <a:p>
            <a:endParaRPr lang="en-US" dirty="0"/>
          </a:p>
        </p:txBody>
      </p:sp>
      <p:pic>
        <p:nvPicPr>
          <p:cNvPr id="3" name="Picture 2"/>
          <p:cNvPicPr>
            <a:picLocks noChangeAspect="1"/>
          </p:cNvPicPr>
          <p:nvPr/>
        </p:nvPicPr>
        <p:blipFill>
          <a:blip r:embed="rId3"/>
          <a:stretch>
            <a:fillRect/>
          </a:stretch>
        </p:blipFill>
        <p:spPr>
          <a:xfrm>
            <a:off x="8481674" y="515275"/>
            <a:ext cx="3097709" cy="746356"/>
          </a:xfrm>
          <a:prstGeom prst="rect">
            <a:avLst/>
          </a:prstGeom>
        </p:spPr>
      </p:pic>
      <p:pic>
        <p:nvPicPr>
          <p:cNvPr id="9" name="Picture 8"/>
          <p:cNvPicPr>
            <a:picLocks noChangeAspect="1"/>
          </p:cNvPicPr>
          <p:nvPr/>
        </p:nvPicPr>
        <p:blipFill>
          <a:blip r:embed="rId4"/>
          <a:stretch>
            <a:fillRect/>
          </a:stretch>
        </p:blipFill>
        <p:spPr>
          <a:xfrm flipH="1">
            <a:off x="7693791" y="524512"/>
            <a:ext cx="787882" cy="737119"/>
          </a:xfrm>
          <a:prstGeom prst="rect">
            <a:avLst/>
          </a:prstGeom>
        </p:spPr>
      </p:pic>
      <p:pic>
        <p:nvPicPr>
          <p:cNvPr id="10" name="Picture 9"/>
          <p:cNvPicPr>
            <a:picLocks noChangeAspect="1"/>
          </p:cNvPicPr>
          <p:nvPr/>
        </p:nvPicPr>
        <p:blipFill>
          <a:blip r:embed="rId5"/>
          <a:stretch>
            <a:fillRect/>
          </a:stretch>
        </p:blipFill>
        <p:spPr>
          <a:xfrm>
            <a:off x="6576840" y="2060848"/>
            <a:ext cx="5493462" cy="3668030"/>
          </a:xfrm>
          <a:prstGeom prst="rect">
            <a:avLst/>
          </a:prstGeom>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3015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Ansible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146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Automation for Everyone</a:t>
            </a:r>
            <a:endParaRPr lang="en-US" dirty="0"/>
          </a:p>
        </p:txBody>
      </p:sp>
      <p:sp>
        <p:nvSpPr>
          <p:cNvPr id="8" name="Content Placeholder 6"/>
          <p:cNvSpPr txBox="1">
            <a:spLocks/>
          </p:cNvSpPr>
          <p:nvPr/>
        </p:nvSpPr>
        <p:spPr>
          <a:xfrm>
            <a:off x="609600" y="1524000"/>
            <a:ext cx="5774432"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https://www.ansible.com</a:t>
            </a:r>
            <a:r>
              <a:rPr lang="en-US" dirty="0" smtClean="0">
                <a:hlinkClick r:id="rId2"/>
              </a:rPr>
              <a:t>/</a:t>
            </a:r>
            <a:r>
              <a:rPr lang="en-US" dirty="0" smtClean="0"/>
              <a:t> </a:t>
            </a:r>
            <a:endParaRPr lang="en-US" dirty="0"/>
          </a:p>
          <a:p>
            <a:pPr fontAlgn="base"/>
            <a:r>
              <a:rPr lang="en-US" dirty="0" smtClean="0"/>
              <a:t>Ansible </a:t>
            </a:r>
            <a:r>
              <a:rPr lang="en-US" dirty="0"/>
              <a:t>seamlessly unites workflow orchestration with configuration management, provisioning, and application deployment in one easy-to-use and deploy platform</a:t>
            </a:r>
            <a:r>
              <a:rPr lang="en-US" dirty="0" smtClean="0"/>
              <a:t>.</a:t>
            </a:r>
          </a:p>
          <a:p>
            <a:pPr fontAlgn="base"/>
            <a:r>
              <a:rPr lang="en-US" dirty="0" smtClean="0"/>
              <a:t>Features:</a:t>
            </a:r>
          </a:p>
          <a:p>
            <a:pPr lvl="1" fontAlgn="base"/>
            <a:r>
              <a:rPr lang="en-US" dirty="0" smtClean="0"/>
              <a:t>Provisioning</a:t>
            </a:r>
          </a:p>
          <a:p>
            <a:pPr lvl="1" fontAlgn="base"/>
            <a:r>
              <a:rPr lang="en-US" dirty="0" err="1" smtClean="0"/>
              <a:t>Config</a:t>
            </a:r>
            <a:r>
              <a:rPr lang="en-US" dirty="0" smtClean="0"/>
              <a:t> Management</a:t>
            </a:r>
          </a:p>
          <a:p>
            <a:pPr lvl="1" fontAlgn="base"/>
            <a:r>
              <a:rPr lang="en-US" dirty="0" smtClean="0"/>
              <a:t>Application Deployment</a:t>
            </a:r>
          </a:p>
          <a:p>
            <a:pPr lvl="1" fontAlgn="base"/>
            <a:r>
              <a:rPr lang="en-US" dirty="0" smtClean="0"/>
              <a:t>Continuous Deployment</a:t>
            </a:r>
          </a:p>
          <a:p>
            <a:pPr lvl="1" fontAlgn="base"/>
            <a:r>
              <a:rPr lang="en-US" dirty="0" smtClean="0"/>
              <a:t>Security and Compliance</a:t>
            </a:r>
          </a:p>
          <a:p>
            <a:pPr lvl="1" fontAlgn="base"/>
            <a:r>
              <a:rPr lang="en-US" dirty="0" smtClean="0"/>
              <a:t>Orchestration</a:t>
            </a:r>
          </a:p>
          <a:p>
            <a:pPr fontAlgn="base"/>
            <a:r>
              <a:rPr lang="en-US" dirty="0" smtClean="0"/>
              <a:t>Agentless</a:t>
            </a:r>
            <a:endParaRPr lang="en-US" dirty="0"/>
          </a:p>
          <a:p>
            <a:pPr fontAlgn="base"/>
            <a:r>
              <a:rPr lang="en-US" dirty="0" smtClean="0"/>
              <a:t>Open </a:t>
            </a:r>
            <a:r>
              <a:rPr lang="en-US" dirty="0"/>
              <a:t>source </a:t>
            </a:r>
            <a:r>
              <a:rPr lang="en-US" dirty="0" smtClean="0"/>
              <a:t>software</a:t>
            </a:r>
            <a:endParaRPr lang="en-US" dirty="0"/>
          </a:p>
          <a:p>
            <a:endParaRPr lang="en-US" dirty="0"/>
          </a:p>
        </p:txBody>
      </p:sp>
      <p:pic>
        <p:nvPicPr>
          <p:cNvPr id="7" name="Picture 6"/>
          <p:cNvPicPr>
            <a:picLocks noChangeAspect="1"/>
          </p:cNvPicPr>
          <p:nvPr/>
        </p:nvPicPr>
        <p:blipFill>
          <a:blip r:embed="rId3"/>
          <a:stretch>
            <a:fillRect/>
          </a:stretch>
        </p:blipFill>
        <p:spPr>
          <a:xfrm>
            <a:off x="8243045" y="524520"/>
            <a:ext cx="3336340" cy="627346"/>
          </a:xfrm>
          <a:prstGeom prst="rect">
            <a:avLst/>
          </a:prstGeom>
        </p:spPr>
      </p:pic>
      <p:pic>
        <p:nvPicPr>
          <p:cNvPr id="11" name="Picture 10"/>
          <p:cNvPicPr>
            <a:picLocks noChangeAspect="1"/>
          </p:cNvPicPr>
          <p:nvPr/>
        </p:nvPicPr>
        <p:blipFill>
          <a:blip r:embed="rId4"/>
          <a:stretch>
            <a:fillRect/>
          </a:stretch>
        </p:blipFill>
        <p:spPr>
          <a:xfrm>
            <a:off x="6353930" y="2564904"/>
            <a:ext cx="5530720" cy="3168352"/>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23676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Hubot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147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 Customizable Life Embetterment Robot</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https://hubot.github.com</a:t>
            </a:r>
            <a:r>
              <a:rPr lang="en-US" dirty="0" smtClean="0">
                <a:hlinkClick r:id="rId2"/>
              </a:rPr>
              <a:t>/</a:t>
            </a:r>
            <a:endParaRPr lang="en-US" dirty="0" smtClean="0"/>
          </a:p>
          <a:p>
            <a:r>
              <a:rPr lang="en-US" b="1" dirty="0" smtClean="0"/>
              <a:t>Hubot</a:t>
            </a:r>
            <a:r>
              <a:rPr lang="en-US" dirty="0" smtClean="0"/>
              <a:t> (pronounced hew-bot) – A customizable life embitterment robot.</a:t>
            </a:r>
            <a:endParaRPr lang="en-US" dirty="0"/>
          </a:p>
          <a:p>
            <a:pPr fontAlgn="base"/>
            <a:r>
              <a:rPr lang="en-US" dirty="0"/>
              <a:t>GitHub, Inc., wrote the first version of Hubot to automate our company chat room. Hubot knew how to deploy the site, automate a lot of tasks, and be a source of fun in the company. Eventually he grew to become a formidable force in GitHub. But he led a private, messy life. So we rewrote </a:t>
            </a:r>
            <a:r>
              <a:rPr lang="en-US" dirty="0" smtClean="0"/>
              <a:t>him.</a:t>
            </a:r>
            <a:endParaRPr lang="en-US" dirty="0"/>
          </a:p>
          <a:p>
            <a:pPr fontAlgn="base"/>
            <a:r>
              <a:rPr lang="en-US" dirty="0"/>
              <a:t>Today's version of Hubot is </a:t>
            </a:r>
            <a:r>
              <a:rPr lang="en-US" b="1" dirty="0"/>
              <a:t>open source</a:t>
            </a:r>
            <a:r>
              <a:rPr lang="en-US" dirty="0"/>
              <a:t>, written in </a:t>
            </a:r>
            <a:r>
              <a:rPr lang="en-US" b="1" dirty="0" err="1"/>
              <a:t>CoffeeScript</a:t>
            </a:r>
            <a:r>
              <a:rPr lang="en-US" dirty="0"/>
              <a:t> </a:t>
            </a:r>
            <a:r>
              <a:rPr lang="en-US" dirty="0" smtClean="0"/>
              <a:t>on </a:t>
            </a:r>
            <a:r>
              <a:rPr lang="en-US" b="1" dirty="0" smtClean="0"/>
              <a:t>Node.js</a:t>
            </a:r>
            <a:r>
              <a:rPr lang="en-US" dirty="0"/>
              <a:t>, and easily deployed on platforms like </a:t>
            </a:r>
            <a:r>
              <a:rPr lang="en-US" b="1" dirty="0" err="1"/>
              <a:t>Heroku</a:t>
            </a:r>
            <a:r>
              <a:rPr lang="en-US" dirty="0"/>
              <a:t>. More importantly, Hubot is a standardized way to share scripts between everyone's </a:t>
            </a:r>
            <a:r>
              <a:rPr lang="en-US" dirty="0" smtClean="0"/>
              <a:t>robots.</a:t>
            </a:r>
          </a:p>
          <a:p>
            <a:pPr fontAlgn="base"/>
            <a:r>
              <a:rPr lang="en-US" dirty="0" smtClean="0"/>
              <a:t>Hubot ships with </a:t>
            </a:r>
            <a:r>
              <a:rPr lang="en-US" dirty="0"/>
              <a:t>a small group of core scripts: things like posting </a:t>
            </a:r>
            <a:r>
              <a:rPr lang="en-US" dirty="0" err="1"/>
              <a:t>images,translating</a:t>
            </a:r>
            <a:r>
              <a:rPr lang="en-US" dirty="0"/>
              <a:t> languages, and integrating with Google Maps</a:t>
            </a:r>
          </a:p>
          <a:p>
            <a:endParaRPr lang="en-US" dirty="0"/>
          </a:p>
        </p:txBody>
      </p:sp>
      <p:pic>
        <p:nvPicPr>
          <p:cNvPr id="3" name="Picture 2"/>
          <p:cNvPicPr>
            <a:picLocks noChangeAspect="1"/>
          </p:cNvPicPr>
          <p:nvPr/>
        </p:nvPicPr>
        <p:blipFill>
          <a:blip r:embed="rId3"/>
          <a:stretch>
            <a:fillRect/>
          </a:stretch>
        </p:blipFill>
        <p:spPr>
          <a:xfrm>
            <a:off x="8960008" y="521208"/>
            <a:ext cx="2619375" cy="1285875"/>
          </a:xfrm>
          <a:prstGeom prst="rect">
            <a:avLst/>
          </a:prstGeom>
        </p:spPr>
      </p:pic>
      <p:pic>
        <p:nvPicPr>
          <p:cNvPr id="4" name="Picture 3"/>
          <p:cNvPicPr>
            <a:picLocks noChangeAspect="1"/>
          </p:cNvPicPr>
          <p:nvPr/>
        </p:nvPicPr>
        <p:blipFill>
          <a:blip r:embed="rId4"/>
          <a:stretch>
            <a:fillRect/>
          </a:stretch>
        </p:blipFill>
        <p:spPr>
          <a:xfrm>
            <a:off x="6888088" y="2246739"/>
            <a:ext cx="4613585" cy="4184129"/>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38349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IFTTT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148</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a:t>Connect the apps you love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https://ifttt.com</a:t>
            </a:r>
            <a:r>
              <a:rPr lang="en-US" dirty="0" smtClean="0">
                <a:hlinkClick r:id="rId2"/>
              </a:rPr>
              <a:t>/</a:t>
            </a:r>
            <a:endParaRPr lang="en-US" dirty="0" smtClean="0"/>
          </a:p>
          <a:p>
            <a:r>
              <a:rPr lang="en-US" b="1" dirty="0" smtClean="0"/>
              <a:t>IFTTT</a:t>
            </a:r>
            <a:r>
              <a:rPr lang="en-US" dirty="0"/>
              <a:t> is a free web-based service that allows users to create chains of simple conditional statements, called "recipes", which are triggered based on changes to other web services such as Gmail, Facebook, Instagram, and Pinterest. </a:t>
            </a:r>
            <a:r>
              <a:rPr lang="en-US" b="1" dirty="0"/>
              <a:t>IFTTT</a:t>
            </a:r>
            <a:r>
              <a:rPr lang="en-US" dirty="0"/>
              <a:t> is an abbreviation of "If This Then That"</a:t>
            </a:r>
            <a:r>
              <a:rPr lang="en-US" dirty="0" smtClean="0"/>
              <a:t>.</a:t>
            </a:r>
            <a:endParaRPr lang="en-US" dirty="0"/>
          </a:p>
          <a:p>
            <a:r>
              <a:rPr lang="en-US" dirty="0"/>
              <a:t>An example "recipe" might consist of sending an e-mail message if the IFTTT user </a:t>
            </a:r>
            <a:r>
              <a:rPr lang="en-US" dirty="0">
                <a:hlinkClick r:id="rId3" tooltip="Twitter"/>
              </a:rPr>
              <a:t>tweets</a:t>
            </a:r>
            <a:r>
              <a:rPr lang="en-US" dirty="0"/>
              <a:t> using a certain hashtag. Or, if the user is tagged by someone on Facebook, then that photo will be added to the user's </a:t>
            </a:r>
            <a:r>
              <a:rPr lang="en-US" dirty="0">
                <a:hlinkClick r:id="rId4" tooltip="Cloud storage"/>
              </a:rPr>
              <a:t>cloud-based</a:t>
            </a:r>
            <a:r>
              <a:rPr lang="en-US" dirty="0"/>
              <a:t> photo archive</a:t>
            </a:r>
            <a:r>
              <a:rPr lang="en-US" dirty="0" smtClean="0"/>
              <a:t>.</a:t>
            </a:r>
            <a:endParaRPr lang="en-US" dirty="0"/>
          </a:p>
          <a:p>
            <a:r>
              <a:rPr lang="en-US" dirty="0"/>
              <a:t>IFTTT was created by Linden Tibbets, Jesse </a:t>
            </a:r>
            <a:r>
              <a:rPr lang="en-US" dirty="0" err="1"/>
              <a:t>Tane</a:t>
            </a:r>
            <a:r>
              <a:rPr lang="en-US" dirty="0"/>
              <a:t>, Scott Tong and Alexander Tibbets in </a:t>
            </a:r>
            <a:r>
              <a:rPr lang="en-US" dirty="0">
                <a:hlinkClick r:id="rId5" tooltip="San Francisco"/>
              </a:rPr>
              <a:t>San Francisco</a:t>
            </a:r>
            <a:r>
              <a:rPr lang="en-US" dirty="0"/>
              <a:t>, </a:t>
            </a:r>
            <a:r>
              <a:rPr lang="en-US" dirty="0" smtClean="0">
                <a:hlinkClick r:id="rId6" tooltip="California"/>
              </a:rPr>
              <a:t>California</a:t>
            </a:r>
            <a:r>
              <a:rPr lang="en-US" dirty="0" smtClean="0"/>
              <a:t> and launched Sept 7, 2011.</a:t>
            </a:r>
          </a:p>
          <a:p>
            <a:r>
              <a:rPr lang="en-US" dirty="0" smtClean="0"/>
              <a:t>Apps for iPhone and Android exist.</a:t>
            </a:r>
            <a:endParaRPr lang="en-US" dirty="0"/>
          </a:p>
          <a:p>
            <a:endParaRPr lang="en-US" dirty="0"/>
          </a:p>
        </p:txBody>
      </p:sp>
      <p:pic>
        <p:nvPicPr>
          <p:cNvPr id="3" name="Picture 2"/>
          <p:cNvPicPr>
            <a:picLocks noChangeAspect="1"/>
          </p:cNvPicPr>
          <p:nvPr/>
        </p:nvPicPr>
        <p:blipFill>
          <a:blip r:embed="rId7"/>
          <a:stretch>
            <a:fillRect/>
          </a:stretch>
        </p:blipFill>
        <p:spPr>
          <a:xfrm>
            <a:off x="9717370" y="519656"/>
            <a:ext cx="1862014" cy="677096"/>
          </a:xfrm>
          <a:prstGeom prst="rect">
            <a:avLst/>
          </a:prstGeom>
        </p:spPr>
      </p:pic>
      <p:pic>
        <p:nvPicPr>
          <p:cNvPr id="4" name="Picture 3"/>
          <p:cNvPicPr>
            <a:picLocks noChangeAspect="1"/>
          </p:cNvPicPr>
          <p:nvPr/>
        </p:nvPicPr>
        <p:blipFill>
          <a:blip r:embed="rId8"/>
          <a:stretch>
            <a:fillRect/>
          </a:stretch>
        </p:blipFill>
        <p:spPr>
          <a:xfrm>
            <a:off x="6551525" y="2338633"/>
            <a:ext cx="5440164" cy="2831866"/>
          </a:xfrm>
          <a:prstGeom prst="rect">
            <a:avLst/>
          </a:prstGeom>
        </p:spPr>
      </p:pic>
      <p:sp>
        <p:nvSpPr>
          <p:cNvPr id="9" name="TextBox 8">
            <a:hlinkClick r:id="rId9"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9"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94718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YAML</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149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YAML </a:t>
            </a:r>
            <a:r>
              <a:rPr lang="en-US" dirty="0" err="1"/>
              <a:t>Ain't</a:t>
            </a:r>
            <a:r>
              <a:rPr lang="en-US" dirty="0"/>
              <a:t> Markup Language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http://yaml.org</a:t>
            </a:r>
            <a:r>
              <a:rPr lang="en-US" dirty="0" smtClean="0">
                <a:hlinkClick r:id="rId2"/>
              </a:rPr>
              <a:t>/</a:t>
            </a:r>
            <a:endParaRPr lang="en-US" dirty="0" smtClean="0"/>
          </a:p>
          <a:p>
            <a:r>
              <a:rPr lang="en-US" b="1" dirty="0" smtClean="0"/>
              <a:t>YAML</a:t>
            </a:r>
            <a:r>
              <a:rPr lang="en-US" dirty="0" smtClean="0"/>
              <a:t> </a:t>
            </a:r>
            <a:r>
              <a:rPr lang="en-US" dirty="0"/>
              <a:t>is a human friendly data </a:t>
            </a:r>
            <a:r>
              <a:rPr lang="en-US" dirty="0" smtClean="0"/>
              <a:t>serialization standard </a:t>
            </a:r>
            <a:r>
              <a:rPr lang="en-US" dirty="0"/>
              <a:t>for all programming languages..</a:t>
            </a:r>
          </a:p>
          <a:p>
            <a:pPr fontAlgn="base"/>
            <a:r>
              <a:rPr lang="en-US" dirty="0"/>
              <a:t>Like XML, it allows to represent about any kind of data in a portable, platform-independent format. Unlike XML, it is "human friendly", which means that it is easy for a human to read or produce a valid YAML </a:t>
            </a:r>
            <a:r>
              <a:rPr lang="en-US" dirty="0" smtClean="0"/>
              <a:t>document.</a:t>
            </a:r>
            <a:endParaRPr lang="en-US" dirty="0"/>
          </a:p>
          <a:p>
            <a:pPr fontAlgn="base"/>
            <a:r>
              <a:rPr lang="en-US" dirty="0" smtClean="0"/>
              <a:t>Basically it’s the Next Generation XML.</a:t>
            </a:r>
          </a:p>
          <a:p>
            <a:pPr fontAlgn="base"/>
            <a:r>
              <a:rPr lang="en-US" dirty="0" err="1">
                <a:hlinkClick r:id="rId3"/>
              </a:rPr>
              <a:t>YamlDotNet</a:t>
            </a:r>
            <a:r>
              <a:rPr lang="en-US" dirty="0"/>
              <a:t> is a .NET library for YAML. </a:t>
            </a:r>
            <a:r>
              <a:rPr lang="en-US" dirty="0" err="1"/>
              <a:t>YamlDotNet</a:t>
            </a:r>
            <a:r>
              <a:rPr lang="en-US" dirty="0"/>
              <a:t> provides low level parsing and emitting of </a:t>
            </a:r>
            <a:r>
              <a:rPr lang="en-US" dirty="0">
                <a:hlinkClick r:id="rId4"/>
              </a:rPr>
              <a:t>YAML</a:t>
            </a:r>
            <a:r>
              <a:rPr lang="en-US" dirty="0"/>
              <a:t> as well as a high level object model similar to </a:t>
            </a:r>
            <a:r>
              <a:rPr lang="en-US" dirty="0" err="1"/>
              <a:t>XmlDocument</a:t>
            </a:r>
            <a:r>
              <a:rPr lang="en-US" dirty="0"/>
              <a:t>. A serialization library is also included that allows to read and write objects from and to YAML streams.</a:t>
            </a:r>
          </a:p>
          <a:p>
            <a:endParaRPr lang="en-US" dirty="0"/>
          </a:p>
        </p:txBody>
      </p:sp>
      <p:pic>
        <p:nvPicPr>
          <p:cNvPr id="7" name="Picture 6"/>
          <p:cNvPicPr>
            <a:picLocks noChangeAspect="1"/>
          </p:cNvPicPr>
          <p:nvPr/>
        </p:nvPicPr>
        <p:blipFill>
          <a:blip r:embed="rId5"/>
          <a:stretch>
            <a:fillRect/>
          </a:stretch>
        </p:blipFill>
        <p:spPr>
          <a:xfrm>
            <a:off x="7506478" y="1196752"/>
            <a:ext cx="3702090" cy="5201671"/>
          </a:xfrm>
          <a:prstGeom prst="rect">
            <a:avLst/>
          </a:prstGeom>
        </p:spPr>
      </p:pic>
      <p:pic>
        <p:nvPicPr>
          <p:cNvPr id="9" name="Picture 8"/>
          <p:cNvPicPr>
            <a:picLocks noChangeAspect="1"/>
          </p:cNvPicPr>
          <p:nvPr/>
        </p:nvPicPr>
        <p:blipFill>
          <a:blip r:embed="rId6"/>
          <a:stretch>
            <a:fillRect/>
          </a:stretch>
        </p:blipFill>
        <p:spPr>
          <a:xfrm>
            <a:off x="9408368" y="521208"/>
            <a:ext cx="2395140" cy="605088"/>
          </a:xfrm>
          <a:prstGeom prst="rect">
            <a:avLst/>
          </a:prstGeom>
        </p:spPr>
      </p:pic>
      <p:sp>
        <p:nvSpPr>
          <p:cNvPr id="10" name="TextBox 9"/>
          <p:cNvSpPr txBox="1"/>
          <p:nvPr/>
        </p:nvSpPr>
        <p:spPr>
          <a:xfrm>
            <a:off x="5519936" y="6250822"/>
            <a:ext cx="1800200" cy="360092"/>
          </a:xfrm>
          <a:prstGeom prst="rect">
            <a:avLst/>
          </a:prstGeom>
          <a:noFill/>
        </p:spPr>
        <p:txBody>
          <a:bodyPr wrap="none" lIns="0" tIns="0" rIns="0" bIns="0" rtlCol="0">
            <a:noAutofit/>
          </a:bodyPr>
          <a:lstStyle/>
          <a:p>
            <a:pPr>
              <a:lnSpc>
                <a:spcPct val="90000"/>
              </a:lnSpc>
            </a:pPr>
            <a:r>
              <a:rPr lang="en-US" sz="1400" dirty="0" smtClean="0"/>
              <a:t>Example YAML invoice</a:t>
            </a:r>
            <a:endParaRPr lang="en-US" sz="1400" dirty="0"/>
          </a:p>
        </p:txBody>
      </p:sp>
      <p:sp>
        <p:nvSpPr>
          <p:cNvPr id="11" name="TextBox 10">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77281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Continuous Integration?</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15</a:t>
            </a:fld>
            <a:endParaRPr lang="en-US"/>
          </a:p>
        </p:txBody>
      </p:sp>
      <p:sp>
        <p:nvSpPr>
          <p:cNvPr id="8" name="TextBox 7"/>
          <p:cNvSpPr txBox="1"/>
          <p:nvPr/>
        </p:nvSpPr>
        <p:spPr>
          <a:xfrm>
            <a:off x="609441" y="1844824"/>
            <a:ext cx="11089233" cy="2934116"/>
          </a:xfrm>
          <a:prstGeom prst="rect">
            <a:avLst/>
          </a:prstGeom>
          <a:noFill/>
        </p:spPr>
        <p:txBody>
          <a:bodyPr wrap="none" lIns="0" tIns="0" rIns="0" bIns="0" rtlCol="0">
            <a:noAutofit/>
          </a:bodyPr>
          <a:lstStyle/>
          <a:p>
            <a:pPr>
              <a:lnSpc>
                <a:spcPct val="90000"/>
              </a:lnSpc>
            </a:pPr>
            <a:r>
              <a:rPr lang="en-US" sz="2800" i="1" dirty="0" smtClean="0"/>
              <a:t>Continuous integration is a software development practice</a:t>
            </a:r>
            <a:br>
              <a:rPr lang="en-US" sz="2800" i="1" dirty="0" smtClean="0"/>
            </a:br>
            <a:r>
              <a:rPr lang="en-US" sz="2800" i="1" dirty="0" smtClean="0"/>
              <a:t>where members of a team integrate their work frequently, usually each</a:t>
            </a:r>
          </a:p>
          <a:p>
            <a:pPr>
              <a:lnSpc>
                <a:spcPct val="90000"/>
              </a:lnSpc>
            </a:pPr>
            <a:r>
              <a:rPr lang="en-US" sz="2800" i="1" dirty="0"/>
              <a:t>p</a:t>
            </a:r>
            <a:r>
              <a:rPr lang="en-US" sz="2800" i="1" dirty="0" smtClean="0"/>
              <a:t>erson integrates at least daily – leading to multiple integrations per</a:t>
            </a:r>
          </a:p>
          <a:p>
            <a:pPr>
              <a:lnSpc>
                <a:spcPct val="90000"/>
              </a:lnSpc>
            </a:pPr>
            <a:r>
              <a:rPr lang="en-US" sz="2800" i="1" dirty="0" smtClean="0"/>
              <a:t>day. Each integration is verified by an automated build (including test)</a:t>
            </a:r>
          </a:p>
          <a:p>
            <a:pPr>
              <a:lnSpc>
                <a:spcPct val="90000"/>
              </a:lnSpc>
            </a:pPr>
            <a:r>
              <a:rPr lang="en-US" sz="2800" i="1" dirty="0" smtClean="0"/>
              <a:t>to detect integration errors as quickly as possible.</a:t>
            </a:r>
          </a:p>
          <a:p>
            <a:pPr>
              <a:lnSpc>
                <a:spcPct val="90000"/>
              </a:lnSpc>
            </a:pPr>
            <a:endParaRPr lang="en-US" sz="2800" i="1" dirty="0"/>
          </a:p>
          <a:p>
            <a:pPr algn="r">
              <a:lnSpc>
                <a:spcPct val="90000"/>
              </a:lnSpc>
            </a:pPr>
            <a:r>
              <a:rPr lang="en-US" sz="2800" i="1" dirty="0" smtClean="0"/>
              <a:t>Martin Fowler, May 2006</a:t>
            </a:r>
            <a:endParaRPr lang="en-US" sz="2800" i="1" dirty="0"/>
          </a:p>
        </p:txBody>
      </p:sp>
      <p:sp>
        <p:nvSpPr>
          <p:cNvPr id="2" name="TextBox 1"/>
          <p:cNvSpPr txBox="1"/>
          <p:nvPr/>
        </p:nvSpPr>
        <p:spPr>
          <a:xfrm>
            <a:off x="1271464" y="5229200"/>
            <a:ext cx="9433048" cy="504056"/>
          </a:xfrm>
          <a:prstGeom prst="rect">
            <a:avLst/>
          </a:prstGeom>
          <a:noFill/>
        </p:spPr>
        <p:txBody>
          <a:bodyPr wrap="none" lIns="0" tIns="0" rIns="0" bIns="0" rtlCol="0">
            <a:noAutofit/>
          </a:bodyPr>
          <a:lstStyle/>
          <a:p>
            <a:pPr>
              <a:lnSpc>
                <a:spcPct val="90000"/>
              </a:lnSpc>
            </a:pPr>
            <a:r>
              <a:rPr lang="en-US" sz="4000" dirty="0" smtClean="0"/>
              <a:t>DevOps is really Continuous Everything!</a:t>
            </a:r>
            <a:endParaRPr lang="en-US" sz="4000" dirty="0"/>
          </a:p>
        </p:txBody>
      </p:sp>
      <p:sp>
        <p:nvSpPr>
          <p:cNvPr id="9" name="TextBox 8">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0756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Kibana - Elastic</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150</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Explore &amp; Visualize Your Data</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www.elastic.co/products/kibana</a:t>
            </a:r>
            <a:endParaRPr lang="en-US" dirty="0" smtClean="0"/>
          </a:p>
          <a:p>
            <a:pPr fontAlgn="base"/>
            <a:r>
              <a:rPr lang="en-US" b="1" dirty="0"/>
              <a:t>See the Value in Your Data</a:t>
            </a:r>
          </a:p>
          <a:p>
            <a:pPr lvl="1" fontAlgn="base"/>
            <a:r>
              <a:rPr lang="en-US" dirty="0"/>
              <a:t>Flexible analytics and visualization platform</a:t>
            </a:r>
          </a:p>
          <a:p>
            <a:pPr lvl="1" fontAlgn="base"/>
            <a:r>
              <a:rPr lang="en-US" dirty="0"/>
              <a:t>Real-time summary and charting of streaming data</a:t>
            </a:r>
          </a:p>
          <a:p>
            <a:pPr lvl="1" fontAlgn="base"/>
            <a:r>
              <a:rPr lang="en-US" dirty="0"/>
              <a:t>Intuitive interface for a variety of users</a:t>
            </a:r>
          </a:p>
          <a:p>
            <a:pPr lvl="1" fontAlgn="base"/>
            <a:r>
              <a:rPr lang="en-US" dirty="0"/>
              <a:t>Instant sharing and embedding of </a:t>
            </a:r>
            <a:r>
              <a:rPr lang="en-US" dirty="0" smtClean="0"/>
              <a:t>dashboards</a:t>
            </a:r>
            <a:endParaRPr lang="en-US" dirty="0"/>
          </a:p>
          <a:p>
            <a:pPr fontAlgn="base"/>
            <a:r>
              <a:rPr lang="en-US" b="1" dirty="0"/>
              <a:t>Seamless Integration with </a:t>
            </a:r>
            <a:r>
              <a:rPr lang="en-US" b="1" dirty="0" err="1" smtClean="0"/>
              <a:t>Elasticsearch</a:t>
            </a:r>
            <a:r>
              <a:rPr lang="en-US" b="1" dirty="0"/>
              <a:t> </a:t>
            </a:r>
            <a:r>
              <a:rPr lang="en-US" dirty="0" smtClean="0"/>
              <a:t>– Architected </a:t>
            </a:r>
            <a:r>
              <a:rPr lang="en-US" dirty="0"/>
              <a:t>to work with </a:t>
            </a:r>
            <a:r>
              <a:rPr lang="en-US" dirty="0" err="1"/>
              <a:t>Elasticsearch</a:t>
            </a:r>
            <a:r>
              <a:rPr lang="en-US" dirty="0"/>
              <a:t>, Kibana gives shape to any kind of data — structured and unstructured — indexed into </a:t>
            </a:r>
            <a:r>
              <a:rPr lang="en-US" dirty="0" err="1"/>
              <a:t>Elasticsearch</a:t>
            </a:r>
            <a:r>
              <a:rPr lang="en-US" dirty="0"/>
              <a:t>. It also benefits from </a:t>
            </a:r>
            <a:r>
              <a:rPr lang="en-US" dirty="0" err="1"/>
              <a:t>Elasticsearch's</a:t>
            </a:r>
            <a:r>
              <a:rPr lang="en-US" dirty="0"/>
              <a:t> powerful search and analytics capabilities.</a:t>
            </a:r>
          </a:p>
          <a:p>
            <a:pPr fontAlgn="base"/>
            <a:r>
              <a:rPr lang="en-US" dirty="0" smtClean="0"/>
              <a:t>Popular visualization toolkit.</a:t>
            </a:r>
            <a:endParaRPr lang="en-US" dirty="0"/>
          </a:p>
        </p:txBody>
      </p:sp>
      <p:pic>
        <p:nvPicPr>
          <p:cNvPr id="3" name="Picture 2"/>
          <p:cNvPicPr>
            <a:picLocks noChangeAspect="1"/>
          </p:cNvPicPr>
          <p:nvPr/>
        </p:nvPicPr>
        <p:blipFill>
          <a:blip r:embed="rId3"/>
          <a:stretch>
            <a:fillRect/>
          </a:stretch>
        </p:blipFill>
        <p:spPr>
          <a:xfrm>
            <a:off x="9480376" y="508323"/>
            <a:ext cx="2260350" cy="782997"/>
          </a:xfrm>
          <a:prstGeom prst="rect">
            <a:avLst/>
          </a:prstGeom>
        </p:spPr>
      </p:pic>
      <p:pic>
        <p:nvPicPr>
          <p:cNvPr id="4" name="Picture 3"/>
          <p:cNvPicPr>
            <a:picLocks noChangeAspect="1"/>
          </p:cNvPicPr>
          <p:nvPr/>
        </p:nvPicPr>
        <p:blipFill>
          <a:blip r:embed="rId4"/>
          <a:stretch>
            <a:fillRect/>
          </a:stretch>
        </p:blipFill>
        <p:spPr>
          <a:xfrm>
            <a:off x="8544272" y="1304205"/>
            <a:ext cx="2950840" cy="5066332"/>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09912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Angular JS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151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HTML enhanced for web apps!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https://angularjs.org</a:t>
            </a:r>
            <a:r>
              <a:rPr lang="en-US" dirty="0" smtClean="0">
                <a:hlinkClick r:id="rId2"/>
              </a:rPr>
              <a:t>/</a:t>
            </a:r>
            <a:endParaRPr lang="en-US" dirty="0" smtClean="0"/>
          </a:p>
          <a:p>
            <a:r>
              <a:rPr lang="en-US" b="1" dirty="0"/>
              <a:t>Why </a:t>
            </a:r>
            <a:r>
              <a:rPr lang="en-US" b="1" dirty="0" smtClean="0"/>
              <a:t>AngularJS? – </a:t>
            </a:r>
            <a:r>
              <a:rPr lang="en-US" dirty="0" smtClean="0"/>
              <a:t>HTML </a:t>
            </a:r>
            <a:r>
              <a:rPr lang="en-US" dirty="0"/>
              <a:t>is great for declaring static documents, but it falters when we try to use it for declaring dynamic views in web-applications. AngularJS lets you extend HTML vocabulary for your application. The resulting environment is extraordinarily expressive, readable, and quick to develop.</a:t>
            </a:r>
          </a:p>
          <a:p>
            <a:r>
              <a:rPr lang="en-US" b="1" dirty="0" smtClean="0"/>
              <a:t>Alternatives – </a:t>
            </a:r>
            <a:r>
              <a:rPr lang="en-US" dirty="0" smtClean="0"/>
              <a:t>Other </a:t>
            </a:r>
            <a:r>
              <a:rPr lang="en-US" dirty="0"/>
              <a:t>frameworks deal with HTML’s shortcomings by either abstracting away HTML, CSS, and/or JavaScript or by providing an imperative way for manipulating the DOM. Neither of these address the root problem that HTML </a:t>
            </a:r>
            <a:r>
              <a:rPr lang="en-US" dirty="0" smtClean="0"/>
              <a:t>wasn’t </a:t>
            </a:r>
            <a:r>
              <a:rPr lang="en-US" dirty="0"/>
              <a:t>designed for dynamic views.</a:t>
            </a:r>
          </a:p>
          <a:p>
            <a:r>
              <a:rPr lang="en-US" b="1" dirty="0" smtClean="0"/>
              <a:t>Extensibility – </a:t>
            </a:r>
            <a:r>
              <a:rPr lang="en-US" dirty="0" smtClean="0"/>
              <a:t>AngularJS </a:t>
            </a:r>
            <a:r>
              <a:rPr lang="en-US" dirty="0"/>
              <a:t>is a toolset for building the framework most suited to your application development. It is fully extensible and works well with other libraries. </a:t>
            </a:r>
          </a:p>
        </p:txBody>
      </p:sp>
      <p:pic>
        <p:nvPicPr>
          <p:cNvPr id="3" name="Picture 2"/>
          <p:cNvPicPr>
            <a:picLocks noChangeAspect="1"/>
          </p:cNvPicPr>
          <p:nvPr/>
        </p:nvPicPr>
        <p:blipFill>
          <a:blip r:embed="rId3"/>
          <a:stretch>
            <a:fillRect/>
          </a:stretch>
        </p:blipFill>
        <p:spPr>
          <a:xfrm>
            <a:off x="8400256" y="620688"/>
            <a:ext cx="3144684" cy="907421"/>
          </a:xfrm>
          <a:prstGeom prst="rect">
            <a:avLst/>
          </a:prstGeom>
        </p:spPr>
      </p:pic>
      <p:pic>
        <p:nvPicPr>
          <p:cNvPr id="4" name="Picture 3"/>
          <p:cNvPicPr>
            <a:picLocks noChangeAspect="1"/>
          </p:cNvPicPr>
          <p:nvPr/>
        </p:nvPicPr>
        <p:blipFill>
          <a:blip r:embed="rId4"/>
          <a:stretch>
            <a:fillRect/>
          </a:stretch>
        </p:blipFill>
        <p:spPr>
          <a:xfrm>
            <a:off x="6836429" y="2132856"/>
            <a:ext cx="5042555" cy="2880320"/>
          </a:xfrm>
          <a:prstGeom prst="rect">
            <a:avLst/>
          </a:prstGeom>
          <a:ln>
            <a:solidFill>
              <a:schemeClr val="bg1">
                <a:lumMod val="75000"/>
              </a:schemeClr>
            </a:solidFill>
          </a:ln>
        </p:spPr>
      </p:pic>
      <p:sp>
        <p:nvSpPr>
          <p:cNvPr id="7" name="TextBox 6"/>
          <p:cNvSpPr txBox="1"/>
          <p:nvPr/>
        </p:nvSpPr>
        <p:spPr>
          <a:xfrm>
            <a:off x="8112224" y="5157192"/>
            <a:ext cx="3024336" cy="276953"/>
          </a:xfrm>
          <a:prstGeom prst="rect">
            <a:avLst/>
          </a:prstGeom>
          <a:noFill/>
        </p:spPr>
        <p:txBody>
          <a:bodyPr wrap="none" lIns="0" tIns="0" rIns="0" bIns="0" rtlCol="0">
            <a:noAutofit/>
          </a:bodyPr>
          <a:lstStyle/>
          <a:p>
            <a:pPr>
              <a:lnSpc>
                <a:spcPct val="90000"/>
              </a:lnSpc>
            </a:pPr>
            <a:r>
              <a:rPr lang="en-US" sz="1600" dirty="0" smtClean="0"/>
              <a:t>Advanced HTML but simpler</a:t>
            </a:r>
            <a:endParaRPr lang="en-US" sz="1600" dirty="0"/>
          </a:p>
        </p:txBody>
      </p:sp>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8448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Nexus (</a:t>
            </a:r>
            <a:r>
              <a:rPr lang="en-US" dirty="0" err="1"/>
              <a:t>S</a:t>
            </a:r>
            <a:r>
              <a:rPr lang="en-US" dirty="0" err="1" smtClean="0"/>
              <a:t>onatype</a:t>
            </a:r>
            <a:r>
              <a:rPr lang="en-US" dirty="0" smtClean="0"/>
              <a: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152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Accelerate Your Software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http://www.sonatype.com</a:t>
            </a:r>
            <a:r>
              <a:rPr lang="en-US" dirty="0" smtClean="0">
                <a:hlinkClick r:id="rId2"/>
              </a:rPr>
              <a:t>/</a:t>
            </a:r>
            <a:endParaRPr lang="en-US" dirty="0" smtClean="0"/>
          </a:p>
          <a:p>
            <a:r>
              <a:rPr lang="en-US" b="1" dirty="0" smtClean="0"/>
              <a:t>Nexus Lifecycle</a:t>
            </a:r>
            <a:r>
              <a:rPr lang="en-US" dirty="0" smtClean="0"/>
              <a:t>– </a:t>
            </a:r>
            <a:r>
              <a:rPr lang="en-US" dirty="0"/>
              <a:t>Control the flow of components throughout your software supply </a:t>
            </a:r>
            <a:r>
              <a:rPr lang="en-US" dirty="0" smtClean="0"/>
              <a:t>chain.</a:t>
            </a:r>
            <a:endParaRPr lang="en-US" dirty="0"/>
          </a:p>
          <a:p>
            <a:pPr fontAlgn="base"/>
            <a:r>
              <a:rPr lang="en-US" b="1" dirty="0"/>
              <a:t>Nexus Repository </a:t>
            </a:r>
            <a:r>
              <a:rPr lang="en-US" dirty="0"/>
              <a:t>– </a:t>
            </a:r>
            <a:r>
              <a:rPr lang="en-US" dirty="0" smtClean="0"/>
              <a:t>The world's best way to organize, store, and distribute software components.</a:t>
            </a:r>
            <a:endParaRPr lang="en-US" dirty="0"/>
          </a:p>
          <a:p>
            <a:pPr fontAlgn="base"/>
            <a:r>
              <a:rPr lang="en-US" b="1" dirty="0"/>
              <a:t>Nexus </a:t>
            </a:r>
            <a:r>
              <a:rPr lang="en-US" b="1" dirty="0" smtClean="0"/>
              <a:t>Firewall </a:t>
            </a:r>
            <a:r>
              <a:rPr lang="en-US" dirty="0" smtClean="0"/>
              <a:t>– </a:t>
            </a:r>
            <a:r>
              <a:rPr lang="en-US" dirty="0"/>
              <a:t>Stop risky components from entering your software supply chain.</a:t>
            </a:r>
            <a:r>
              <a:rPr lang="en-US" dirty="0" smtClean="0"/>
              <a:t>.</a:t>
            </a:r>
            <a:endParaRPr lang="en-US" dirty="0"/>
          </a:p>
          <a:p>
            <a:pPr fontAlgn="base"/>
            <a:r>
              <a:rPr lang="en-US" b="1" dirty="0"/>
              <a:t>Nexus </a:t>
            </a:r>
            <a:r>
              <a:rPr lang="en-US" b="1" dirty="0" smtClean="0"/>
              <a:t>Auditor </a:t>
            </a:r>
            <a:r>
              <a:rPr lang="en-US" dirty="0" smtClean="0"/>
              <a:t>– </a:t>
            </a:r>
            <a:r>
              <a:rPr lang="en-US" dirty="0"/>
              <a:t>Always know the truth about the things inside your software</a:t>
            </a:r>
            <a:r>
              <a:rPr lang="en-US" dirty="0" smtClean="0"/>
              <a:t>.</a:t>
            </a:r>
            <a:endParaRPr lang="en-US" dirty="0"/>
          </a:p>
          <a:p>
            <a:pPr fontAlgn="base"/>
            <a:r>
              <a:rPr lang="en-US" dirty="0" smtClean="0"/>
              <a:t>Basically Nexus is a code/artifact repository</a:t>
            </a:r>
            <a:endParaRPr lang="en-US" dirty="0"/>
          </a:p>
          <a:p>
            <a:endParaRPr lang="en-US" dirty="0"/>
          </a:p>
        </p:txBody>
      </p:sp>
      <p:pic>
        <p:nvPicPr>
          <p:cNvPr id="3" name="Picture 2"/>
          <p:cNvPicPr>
            <a:picLocks noChangeAspect="1"/>
          </p:cNvPicPr>
          <p:nvPr/>
        </p:nvPicPr>
        <p:blipFill>
          <a:blip r:embed="rId3"/>
          <a:stretch>
            <a:fillRect/>
          </a:stretch>
        </p:blipFill>
        <p:spPr>
          <a:xfrm>
            <a:off x="8776839" y="522066"/>
            <a:ext cx="2802545" cy="793173"/>
          </a:xfrm>
          <a:prstGeom prst="rect">
            <a:avLst/>
          </a:prstGeom>
        </p:spPr>
      </p:pic>
      <p:pic>
        <p:nvPicPr>
          <p:cNvPr id="4" name="Picture 3"/>
          <p:cNvPicPr>
            <a:picLocks noChangeAspect="1"/>
          </p:cNvPicPr>
          <p:nvPr/>
        </p:nvPicPr>
        <p:blipFill>
          <a:blip r:embed="rId4"/>
          <a:stretch>
            <a:fillRect/>
          </a:stretch>
        </p:blipFill>
        <p:spPr>
          <a:xfrm>
            <a:off x="9912455" y="1243012"/>
            <a:ext cx="1562100" cy="561975"/>
          </a:xfrm>
          <a:prstGeom prst="rect">
            <a:avLst/>
          </a:prstGeom>
        </p:spPr>
      </p:pic>
      <p:pic>
        <p:nvPicPr>
          <p:cNvPr id="9" name="Picture 8"/>
          <p:cNvPicPr>
            <a:picLocks noChangeAspect="1"/>
          </p:cNvPicPr>
          <p:nvPr/>
        </p:nvPicPr>
        <p:blipFill>
          <a:blip r:embed="rId5"/>
          <a:stretch>
            <a:fillRect/>
          </a:stretch>
        </p:blipFill>
        <p:spPr>
          <a:xfrm>
            <a:off x="6716164" y="2420888"/>
            <a:ext cx="5062503" cy="3847284"/>
          </a:xfrm>
          <a:prstGeom prst="rect">
            <a:avLst/>
          </a:prstGeom>
          <a:ln>
            <a:solidFill>
              <a:schemeClr val="bg1">
                <a:lumMod val="75000"/>
              </a:schemeClr>
            </a:solidFill>
          </a:ln>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0595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Xebia Labs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153</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Continuous </a:t>
            </a:r>
            <a:r>
              <a:rPr lang="en-US" dirty="0"/>
              <a:t>Delivery at Enterprise Scale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https://xebialabs.com</a:t>
            </a:r>
            <a:r>
              <a:rPr lang="en-US" dirty="0" smtClean="0">
                <a:hlinkClick r:id="rId2"/>
              </a:rPr>
              <a:t>/</a:t>
            </a:r>
            <a:endParaRPr lang="en-US" dirty="0" smtClean="0"/>
          </a:p>
          <a:p>
            <a:r>
              <a:rPr lang="en-US" b="1" dirty="0" smtClean="0"/>
              <a:t>Release</a:t>
            </a:r>
            <a:r>
              <a:rPr lang="en-US" dirty="0" smtClean="0"/>
              <a:t> – </a:t>
            </a:r>
            <a:r>
              <a:rPr lang="en-US" dirty="0"/>
              <a:t>Orchestrate, automate and get visibility into release </a:t>
            </a:r>
            <a:r>
              <a:rPr lang="en-US" dirty="0" smtClean="0"/>
              <a:t>pipelines (XL Release).</a:t>
            </a:r>
            <a:endParaRPr lang="en-US" dirty="0"/>
          </a:p>
          <a:p>
            <a:r>
              <a:rPr lang="en-US" b="1" dirty="0" smtClean="0"/>
              <a:t>Deploy</a:t>
            </a:r>
            <a:r>
              <a:rPr lang="en-US" dirty="0" smtClean="0"/>
              <a:t> – Automate </a:t>
            </a:r>
            <a:r>
              <a:rPr lang="en-US" dirty="0"/>
              <a:t>and standardize complex application </a:t>
            </a:r>
            <a:r>
              <a:rPr lang="en-US" dirty="0" smtClean="0"/>
              <a:t>deployments (XL Deploy).</a:t>
            </a:r>
            <a:endParaRPr lang="en-US" dirty="0"/>
          </a:p>
          <a:p>
            <a:r>
              <a:rPr lang="en-US" b="1" dirty="0" smtClean="0"/>
              <a:t>Test Analytics </a:t>
            </a:r>
            <a:r>
              <a:rPr lang="en-US" dirty="0" smtClean="0"/>
              <a:t>– </a:t>
            </a:r>
            <a:r>
              <a:rPr lang="en-US" dirty="0"/>
              <a:t>Analyze test results across multiple test </a:t>
            </a:r>
            <a:r>
              <a:rPr lang="en-US" dirty="0" smtClean="0"/>
              <a:t>tools (XL Test View).</a:t>
            </a:r>
          </a:p>
          <a:p>
            <a:r>
              <a:rPr lang="en-US" b="1" dirty="0"/>
              <a:t>DevOps Periodic Table</a:t>
            </a:r>
            <a:r>
              <a:rPr lang="en-US" dirty="0"/>
              <a:t/>
            </a:r>
            <a:br>
              <a:rPr lang="en-US" dirty="0"/>
            </a:br>
            <a:r>
              <a:rPr lang="en-US" dirty="0">
                <a:hlinkClick r:id="rId3"/>
              </a:rPr>
              <a:t>https://xebialabs.com/periodic-table-of-devops-tools</a:t>
            </a:r>
            <a:r>
              <a:rPr lang="en-US" dirty="0" smtClean="0">
                <a:hlinkClick r:id="rId3"/>
              </a:rPr>
              <a:t>/</a:t>
            </a:r>
            <a:r>
              <a:rPr lang="en-US" dirty="0" smtClean="0"/>
              <a:t> </a:t>
            </a:r>
          </a:p>
          <a:p>
            <a:r>
              <a:rPr lang="en-US" b="1" dirty="0" smtClean="0"/>
              <a:t>DevOps Tool Chest</a:t>
            </a:r>
            <a:r>
              <a:rPr lang="en-US" dirty="0" smtClean="0"/>
              <a:t/>
            </a:r>
            <a:br>
              <a:rPr lang="en-US" dirty="0" smtClean="0"/>
            </a:br>
            <a:r>
              <a:rPr lang="en-US" b="1" dirty="0">
                <a:hlinkClick r:id="rId4"/>
              </a:rPr>
              <a:t>https://xebialabs.com/the-ultimate-devops-tool-chest/</a:t>
            </a:r>
            <a:endParaRPr lang="en-US" b="1" dirty="0"/>
          </a:p>
          <a:p>
            <a:endParaRPr lang="en-US" dirty="0"/>
          </a:p>
          <a:p>
            <a:endParaRPr lang="en-US" dirty="0"/>
          </a:p>
        </p:txBody>
      </p:sp>
      <p:pic>
        <p:nvPicPr>
          <p:cNvPr id="3" name="Picture 2"/>
          <p:cNvPicPr>
            <a:picLocks noChangeAspect="1"/>
          </p:cNvPicPr>
          <p:nvPr/>
        </p:nvPicPr>
        <p:blipFill>
          <a:blip r:embed="rId5"/>
          <a:stretch>
            <a:fillRect/>
          </a:stretch>
        </p:blipFill>
        <p:spPr>
          <a:xfrm>
            <a:off x="6299891" y="3654579"/>
            <a:ext cx="5579169" cy="2325072"/>
          </a:xfrm>
          <a:prstGeom prst="rect">
            <a:avLst/>
          </a:prstGeom>
        </p:spPr>
      </p:pic>
      <p:pic>
        <p:nvPicPr>
          <p:cNvPr id="4" name="Picture 3"/>
          <p:cNvPicPr>
            <a:picLocks noChangeAspect="1"/>
          </p:cNvPicPr>
          <p:nvPr/>
        </p:nvPicPr>
        <p:blipFill>
          <a:blip r:embed="rId6"/>
          <a:stretch>
            <a:fillRect/>
          </a:stretch>
        </p:blipFill>
        <p:spPr>
          <a:xfrm>
            <a:off x="9336360" y="476672"/>
            <a:ext cx="2303006" cy="879010"/>
          </a:xfrm>
          <a:prstGeom prst="rect">
            <a:avLst/>
          </a:prstGeom>
        </p:spPr>
      </p:pic>
      <p:sp>
        <p:nvSpPr>
          <p:cNvPr id="10" name="TextBox 9">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22871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1196752"/>
            <a:ext cx="10074460" cy="2051462"/>
          </a:xfrm>
        </p:spPr>
        <p:txBody>
          <a:bodyPr>
            <a:normAutofit/>
          </a:bodyPr>
          <a:lstStyle/>
          <a:p>
            <a:r>
              <a:rPr lang="en-US" sz="8800" dirty="0" smtClean="0"/>
              <a:t>Thank you!</a:t>
            </a:r>
            <a:endParaRPr lang="en-US" sz="8800"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154</a:t>
            </a:fld>
            <a:endParaRPr lang="en-US"/>
          </a:p>
        </p:txBody>
      </p:sp>
      <p:sp>
        <p:nvSpPr>
          <p:cNvPr id="6" name="TextBox 5">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68758718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09021">
              <a:lnSpc>
                <a:spcPct val="100000"/>
              </a:lnSpc>
            </a:pPr>
            <a:r>
              <a:rPr lang="en-US" dirty="0">
                <a:latin typeface="HP Simplified" pitchFamily="34" charset="0"/>
                <a:cs typeface="HP Simplified" pitchFamily="34" charset="0"/>
              </a:rPr>
              <a:t>When </a:t>
            </a:r>
            <a:r>
              <a:rPr lang="en-US" dirty="0" err="1" smtClean="0">
                <a:latin typeface="HP Simplified" pitchFamily="34" charset="0"/>
                <a:cs typeface="HP Simplified" pitchFamily="34" charset="0"/>
              </a:rPr>
              <a:t>DevOps</a:t>
            </a:r>
            <a:r>
              <a:rPr lang="en-US" dirty="0" smtClean="0">
                <a:latin typeface="HP Simplified" pitchFamily="34" charset="0"/>
                <a:cs typeface="HP Simplified" pitchFamily="34" charset="0"/>
              </a:rPr>
              <a:t> </a:t>
            </a:r>
            <a:r>
              <a:rPr lang="en-US" dirty="0">
                <a:latin typeface="HP Simplified" pitchFamily="34" charset="0"/>
                <a:cs typeface="HP Simplified" pitchFamily="34" charset="0"/>
              </a:rPr>
              <a:t>works well…</a:t>
            </a:r>
          </a:p>
        </p:txBody>
      </p:sp>
      <p:sp>
        <p:nvSpPr>
          <p:cNvPr id="9" name="Slide Number Placeholder 8"/>
          <p:cNvSpPr>
            <a:spLocks noGrp="1"/>
          </p:cNvSpPr>
          <p:nvPr>
            <p:ph type="sldNum" sz="quarter" idx="2"/>
          </p:nvPr>
        </p:nvSpPr>
        <p:spPr/>
        <p:txBody>
          <a:bodyPr/>
          <a:lstStyle/>
          <a:p>
            <a:fld id="{B016F8AB-BCEA-4347-8BA6-BE776009BC89}" type="slidenum">
              <a:rPr lang="en-US" smtClean="0"/>
              <a:t>16</a:t>
            </a:fld>
            <a:endParaRPr lang="en-US"/>
          </a:p>
        </p:txBody>
      </p:sp>
      <p:pic>
        <p:nvPicPr>
          <p:cNvPr id="11" name="Content Placeholder 4"/>
          <p:cNvPicPr>
            <a:picLocks noGrp="1" noChangeAspect="1"/>
          </p:cNvPicPr>
          <p:nvPr>
            <p:ph idx="4294967295"/>
          </p:nvPr>
        </p:nvPicPr>
        <p:blipFill>
          <a:blip r:embed="rId3" cstate="print"/>
          <a:stretch>
            <a:fillRect/>
          </a:stretch>
        </p:blipFill>
        <p:spPr bwMode="black">
          <a:xfrm>
            <a:off x="377380" y="1509739"/>
            <a:ext cx="7885113" cy="4425950"/>
          </a:xfrm>
          <a:prstGeom prst="rect">
            <a:avLst/>
          </a:prstGeom>
          <a:ln>
            <a:solidFill>
              <a:schemeClr val="bg1">
                <a:lumMod val="75000"/>
              </a:schemeClr>
            </a:solidFill>
          </a:ln>
        </p:spPr>
      </p:pic>
      <p:sp>
        <p:nvSpPr>
          <p:cNvPr id="5" name="Text Placeholder 4"/>
          <p:cNvSpPr>
            <a:spLocks noGrp="1"/>
          </p:cNvSpPr>
          <p:nvPr>
            <p:ph type="body" sz="half" idx="4294967295"/>
          </p:nvPr>
        </p:nvSpPr>
        <p:spPr>
          <a:xfrm>
            <a:off x="8688288" y="1484784"/>
            <a:ext cx="2968625" cy="4425950"/>
          </a:xfrm>
        </p:spPr>
        <p:txBody>
          <a:bodyPr>
            <a:normAutofit/>
          </a:bodyPr>
          <a:lstStyle/>
          <a:p>
            <a:r>
              <a:rPr lang="en-US" sz="2399" dirty="0" smtClean="0"/>
              <a:t>Amazon.com</a:t>
            </a:r>
          </a:p>
          <a:p>
            <a:endParaRPr lang="en-US" sz="2399" dirty="0"/>
          </a:p>
          <a:p>
            <a:r>
              <a:rPr lang="en-US" sz="2399" dirty="0">
                <a:solidFill>
                  <a:srgbClr val="FF0000"/>
                </a:solidFill>
              </a:rPr>
              <a:t>Code deployed every 11.6 seconds</a:t>
            </a:r>
          </a:p>
          <a:p>
            <a:endParaRPr lang="en-US" sz="2399" dirty="0"/>
          </a:p>
        </p:txBody>
      </p:sp>
      <p:sp>
        <p:nvSpPr>
          <p:cNvPr id="7" name="TextBox 6">
            <a:hlinkClick r:id="rId4"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4"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182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 Continuous Delivery</a:t>
            </a:r>
            <a:endParaRPr lang="en-US" dirty="0"/>
          </a:p>
        </p:txBody>
      </p:sp>
      <p:sp>
        <p:nvSpPr>
          <p:cNvPr id="40" name="Slide Number Placeholder 39"/>
          <p:cNvSpPr>
            <a:spLocks noGrp="1"/>
          </p:cNvSpPr>
          <p:nvPr>
            <p:ph type="sldNum" sz="quarter" idx="2"/>
          </p:nvPr>
        </p:nvSpPr>
        <p:spPr/>
        <p:txBody>
          <a:bodyPr/>
          <a:lstStyle/>
          <a:p>
            <a:fld id="{B016F8AB-BCEA-4347-8BA6-BE776009BC89}" type="slidenum">
              <a:rPr lang="en-US" smtClean="0"/>
              <a:t>17</a:t>
            </a:fld>
            <a:endParaRPr lang="en-US"/>
          </a:p>
        </p:txBody>
      </p:sp>
      <p:sp>
        <p:nvSpPr>
          <p:cNvPr id="5" name="Text Placeholder 4"/>
          <p:cNvSpPr>
            <a:spLocks noGrp="1"/>
          </p:cNvSpPr>
          <p:nvPr>
            <p:ph type="body" sz="quarter" idx="4294967295"/>
          </p:nvPr>
        </p:nvSpPr>
        <p:spPr>
          <a:xfrm>
            <a:off x="0" y="933450"/>
            <a:ext cx="10969625" cy="381000"/>
          </a:xfrm>
        </p:spPr>
        <p:txBody>
          <a:bodyPr/>
          <a:lstStyle/>
          <a:p>
            <a:r>
              <a:rPr lang="en-US" dirty="0"/>
              <a:t>The role of a </a:t>
            </a:r>
            <a:r>
              <a:rPr lang="en-US" dirty="0" smtClean="0"/>
              <a:t>CI/CD </a:t>
            </a:r>
            <a:r>
              <a:rPr lang="en-US" dirty="0"/>
              <a:t>Server</a:t>
            </a:r>
          </a:p>
          <a:p>
            <a:endParaRPr lang="en-US" dirty="0"/>
          </a:p>
        </p:txBody>
      </p:sp>
      <p:sp>
        <p:nvSpPr>
          <p:cNvPr id="18" name="Freeform 137"/>
          <p:cNvSpPr>
            <a:spLocks/>
          </p:cNvSpPr>
          <p:nvPr/>
        </p:nvSpPr>
        <p:spPr bwMode="auto">
          <a:xfrm>
            <a:off x="9857758" y="3054799"/>
            <a:ext cx="1860957" cy="987452"/>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rgbClr val="F9F9F9"/>
          </a:solidFill>
          <a:ln>
            <a:solidFill>
              <a:schemeClr val="tx1"/>
            </a:solidFill>
          </a:ln>
        </p:spPr>
        <p:txBody>
          <a:bodyPr vert="horz" wrap="square" lIns="304800" tIns="60960" rIns="121920" bIns="60960" numCol="1" anchor="t" anchorCtr="1" compatLnSpc="1">
            <a:prstTxWarp prst="textNoShape">
              <a:avLst/>
            </a:prstTxWarp>
          </a:bodyPr>
          <a:lstStyle/>
          <a:p>
            <a:r>
              <a:rPr lang="en-US" sz="1600" dirty="0">
                <a:solidFill>
                  <a:prstClr val="black"/>
                </a:solidFill>
              </a:rPr>
              <a:t> </a:t>
            </a:r>
            <a:br>
              <a:rPr lang="en-US" sz="1600" dirty="0">
                <a:solidFill>
                  <a:prstClr val="black"/>
                </a:solidFill>
              </a:rPr>
            </a:br>
            <a:r>
              <a:rPr lang="en-US" sz="800" dirty="0" smtClean="0">
                <a:solidFill>
                  <a:prstClr val="black"/>
                </a:solidFill>
              </a:rPr>
              <a:t/>
            </a:r>
            <a:br>
              <a:rPr lang="en-US" sz="800" dirty="0" smtClean="0">
                <a:solidFill>
                  <a:prstClr val="black"/>
                </a:solidFill>
              </a:rPr>
            </a:br>
            <a:r>
              <a:rPr lang="en-US" sz="1400" dirty="0" smtClean="0">
                <a:solidFill>
                  <a:prstClr val="black"/>
                </a:solidFill>
              </a:rPr>
              <a:t>Deployment </a:t>
            </a:r>
            <a:r>
              <a:rPr lang="en-US" sz="1400" dirty="0">
                <a:solidFill>
                  <a:prstClr val="black"/>
                </a:solidFill>
              </a:rPr>
              <a:t>Target</a:t>
            </a:r>
            <a:endParaRPr lang="en-US" sz="2000" dirty="0">
              <a:solidFill>
                <a:prstClr val="black"/>
              </a:solidFill>
            </a:endParaRPr>
          </a:p>
        </p:txBody>
      </p:sp>
      <p:sp>
        <p:nvSpPr>
          <p:cNvPr id="21" name="Rectangle 20"/>
          <p:cNvSpPr/>
          <p:nvPr/>
        </p:nvSpPr>
        <p:spPr>
          <a:xfrm>
            <a:off x="986060" y="51602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 name="Rectangle 21"/>
          <p:cNvSpPr/>
          <p:nvPr/>
        </p:nvSpPr>
        <p:spPr>
          <a:xfrm>
            <a:off x="1138460" y="53126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3" name="Rectangle 22"/>
          <p:cNvSpPr/>
          <p:nvPr/>
        </p:nvSpPr>
        <p:spPr>
          <a:xfrm>
            <a:off x="1290860" y="54650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Developer’s </a:t>
            </a:r>
            <a:r>
              <a:rPr lang="en-US" sz="1200" dirty="0"/>
              <a:t>workspace</a:t>
            </a:r>
          </a:p>
        </p:txBody>
      </p:sp>
      <p:sp>
        <p:nvSpPr>
          <p:cNvPr id="24" name="Can 23"/>
          <p:cNvSpPr/>
          <p:nvPr/>
        </p:nvSpPr>
        <p:spPr>
          <a:xfrm>
            <a:off x="857250" y="3102755"/>
            <a:ext cx="1295400" cy="894588"/>
          </a:xfrm>
          <a:prstGeom prst="can">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Source </a:t>
            </a:r>
            <a:r>
              <a:rPr lang="en-US" sz="1200" dirty="0" smtClean="0"/>
              <a:t>Code </a:t>
            </a:r>
            <a:r>
              <a:rPr lang="en-US" sz="1200" dirty="0"/>
              <a:t>Management</a:t>
            </a:r>
          </a:p>
        </p:txBody>
      </p:sp>
      <p:grpSp>
        <p:nvGrpSpPr>
          <p:cNvPr id="37" name="Group 36"/>
          <p:cNvGrpSpPr/>
          <p:nvPr/>
        </p:nvGrpSpPr>
        <p:grpSpPr>
          <a:xfrm>
            <a:off x="2409204" y="2178449"/>
            <a:ext cx="7537767" cy="2743200"/>
            <a:chOff x="2322512" y="2249424"/>
            <a:chExt cx="7537767" cy="2743200"/>
          </a:xfrm>
        </p:grpSpPr>
        <p:sp>
          <p:nvSpPr>
            <p:cNvPr id="6" name="Rectangle 5"/>
            <p:cNvSpPr/>
            <p:nvPr/>
          </p:nvSpPr>
          <p:spPr>
            <a:xfrm>
              <a:off x="2322512" y="2249424"/>
              <a:ext cx="7315200" cy="2743200"/>
            </a:xfrm>
            <a:prstGeom prst="rect">
              <a:avLst/>
            </a:prstGeom>
            <a:solidFill>
              <a:schemeClr val="accent6">
                <a:lumMod val="20000"/>
                <a:lumOff val="80000"/>
              </a:schemeClr>
            </a:solidFill>
            <a:ln w="3810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 name="Can 6"/>
            <p:cNvSpPr/>
            <p:nvPr/>
          </p:nvSpPr>
          <p:spPr>
            <a:xfrm>
              <a:off x="3965320" y="2514600"/>
              <a:ext cx="1138492" cy="685800"/>
            </a:xfrm>
            <a:prstGeom prst="can">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Project Configuration</a:t>
              </a:r>
              <a:endParaRPr lang="en-US" dirty="0"/>
            </a:p>
          </p:txBody>
        </p:sp>
        <p:sp>
          <p:nvSpPr>
            <p:cNvPr id="8" name="Can 7"/>
            <p:cNvSpPr/>
            <p:nvPr/>
          </p:nvSpPr>
          <p:spPr>
            <a:xfrm>
              <a:off x="6704012" y="2514600"/>
              <a:ext cx="1066800" cy="685800"/>
            </a:xfrm>
            <a:prstGeom prst="can">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Artifact Repository</a:t>
              </a:r>
            </a:p>
          </p:txBody>
        </p:sp>
        <p:sp>
          <p:nvSpPr>
            <p:cNvPr id="9" name="Rectangle 8"/>
            <p:cNvSpPr/>
            <p:nvPr/>
          </p:nvSpPr>
          <p:spPr>
            <a:xfrm>
              <a:off x="2970212" y="3581400"/>
              <a:ext cx="898570" cy="457200"/>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t>Project workspace</a:t>
              </a:r>
            </a:p>
          </p:txBody>
        </p:sp>
        <p:sp>
          <p:nvSpPr>
            <p:cNvPr id="10" name="Rectangle 9"/>
            <p:cNvSpPr/>
            <p:nvPr/>
          </p:nvSpPr>
          <p:spPr>
            <a:xfrm>
              <a:off x="4289310" y="3591687"/>
              <a:ext cx="760317"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Build</a:t>
              </a:r>
            </a:p>
          </p:txBody>
        </p:sp>
        <p:sp>
          <p:nvSpPr>
            <p:cNvPr id="11" name="Rectangle 10"/>
            <p:cNvSpPr/>
            <p:nvPr/>
          </p:nvSpPr>
          <p:spPr>
            <a:xfrm>
              <a:off x="6856412" y="3581400"/>
              <a:ext cx="874872" cy="457200"/>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Package</a:t>
              </a:r>
            </a:p>
          </p:txBody>
        </p:sp>
        <p:sp>
          <p:nvSpPr>
            <p:cNvPr id="12" name="Rectangle 11"/>
            <p:cNvSpPr/>
            <p:nvPr/>
          </p:nvSpPr>
          <p:spPr>
            <a:xfrm>
              <a:off x="8151812" y="3581400"/>
              <a:ext cx="990600"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Deploy</a:t>
              </a:r>
            </a:p>
            <a:p>
              <a:pPr algn="ctr">
                <a:lnSpc>
                  <a:spcPct val="90000"/>
                </a:lnSpc>
              </a:pPr>
              <a:r>
                <a:rPr lang="en-US" sz="1200" dirty="0" smtClean="0"/>
                <a:t>/Publish</a:t>
              </a:r>
              <a:endParaRPr lang="en-US" sz="1200" dirty="0"/>
            </a:p>
          </p:txBody>
        </p:sp>
        <p:sp>
          <p:nvSpPr>
            <p:cNvPr id="15" name="Rectangle 14"/>
            <p:cNvSpPr/>
            <p:nvPr/>
          </p:nvSpPr>
          <p:spPr>
            <a:xfrm>
              <a:off x="5467507" y="3581400"/>
              <a:ext cx="931705"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Test</a:t>
              </a:r>
              <a:endParaRPr lang="en-US" sz="1200" dirty="0"/>
            </a:p>
          </p:txBody>
        </p:sp>
        <p:sp>
          <p:nvSpPr>
            <p:cNvPr id="16" name="Rectangle 15"/>
            <p:cNvSpPr/>
            <p:nvPr/>
          </p:nvSpPr>
          <p:spPr>
            <a:xfrm>
              <a:off x="5844614" y="4521925"/>
              <a:ext cx="1600200" cy="420624"/>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Reporting and Notifications</a:t>
              </a:r>
            </a:p>
          </p:txBody>
        </p:sp>
        <p:sp>
          <p:nvSpPr>
            <p:cNvPr id="27" name="TextBox 26"/>
            <p:cNvSpPr txBox="1"/>
            <p:nvPr/>
          </p:nvSpPr>
          <p:spPr>
            <a:xfrm>
              <a:off x="8679798" y="4493626"/>
              <a:ext cx="1180481" cy="407124"/>
            </a:xfrm>
            <a:prstGeom prst="rect">
              <a:avLst/>
            </a:prstGeom>
            <a:noFill/>
            <a:ln>
              <a:noFill/>
            </a:ln>
          </p:spPr>
          <p:txBody>
            <a:bodyPr wrap="square" lIns="0" tIns="0" rIns="0" bIns="0" rtlCol="0">
              <a:noAutofit/>
            </a:bodyPr>
            <a:lstStyle/>
            <a:p>
              <a:pPr algn="ctr">
                <a:lnSpc>
                  <a:spcPct val="90000"/>
                </a:lnSpc>
              </a:pPr>
              <a:r>
                <a:rPr lang="en-US" sz="1400" b="1" dirty="0" smtClean="0">
                  <a:solidFill>
                    <a:srgbClr val="00B388"/>
                  </a:solidFill>
                </a:rPr>
                <a:t>CI/CD</a:t>
              </a:r>
              <a:endParaRPr lang="en-US" sz="1400" b="1" dirty="0">
                <a:solidFill>
                  <a:srgbClr val="00B388"/>
                </a:solidFill>
              </a:endParaRPr>
            </a:p>
            <a:p>
              <a:pPr algn="ctr">
                <a:lnSpc>
                  <a:spcPct val="90000"/>
                </a:lnSpc>
              </a:pPr>
              <a:r>
                <a:rPr lang="en-US" sz="1400" b="1" dirty="0" smtClean="0">
                  <a:solidFill>
                    <a:srgbClr val="00B388"/>
                  </a:solidFill>
                </a:rPr>
                <a:t>Server</a:t>
              </a:r>
              <a:endParaRPr lang="en-US" sz="1400" b="1" dirty="0">
                <a:solidFill>
                  <a:srgbClr val="00B388"/>
                </a:solidFill>
              </a:endParaRPr>
            </a:p>
          </p:txBody>
        </p:sp>
        <p:cxnSp>
          <p:nvCxnSpPr>
            <p:cNvPr id="31" name="Straight Arrow Connector 30"/>
            <p:cNvCxnSpPr/>
            <p:nvPr/>
          </p:nvCxnSpPr>
          <p:spPr>
            <a:xfrm flipV="1">
              <a:off x="3865914" y="3819906"/>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725768" y="3826002"/>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045545" y="3807714"/>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433016" y="3815334"/>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6" name="Up Arrow 35"/>
          <p:cNvSpPr/>
          <p:nvPr/>
        </p:nvSpPr>
        <p:spPr>
          <a:xfrm>
            <a:off x="1223740" y="4114800"/>
            <a:ext cx="562420" cy="914400"/>
          </a:xfrm>
          <a:prstGeom prst="upArrow">
            <a:avLst>
              <a:gd name="adj1" fmla="val 50000"/>
              <a:gd name="adj2" fmla="val 45355"/>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200" dirty="0">
                <a:solidFill>
                  <a:schemeClr val="tx1"/>
                </a:solidFill>
              </a:rPr>
              <a:t>Commit</a:t>
            </a:r>
          </a:p>
        </p:txBody>
      </p:sp>
      <p:cxnSp>
        <p:nvCxnSpPr>
          <p:cNvPr id="39" name="Straight Arrow Connector 38"/>
          <p:cNvCxnSpPr>
            <a:endCxn id="10" idx="0"/>
          </p:cNvCxnSpPr>
          <p:nvPr/>
        </p:nvCxnSpPr>
        <p:spPr>
          <a:xfrm>
            <a:off x="4756161" y="3166002"/>
            <a:ext cx="1" cy="354711"/>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2152650" y="3417951"/>
            <a:ext cx="1048102" cy="579392"/>
          </a:xfrm>
          <a:prstGeom prst="rightArrow">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rPr>
              <a:t>Checkout</a:t>
            </a:r>
          </a:p>
        </p:txBody>
      </p:sp>
      <p:cxnSp>
        <p:nvCxnSpPr>
          <p:cNvPr id="13" name="Straight Connector 12"/>
          <p:cNvCxnSpPr/>
          <p:nvPr/>
        </p:nvCxnSpPr>
        <p:spPr>
          <a:xfrm>
            <a:off x="4756160" y="4191000"/>
            <a:ext cx="3892540" cy="0"/>
          </a:xfrm>
          <a:prstGeom prst="line">
            <a:avLst/>
          </a:prstGeom>
          <a:ln w="19050">
            <a:solidFill>
              <a:srgbClr val="00B388"/>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5616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960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3914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6106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31406" y="4191000"/>
            <a:ext cx="0" cy="194201"/>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7857504" y="2845898"/>
            <a:ext cx="791196" cy="664529"/>
          </a:xfrm>
          <a:prstGeom prst="bentConnector3">
            <a:avLst>
              <a:gd name="adj1" fmla="val -1182"/>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9152905" y="3429000"/>
            <a:ext cx="866554" cy="538897"/>
          </a:xfrm>
          <a:prstGeom prst="rightArrow">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rPr>
              <a:t>Deploy</a:t>
            </a:r>
            <a:endParaRPr lang="en-US" dirty="0">
              <a:solidFill>
                <a:schemeClr val="tx1"/>
              </a:solidFill>
            </a:endParaRPr>
          </a:p>
        </p:txBody>
      </p:sp>
      <p:sp>
        <p:nvSpPr>
          <p:cNvPr id="43" name="TextBox 42">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9657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Product </a:t>
            </a:r>
            <a:r>
              <a:rPr lang="en-US" dirty="0"/>
              <a:t>M</a:t>
            </a:r>
            <a:r>
              <a:rPr lang="en-US" dirty="0" smtClean="0"/>
              <a:t>appings</a:t>
            </a:r>
            <a:endParaRPr lang="en-US" dirty="0"/>
          </a:p>
        </p:txBody>
      </p:sp>
      <p:sp>
        <p:nvSpPr>
          <p:cNvPr id="40" name="Slide Number Placeholder 39"/>
          <p:cNvSpPr>
            <a:spLocks noGrp="1"/>
          </p:cNvSpPr>
          <p:nvPr>
            <p:ph type="sldNum" sz="quarter" idx="2"/>
          </p:nvPr>
        </p:nvSpPr>
        <p:spPr/>
        <p:txBody>
          <a:bodyPr/>
          <a:lstStyle/>
          <a:p>
            <a:fld id="{B016F8AB-BCEA-4347-8BA6-BE776009BC89}" type="slidenum">
              <a:rPr lang="en-US" smtClean="0"/>
              <a:t>18</a:t>
            </a:fld>
            <a:endParaRPr lang="en-US"/>
          </a:p>
        </p:txBody>
      </p:sp>
      <p:sp>
        <p:nvSpPr>
          <p:cNvPr id="18" name="Freeform 137"/>
          <p:cNvSpPr>
            <a:spLocks/>
          </p:cNvSpPr>
          <p:nvPr/>
        </p:nvSpPr>
        <p:spPr bwMode="auto">
          <a:xfrm>
            <a:off x="9857758" y="3054799"/>
            <a:ext cx="1860957" cy="987452"/>
          </a:xfrm>
          <a:custGeom>
            <a:avLst/>
            <a:gdLst>
              <a:gd name="T0" fmla="*/ 414 w 446"/>
              <a:gd name="T1" fmla="*/ 158 h 240"/>
              <a:gd name="T2" fmla="*/ 394 w 446"/>
              <a:gd name="T3" fmla="*/ 155 h 240"/>
              <a:gd name="T4" fmla="*/ 348 w 446"/>
              <a:gd name="T5" fmla="*/ 91 h 240"/>
              <a:gd name="T6" fmla="*/ 285 w 446"/>
              <a:gd name="T7" fmla="*/ 92 h 240"/>
              <a:gd name="T8" fmla="*/ 228 w 446"/>
              <a:gd name="T9" fmla="*/ 22 h 240"/>
              <a:gd name="T10" fmla="*/ 98 w 446"/>
              <a:gd name="T11" fmla="*/ 73 h 240"/>
              <a:gd name="T12" fmla="*/ 91 w 446"/>
              <a:gd name="T13" fmla="*/ 98 h 240"/>
              <a:gd name="T14" fmla="*/ 16 w 446"/>
              <a:gd name="T15" fmla="*/ 140 h 240"/>
              <a:gd name="T16" fmla="*/ 53 w 446"/>
              <a:gd name="T17" fmla="*/ 234 h 240"/>
              <a:gd name="T18" fmla="*/ 81 w 446"/>
              <a:gd name="T19" fmla="*/ 240 h 240"/>
              <a:gd name="T20" fmla="*/ 402 w 446"/>
              <a:gd name="T21" fmla="*/ 240 h 240"/>
              <a:gd name="T22" fmla="*/ 436 w 446"/>
              <a:gd name="T23" fmla="*/ 214 h 240"/>
              <a:gd name="T24" fmla="*/ 414 w 446"/>
              <a:gd name="T25" fmla="*/ 1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240">
                <a:moveTo>
                  <a:pt x="414" y="158"/>
                </a:moveTo>
                <a:cubicBezTo>
                  <a:pt x="408" y="155"/>
                  <a:pt x="401" y="154"/>
                  <a:pt x="394" y="155"/>
                </a:cubicBezTo>
                <a:cubicBezTo>
                  <a:pt x="392" y="128"/>
                  <a:pt x="375" y="103"/>
                  <a:pt x="348" y="91"/>
                </a:cubicBezTo>
                <a:cubicBezTo>
                  <a:pt x="327" y="82"/>
                  <a:pt x="304" y="83"/>
                  <a:pt x="285" y="92"/>
                </a:cubicBezTo>
                <a:cubicBezTo>
                  <a:pt x="278" y="61"/>
                  <a:pt x="258" y="35"/>
                  <a:pt x="228" y="22"/>
                </a:cubicBezTo>
                <a:cubicBezTo>
                  <a:pt x="178" y="0"/>
                  <a:pt x="120" y="23"/>
                  <a:pt x="98" y="73"/>
                </a:cubicBezTo>
                <a:cubicBezTo>
                  <a:pt x="94" y="81"/>
                  <a:pt x="92" y="89"/>
                  <a:pt x="91" y="98"/>
                </a:cubicBezTo>
                <a:cubicBezTo>
                  <a:pt x="60" y="94"/>
                  <a:pt x="29" y="110"/>
                  <a:pt x="16" y="140"/>
                </a:cubicBezTo>
                <a:cubicBezTo>
                  <a:pt x="0" y="176"/>
                  <a:pt x="17" y="218"/>
                  <a:pt x="53" y="234"/>
                </a:cubicBezTo>
                <a:cubicBezTo>
                  <a:pt x="62" y="238"/>
                  <a:pt x="72" y="240"/>
                  <a:pt x="81" y="240"/>
                </a:cubicBezTo>
                <a:cubicBezTo>
                  <a:pt x="402" y="240"/>
                  <a:pt x="402" y="240"/>
                  <a:pt x="402" y="240"/>
                </a:cubicBezTo>
                <a:cubicBezTo>
                  <a:pt x="417" y="238"/>
                  <a:pt x="430" y="228"/>
                  <a:pt x="436" y="214"/>
                </a:cubicBezTo>
                <a:cubicBezTo>
                  <a:pt x="446" y="192"/>
                  <a:pt x="436" y="167"/>
                  <a:pt x="414" y="158"/>
                </a:cubicBezTo>
              </a:path>
            </a:pathLst>
          </a:custGeom>
          <a:solidFill>
            <a:srgbClr val="F9F9F9"/>
          </a:solidFill>
          <a:ln>
            <a:solidFill>
              <a:schemeClr val="tx1"/>
            </a:solidFill>
          </a:ln>
        </p:spPr>
        <p:txBody>
          <a:bodyPr vert="horz" wrap="square" lIns="304800" tIns="60960" rIns="121920" bIns="60960" numCol="1" anchor="t" anchorCtr="1" compatLnSpc="1">
            <a:prstTxWarp prst="textNoShape">
              <a:avLst/>
            </a:prstTxWarp>
          </a:bodyPr>
          <a:lstStyle/>
          <a:p>
            <a:r>
              <a:rPr lang="en-US" sz="1600" dirty="0">
                <a:solidFill>
                  <a:prstClr val="black"/>
                </a:solidFill>
              </a:rPr>
              <a:t> </a:t>
            </a:r>
            <a:br>
              <a:rPr lang="en-US" sz="1600" dirty="0">
                <a:solidFill>
                  <a:prstClr val="black"/>
                </a:solidFill>
              </a:rPr>
            </a:br>
            <a:r>
              <a:rPr lang="en-US" sz="800" dirty="0" smtClean="0">
                <a:solidFill>
                  <a:prstClr val="black"/>
                </a:solidFill>
              </a:rPr>
              <a:t/>
            </a:r>
            <a:br>
              <a:rPr lang="en-US" sz="800" dirty="0" smtClean="0">
                <a:solidFill>
                  <a:prstClr val="black"/>
                </a:solidFill>
              </a:rPr>
            </a:br>
            <a:r>
              <a:rPr lang="en-US" sz="1400" dirty="0" smtClean="0">
                <a:solidFill>
                  <a:prstClr val="black"/>
                </a:solidFill>
              </a:rPr>
              <a:t>Deployment </a:t>
            </a:r>
            <a:r>
              <a:rPr lang="en-US" sz="1400" dirty="0">
                <a:solidFill>
                  <a:prstClr val="black"/>
                </a:solidFill>
              </a:rPr>
              <a:t>Target</a:t>
            </a:r>
            <a:endParaRPr lang="en-US" sz="2000" dirty="0">
              <a:solidFill>
                <a:prstClr val="black"/>
              </a:solidFill>
            </a:endParaRPr>
          </a:p>
        </p:txBody>
      </p:sp>
      <p:sp>
        <p:nvSpPr>
          <p:cNvPr id="21" name="Rectangle 20"/>
          <p:cNvSpPr/>
          <p:nvPr/>
        </p:nvSpPr>
        <p:spPr>
          <a:xfrm>
            <a:off x="986060" y="51602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 name="Rectangle 21"/>
          <p:cNvSpPr/>
          <p:nvPr/>
        </p:nvSpPr>
        <p:spPr>
          <a:xfrm>
            <a:off x="1138460" y="53126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3" name="Rectangle 22"/>
          <p:cNvSpPr/>
          <p:nvPr/>
        </p:nvSpPr>
        <p:spPr>
          <a:xfrm>
            <a:off x="1290860" y="5465015"/>
            <a:ext cx="990600" cy="685800"/>
          </a:xfrm>
          <a:prstGeom prst="rect">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VS, Eclipse, IntelliJ</a:t>
            </a:r>
            <a:endParaRPr lang="en-US" sz="1200" dirty="0"/>
          </a:p>
        </p:txBody>
      </p:sp>
      <p:sp>
        <p:nvSpPr>
          <p:cNvPr id="24" name="Can 23"/>
          <p:cNvSpPr/>
          <p:nvPr/>
        </p:nvSpPr>
        <p:spPr>
          <a:xfrm>
            <a:off x="857250" y="3102755"/>
            <a:ext cx="1295400" cy="894588"/>
          </a:xfrm>
          <a:prstGeom prst="can">
            <a:avLst/>
          </a:prstGeom>
          <a:solidFill>
            <a:schemeClr val="tx2"/>
          </a:solidFill>
          <a:ln w="19050">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Git, Github</a:t>
            </a:r>
            <a:endParaRPr lang="en-US" sz="1200" dirty="0"/>
          </a:p>
        </p:txBody>
      </p:sp>
      <p:grpSp>
        <p:nvGrpSpPr>
          <p:cNvPr id="37" name="Group 36"/>
          <p:cNvGrpSpPr/>
          <p:nvPr/>
        </p:nvGrpSpPr>
        <p:grpSpPr>
          <a:xfrm>
            <a:off x="2409204" y="2178449"/>
            <a:ext cx="7315200" cy="2743200"/>
            <a:chOff x="2322512" y="2249424"/>
            <a:chExt cx="7315200" cy="2743200"/>
          </a:xfrm>
        </p:grpSpPr>
        <p:sp>
          <p:nvSpPr>
            <p:cNvPr id="6" name="Rectangle 5"/>
            <p:cNvSpPr/>
            <p:nvPr/>
          </p:nvSpPr>
          <p:spPr>
            <a:xfrm>
              <a:off x="2322512" y="2249424"/>
              <a:ext cx="7315200" cy="2743200"/>
            </a:xfrm>
            <a:prstGeom prst="rect">
              <a:avLst/>
            </a:prstGeom>
            <a:solidFill>
              <a:schemeClr val="accent6">
                <a:lumMod val="20000"/>
                <a:lumOff val="80000"/>
              </a:schemeClr>
            </a:solidFill>
            <a:ln w="3810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 name="Can 6"/>
            <p:cNvSpPr/>
            <p:nvPr/>
          </p:nvSpPr>
          <p:spPr>
            <a:xfrm>
              <a:off x="3965320" y="2514600"/>
              <a:ext cx="1138492" cy="685800"/>
            </a:xfrm>
            <a:prstGeom prst="can">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Project Configuration</a:t>
              </a:r>
              <a:endParaRPr lang="en-US" dirty="0"/>
            </a:p>
          </p:txBody>
        </p:sp>
        <p:sp>
          <p:nvSpPr>
            <p:cNvPr id="8" name="Can 7"/>
            <p:cNvSpPr/>
            <p:nvPr/>
          </p:nvSpPr>
          <p:spPr>
            <a:xfrm>
              <a:off x="6704012" y="2514600"/>
              <a:ext cx="1066800" cy="685800"/>
            </a:xfrm>
            <a:prstGeom prst="can">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Artifact Repository</a:t>
              </a:r>
            </a:p>
          </p:txBody>
        </p:sp>
        <p:sp>
          <p:nvSpPr>
            <p:cNvPr id="9" name="Rectangle 8"/>
            <p:cNvSpPr/>
            <p:nvPr/>
          </p:nvSpPr>
          <p:spPr>
            <a:xfrm>
              <a:off x="2970212" y="3581400"/>
              <a:ext cx="898570" cy="457200"/>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t>Project workspace</a:t>
              </a:r>
            </a:p>
          </p:txBody>
        </p:sp>
        <p:sp>
          <p:nvSpPr>
            <p:cNvPr id="10" name="Rectangle 9"/>
            <p:cNvSpPr/>
            <p:nvPr/>
          </p:nvSpPr>
          <p:spPr>
            <a:xfrm>
              <a:off x="4289310" y="3591687"/>
              <a:ext cx="760317"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50" dirty="0" smtClean="0"/>
                <a:t>Ant, Maven, MS </a:t>
              </a:r>
              <a:r>
                <a:rPr lang="en-US" sz="1200" dirty="0" smtClean="0"/>
                <a:t>Build</a:t>
              </a:r>
              <a:endParaRPr lang="en-US" sz="1200" dirty="0"/>
            </a:p>
          </p:txBody>
        </p:sp>
        <p:sp>
          <p:nvSpPr>
            <p:cNvPr id="11" name="Rectangle 10"/>
            <p:cNvSpPr/>
            <p:nvPr/>
          </p:nvSpPr>
          <p:spPr>
            <a:xfrm>
              <a:off x="6856412" y="3581400"/>
              <a:ext cx="874872" cy="457200"/>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Package</a:t>
              </a:r>
            </a:p>
          </p:txBody>
        </p:sp>
        <p:sp>
          <p:nvSpPr>
            <p:cNvPr id="12" name="Rectangle 11"/>
            <p:cNvSpPr/>
            <p:nvPr/>
          </p:nvSpPr>
          <p:spPr>
            <a:xfrm>
              <a:off x="8151812" y="3581400"/>
              <a:ext cx="990600"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smtClean="0"/>
                <a:t>Chef, Puppet, CODAR</a:t>
              </a:r>
              <a:endParaRPr lang="en-US" sz="1100" dirty="0"/>
            </a:p>
          </p:txBody>
        </p:sp>
        <p:sp>
          <p:nvSpPr>
            <p:cNvPr id="15" name="Rectangle 14"/>
            <p:cNvSpPr/>
            <p:nvPr/>
          </p:nvSpPr>
          <p:spPr>
            <a:xfrm>
              <a:off x="5467507" y="3581400"/>
              <a:ext cx="931705" cy="457200"/>
            </a:xfrm>
            <a:prstGeom prst="rect">
              <a:avLst/>
            </a:prstGeom>
            <a:solidFill>
              <a:schemeClr val="tx2"/>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err="1" smtClean="0"/>
                <a:t>Xunit</a:t>
              </a:r>
              <a:r>
                <a:rPr lang="en-US" sz="1100" dirty="0" smtClean="0"/>
                <a:t>, LeanFT, JMeter </a:t>
              </a:r>
              <a:endParaRPr lang="en-US" sz="1100" dirty="0"/>
            </a:p>
          </p:txBody>
        </p:sp>
        <p:sp>
          <p:nvSpPr>
            <p:cNvPr id="16" name="Rectangle 15"/>
            <p:cNvSpPr/>
            <p:nvPr/>
          </p:nvSpPr>
          <p:spPr>
            <a:xfrm>
              <a:off x="5844614" y="4514088"/>
              <a:ext cx="1600200" cy="420624"/>
            </a:xfrm>
            <a:prstGeom prst="rect">
              <a:avLst/>
            </a:prstGeom>
            <a:solidFill>
              <a:srgbClr val="00B388"/>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Reporting and Notifications</a:t>
              </a:r>
            </a:p>
          </p:txBody>
        </p:sp>
        <p:cxnSp>
          <p:nvCxnSpPr>
            <p:cNvPr id="31" name="Straight Arrow Connector 30"/>
            <p:cNvCxnSpPr/>
            <p:nvPr/>
          </p:nvCxnSpPr>
          <p:spPr>
            <a:xfrm flipV="1">
              <a:off x="3865914" y="3819906"/>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725768" y="3826002"/>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045545" y="3807714"/>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433016" y="3815334"/>
              <a:ext cx="423396" cy="4572"/>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6" name="Up Arrow 35"/>
          <p:cNvSpPr/>
          <p:nvPr/>
        </p:nvSpPr>
        <p:spPr>
          <a:xfrm>
            <a:off x="1223740" y="4114800"/>
            <a:ext cx="562420" cy="914400"/>
          </a:xfrm>
          <a:prstGeom prst="upArrow">
            <a:avLst>
              <a:gd name="adj1" fmla="val 50000"/>
              <a:gd name="adj2" fmla="val 45355"/>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200" dirty="0">
                <a:solidFill>
                  <a:schemeClr val="tx1"/>
                </a:solidFill>
              </a:rPr>
              <a:t>Commit</a:t>
            </a:r>
          </a:p>
        </p:txBody>
      </p:sp>
      <p:cxnSp>
        <p:nvCxnSpPr>
          <p:cNvPr id="39" name="Straight Arrow Connector 38"/>
          <p:cNvCxnSpPr>
            <a:endCxn id="10" idx="0"/>
          </p:cNvCxnSpPr>
          <p:nvPr/>
        </p:nvCxnSpPr>
        <p:spPr>
          <a:xfrm>
            <a:off x="4756161" y="3166002"/>
            <a:ext cx="1" cy="354711"/>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 name="Right Arrow 3"/>
          <p:cNvSpPr/>
          <p:nvPr/>
        </p:nvSpPr>
        <p:spPr>
          <a:xfrm>
            <a:off x="2152650" y="3417951"/>
            <a:ext cx="1048102" cy="579392"/>
          </a:xfrm>
          <a:prstGeom prst="rightArrow">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rPr>
              <a:t>Checkout</a:t>
            </a:r>
          </a:p>
        </p:txBody>
      </p:sp>
      <p:cxnSp>
        <p:nvCxnSpPr>
          <p:cNvPr id="13" name="Straight Connector 12"/>
          <p:cNvCxnSpPr/>
          <p:nvPr/>
        </p:nvCxnSpPr>
        <p:spPr>
          <a:xfrm>
            <a:off x="4756160" y="4191000"/>
            <a:ext cx="3892540" cy="0"/>
          </a:xfrm>
          <a:prstGeom prst="line">
            <a:avLst/>
          </a:prstGeom>
          <a:ln w="19050">
            <a:solidFill>
              <a:srgbClr val="00B388"/>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5616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960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3914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610600" y="3997344"/>
            <a:ext cx="0" cy="193657"/>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69627" y="4191000"/>
            <a:ext cx="0" cy="194201"/>
          </a:xfrm>
          <a:prstGeom prst="straightConnector1">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0800000">
            <a:off x="7857504" y="2845898"/>
            <a:ext cx="791196" cy="664529"/>
          </a:xfrm>
          <a:prstGeom prst="bentConnector3">
            <a:avLst>
              <a:gd name="adj1" fmla="val -1182"/>
            </a:avLst>
          </a:prstGeom>
          <a:ln w="19050">
            <a:solidFill>
              <a:srgbClr val="00B388"/>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9220201" y="3429000"/>
            <a:ext cx="799257" cy="538897"/>
          </a:xfrm>
          <a:prstGeom prst="rightArrow">
            <a:avLst/>
          </a:prstGeom>
          <a:solidFill>
            <a:srgbClr val="00E2AC"/>
          </a:solidFill>
          <a:ln w="19050">
            <a:solidFill>
              <a:schemeClr val="bg1">
                <a:lumMod val="8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tx1"/>
                </a:solidFill>
              </a:rPr>
              <a:t>Deploy</a:t>
            </a:r>
            <a:endParaRPr lang="en-US" dirty="0">
              <a:solidFill>
                <a:schemeClr val="tx1"/>
              </a:solidFill>
            </a:endParaRPr>
          </a:p>
        </p:txBody>
      </p:sp>
      <p:sp>
        <p:nvSpPr>
          <p:cNvPr id="41" name="TextBox 40"/>
          <p:cNvSpPr txBox="1"/>
          <p:nvPr/>
        </p:nvSpPr>
        <p:spPr>
          <a:xfrm>
            <a:off x="8638863" y="4422651"/>
            <a:ext cx="1180481" cy="407124"/>
          </a:xfrm>
          <a:prstGeom prst="rect">
            <a:avLst/>
          </a:prstGeom>
          <a:noFill/>
        </p:spPr>
        <p:txBody>
          <a:bodyPr wrap="square" lIns="0" tIns="0" rIns="0" bIns="0" rtlCol="0">
            <a:noAutofit/>
          </a:bodyPr>
          <a:lstStyle/>
          <a:p>
            <a:pPr algn="ctr">
              <a:lnSpc>
                <a:spcPct val="90000"/>
              </a:lnSpc>
            </a:pPr>
            <a:r>
              <a:rPr lang="en-US" sz="1400" b="1" dirty="0" smtClean="0">
                <a:solidFill>
                  <a:srgbClr val="00B388"/>
                </a:solidFill>
              </a:rPr>
              <a:t>Jenkins / Bamboo</a:t>
            </a:r>
            <a:endParaRPr lang="en-US" sz="1400" b="1" dirty="0">
              <a:solidFill>
                <a:srgbClr val="00B388"/>
              </a:solidFill>
            </a:endParaRPr>
          </a:p>
        </p:txBody>
      </p:sp>
      <p:sp>
        <p:nvSpPr>
          <p:cNvPr id="44" name="TextBox 43">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37179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AGM/ALM Octane</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pPr/>
              <a:t>19</a:t>
            </a:fld>
            <a:endParaRPr lang="en-US" dirty="0"/>
          </a:p>
        </p:txBody>
      </p:sp>
      <p:pic>
        <p:nvPicPr>
          <p:cNvPr id="9" name="Content Placeholder 8" descr="Portfolio View.jpg"/>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600200"/>
            <a:ext cx="7499350" cy="5257800"/>
          </a:xfrm>
          <a:prstGeom prst="rect">
            <a:avLst/>
          </a:prstGeom>
        </p:spPr>
      </p:pic>
      <p:sp>
        <p:nvSpPr>
          <p:cNvPr id="2" name="TextBox 1"/>
          <p:cNvSpPr txBox="1"/>
          <p:nvPr/>
        </p:nvSpPr>
        <p:spPr>
          <a:xfrm>
            <a:off x="2927648" y="3068960"/>
            <a:ext cx="1080120" cy="216024"/>
          </a:xfrm>
          <a:prstGeom prst="rect">
            <a:avLst/>
          </a:prstGeom>
          <a:solidFill>
            <a:schemeClr val="accent5">
              <a:lumMod val="40000"/>
              <a:lumOff val="60000"/>
            </a:schemeClr>
          </a:solidFill>
        </p:spPr>
        <p:txBody>
          <a:bodyPr wrap="square" lIns="0" tIns="0" rIns="0" bIns="0" rtlCol="0">
            <a:noAutofit/>
          </a:bodyPr>
          <a:lstStyle/>
          <a:p>
            <a:pPr>
              <a:lnSpc>
                <a:spcPct val="90000"/>
              </a:lnSpc>
            </a:pPr>
            <a:r>
              <a:rPr lang="en-US" sz="1600" dirty="0" smtClean="0">
                <a:solidFill>
                  <a:srgbClr val="00B388"/>
                </a:solidFill>
              </a:rPr>
              <a:t>Selenium</a:t>
            </a:r>
            <a:endParaRPr lang="en-US" sz="1600" dirty="0">
              <a:solidFill>
                <a:srgbClr val="00B388"/>
              </a:solidFill>
            </a:endParaRPr>
          </a:p>
        </p:txBody>
      </p:sp>
      <p:sp>
        <p:nvSpPr>
          <p:cNvPr id="3" name="TextBox 2"/>
          <p:cNvSpPr txBox="1"/>
          <p:nvPr/>
        </p:nvSpPr>
        <p:spPr>
          <a:xfrm>
            <a:off x="5439364" y="2492896"/>
            <a:ext cx="1310096" cy="360040"/>
          </a:xfrm>
          <a:prstGeom prst="rect">
            <a:avLst/>
          </a:prstGeom>
          <a:solidFill>
            <a:schemeClr val="accent5">
              <a:lumMod val="40000"/>
              <a:lumOff val="60000"/>
            </a:schemeClr>
          </a:solidFill>
        </p:spPr>
        <p:txBody>
          <a:bodyPr wrap="none" lIns="0" tIns="0" rIns="0" bIns="0" rtlCol="0">
            <a:noAutofit/>
          </a:bodyPr>
          <a:lstStyle/>
          <a:p>
            <a:pPr algn="ctr">
              <a:lnSpc>
                <a:spcPct val="90000"/>
              </a:lnSpc>
            </a:pPr>
            <a:r>
              <a:rPr lang="en-US" dirty="0" smtClean="0">
                <a:solidFill>
                  <a:srgbClr val="0070C0"/>
                </a:solidFill>
              </a:rPr>
              <a:t>NGA</a:t>
            </a:r>
            <a:br>
              <a:rPr lang="en-US" dirty="0" smtClean="0">
                <a:solidFill>
                  <a:srgbClr val="0070C0"/>
                </a:solidFill>
              </a:rPr>
            </a:br>
            <a:r>
              <a:rPr lang="en-US" sz="1050" dirty="0" smtClean="0">
                <a:solidFill>
                  <a:srgbClr val="0070C0"/>
                </a:solidFill>
              </a:rPr>
              <a:t>(Quality Governance)</a:t>
            </a:r>
            <a:endParaRPr lang="en-US" sz="1050" dirty="0">
              <a:solidFill>
                <a:srgbClr val="0070C0"/>
              </a:solidFill>
            </a:endParaRPr>
          </a:p>
        </p:txBody>
      </p:sp>
      <p:sp>
        <p:nvSpPr>
          <p:cNvPr id="11" name="TextBox 10">
            <a:hlinkClick r:id="rId4"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4"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7109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Categories</a:t>
            </a:r>
            <a:endParaRPr lang="en-US" dirty="0"/>
          </a:p>
        </p:txBody>
      </p:sp>
      <p:sp>
        <p:nvSpPr>
          <p:cNvPr id="9" name="Content Placeholder 5"/>
          <p:cNvSpPr>
            <a:spLocks noGrp="1"/>
          </p:cNvSpPr>
          <p:nvPr>
            <p:ph type="body" sz="half" idx="1"/>
          </p:nvPr>
        </p:nvSpPr>
        <p:spPr>
          <a:xfrm>
            <a:off x="942974" y="1340768"/>
            <a:ext cx="5084972" cy="4764187"/>
          </a:xfrm>
          <a:prstGeom prst="rect">
            <a:avLst/>
          </a:prstGeom>
        </p:spPr>
        <p:txBody>
          <a:bodyPr>
            <a:normAutofit fontScale="77500" lnSpcReduction="20000"/>
          </a:bodyPr>
          <a:lstStyle/>
          <a:p>
            <a:pPr marL="380990" indent="-380990">
              <a:buFont typeface="Arial" panose="020B0604020202020204" pitchFamily="34" charset="0"/>
              <a:buChar char="•"/>
            </a:pPr>
            <a:r>
              <a:rPr lang="en-US" sz="2600" dirty="0" smtClean="0"/>
              <a:t>Source Code Management Tools</a:t>
            </a:r>
          </a:p>
          <a:p>
            <a:pPr marL="380990" indent="-380990">
              <a:buFont typeface="Arial" panose="020B0604020202020204" pitchFamily="34" charset="0"/>
              <a:buChar char="•"/>
            </a:pPr>
            <a:r>
              <a:rPr lang="en-US" sz="2600" dirty="0" smtClean="0"/>
              <a:t>Code and Infrastructure Build Tools</a:t>
            </a:r>
          </a:p>
          <a:p>
            <a:pPr marL="380990" indent="-380990">
              <a:buFont typeface="Arial" panose="020B0604020202020204" pitchFamily="34" charset="0"/>
              <a:buChar char="•"/>
            </a:pPr>
            <a:r>
              <a:rPr lang="en-US" sz="2600" dirty="0" smtClean="0"/>
              <a:t>CI/CD Tools</a:t>
            </a:r>
          </a:p>
          <a:p>
            <a:pPr marL="380990" indent="-380990">
              <a:buFont typeface="Arial" panose="020B0604020202020204" pitchFamily="34" charset="0"/>
              <a:buChar char="•"/>
            </a:pPr>
            <a:r>
              <a:rPr lang="en-US" sz="2600" dirty="0"/>
              <a:t>Integrated Development </a:t>
            </a:r>
            <a:r>
              <a:rPr lang="en-US" sz="2600" dirty="0" smtClean="0"/>
              <a:t>Environments</a:t>
            </a:r>
            <a:endParaRPr lang="en-US" sz="2600" dirty="0"/>
          </a:p>
          <a:p>
            <a:pPr marL="380990" indent="-380990">
              <a:buFont typeface="Arial" panose="020B0604020202020204" pitchFamily="34" charset="0"/>
              <a:buChar char="•"/>
            </a:pPr>
            <a:r>
              <a:rPr lang="en-US" sz="2600" dirty="0"/>
              <a:t>Behavior Driven Development (BDD) Tools</a:t>
            </a:r>
          </a:p>
          <a:p>
            <a:pPr marL="380990" indent="-380990">
              <a:buFont typeface="Arial" panose="020B0604020202020204" pitchFamily="34" charset="0"/>
              <a:buChar char="•"/>
            </a:pPr>
            <a:r>
              <a:rPr lang="en-US" sz="2600" dirty="0"/>
              <a:t>Test Management Tools</a:t>
            </a:r>
          </a:p>
          <a:p>
            <a:pPr marL="380990" indent="-380990">
              <a:buFont typeface="Arial" panose="020B0604020202020204" pitchFamily="34" charset="0"/>
              <a:buChar char="•"/>
            </a:pPr>
            <a:r>
              <a:rPr lang="en-US" sz="2600" dirty="0" smtClean="0"/>
              <a:t>Mobile App Environments</a:t>
            </a:r>
          </a:p>
          <a:p>
            <a:pPr marL="380990" indent="-380990">
              <a:buFont typeface="Arial" panose="020B0604020202020204" pitchFamily="34" charset="0"/>
              <a:buChar char="•"/>
            </a:pPr>
            <a:r>
              <a:rPr lang="en-US" sz="2600" dirty="0"/>
              <a:t>Issue </a:t>
            </a:r>
            <a:r>
              <a:rPr lang="en-US" sz="2600" dirty="0" smtClean="0"/>
              <a:t>Tracking and Project Management</a:t>
            </a:r>
          </a:p>
          <a:p>
            <a:pPr marL="380990" indent="-380990">
              <a:buFont typeface="Arial" panose="020B0604020202020204" pitchFamily="34" charset="0"/>
              <a:buChar char="•"/>
            </a:pPr>
            <a:r>
              <a:rPr lang="en-US" sz="2600" dirty="0" smtClean="0"/>
              <a:t>ChatOps Tools</a:t>
            </a:r>
          </a:p>
          <a:p>
            <a:pPr marL="380990" indent="-380990">
              <a:buFont typeface="Arial" panose="020B0604020202020204" pitchFamily="34" charset="0"/>
              <a:buChar char="•"/>
            </a:pPr>
            <a:r>
              <a:rPr lang="en-US" sz="2600" dirty="0" smtClean="0"/>
              <a:t>Performance Engineering Tools</a:t>
            </a:r>
          </a:p>
          <a:p>
            <a:pPr marL="380990" indent="-380990">
              <a:buFont typeface="Arial" panose="020B0604020202020204" pitchFamily="34" charset="0"/>
              <a:buChar char="•"/>
            </a:pPr>
            <a:r>
              <a:rPr lang="en-US" sz="2600" dirty="0" smtClean="0"/>
              <a:t>Security Tools</a:t>
            </a:r>
          </a:p>
          <a:p>
            <a:pPr marL="380990" indent="-380990">
              <a:buFont typeface="Arial" panose="020B0604020202020204" pitchFamily="34" charset="0"/>
              <a:buChar char="•"/>
            </a:pPr>
            <a:r>
              <a:rPr lang="en-US" sz="2600" dirty="0" smtClean="0"/>
              <a:t>Agile Management Tools</a:t>
            </a:r>
          </a:p>
          <a:p>
            <a:pPr marL="0" lvl="2" indent="0">
              <a:buNone/>
            </a:pP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pPr/>
              <a:t>2</a:t>
            </a:fld>
            <a:endParaRPr lang="en-US" dirty="0"/>
          </a:p>
        </p:txBody>
      </p:sp>
      <p:sp>
        <p:nvSpPr>
          <p:cNvPr id="10" name="Content Placeholder 5"/>
          <p:cNvSpPr txBox="1">
            <a:spLocks/>
          </p:cNvSpPr>
          <p:nvPr/>
        </p:nvSpPr>
        <p:spPr>
          <a:xfrm>
            <a:off x="6744072" y="1340768"/>
            <a:ext cx="5084972" cy="4764187"/>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77500" lnSpcReduction="20000"/>
          </a:bodyPr>
          <a:lstStyle>
            <a:lvl1pPr marL="228600" marR="0" indent="-2286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1pPr>
            <a:lvl2pPr marL="419100" marR="0" indent="-1905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2pPr>
            <a:lvl3pPr marL="614362" marR="0" indent="-214312"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3pPr>
            <a:lvl4pPr marL="81642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4pPr>
            <a:lvl5pPr marL="987878" marR="0" indent="-244928"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5pPr>
            <a:lvl6pPr marL="25400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6pPr>
            <a:lvl7pPr marL="29972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7pPr>
            <a:lvl8pPr marL="34544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8pPr>
            <a:lvl9pPr marL="3911600" marR="0" indent="-254000" algn="l" defTabSz="914400" rtl="0" eaLnBrk="1" latinLnBrk="0" hangingPunct="1">
              <a:lnSpc>
                <a:spcPct val="90000"/>
              </a:lnSpc>
              <a:spcBef>
                <a:spcPts val="1200"/>
              </a:spcBef>
              <a:spcAft>
                <a:spcPts val="0"/>
              </a:spcAft>
              <a:buClrTx/>
              <a:buSzPct val="100000"/>
              <a:buFontTx/>
              <a:buChar char="•"/>
              <a:tabLst/>
              <a:defRPr sz="2000" b="0" i="0" u="none" strike="noStrike" cap="none" spc="0" baseline="0">
                <a:ln>
                  <a:noFill/>
                </a:ln>
                <a:solidFill>
                  <a:srgbClr val="212E35"/>
                </a:solidFill>
                <a:uFillTx/>
                <a:latin typeface="+mj-lt"/>
                <a:ea typeface="+mj-ea"/>
                <a:cs typeface="+mj-cs"/>
                <a:sym typeface="Calibri"/>
              </a:defRPr>
            </a:lvl9pPr>
          </a:lstStyle>
          <a:p>
            <a:pPr marL="380990" indent="-380990">
              <a:buFont typeface="Arial" panose="020B0604020202020204" pitchFamily="34" charset="0"/>
              <a:buChar char="•"/>
            </a:pPr>
            <a:r>
              <a:rPr lang="en-US" sz="2600" kern="0" dirty="0"/>
              <a:t>Containerization</a:t>
            </a:r>
          </a:p>
          <a:p>
            <a:pPr marL="380990" indent="-380990">
              <a:buFont typeface="Arial" panose="020B0604020202020204" pitchFamily="34" charset="0"/>
              <a:buChar char="•"/>
            </a:pPr>
            <a:r>
              <a:rPr lang="en-US" sz="2600" kern="0" dirty="0"/>
              <a:t>Monitoring</a:t>
            </a:r>
          </a:p>
          <a:p>
            <a:pPr marL="380990" indent="-380990">
              <a:buFont typeface="Arial" panose="020B0604020202020204" pitchFamily="34" charset="0"/>
              <a:buChar char="•"/>
            </a:pPr>
            <a:r>
              <a:rPr lang="en-US" sz="2600" kern="0" dirty="0"/>
              <a:t>Code Metrics</a:t>
            </a:r>
          </a:p>
          <a:p>
            <a:pPr marL="380990" indent="-380990">
              <a:buFont typeface="Arial" panose="020B0604020202020204" pitchFamily="34" charset="0"/>
              <a:buChar char="•"/>
            </a:pPr>
            <a:r>
              <a:rPr lang="en-US" sz="2600" kern="0" dirty="0"/>
              <a:t>Other Tools</a:t>
            </a:r>
          </a:p>
          <a:p>
            <a:pPr marL="380990" indent="-380990">
              <a:buFont typeface="Arial" panose="020B0604020202020204" pitchFamily="34" charset="0"/>
              <a:buChar char="•"/>
            </a:pPr>
            <a:r>
              <a:rPr lang="en-US" sz="2600" kern="0" dirty="0" smtClean="0">
                <a:solidFill>
                  <a:srgbClr val="FFFFFF"/>
                </a:solidFill>
              </a:rPr>
              <a:t>The</a:t>
            </a:r>
          </a:p>
          <a:p>
            <a:pPr marL="380990" indent="-380990">
              <a:buFont typeface="Arial" panose="020B0604020202020204" pitchFamily="34" charset="0"/>
              <a:buChar char="•"/>
            </a:pPr>
            <a:r>
              <a:rPr lang="en-US" sz="2600" kern="0" dirty="0" smtClean="0">
                <a:solidFill>
                  <a:srgbClr val="FFFFFF"/>
                </a:solidFill>
              </a:rPr>
              <a:t>Behavior Driven Development (BDD) Tools</a:t>
            </a:r>
          </a:p>
          <a:p>
            <a:pPr marL="380990" indent="-380990">
              <a:buFont typeface="Arial" panose="020B0604020202020204" pitchFamily="34" charset="0"/>
              <a:buChar char="•"/>
            </a:pPr>
            <a:r>
              <a:rPr lang="en-US" sz="2600" kern="0" dirty="0" smtClean="0">
                <a:solidFill>
                  <a:srgbClr val="FFFFFF"/>
                </a:solidFill>
              </a:rPr>
              <a:t>Test Management Tools</a:t>
            </a:r>
          </a:p>
          <a:p>
            <a:pPr marL="380990" indent="-380990">
              <a:buFont typeface="Arial" panose="020B0604020202020204" pitchFamily="34" charset="0"/>
              <a:buChar char="•"/>
            </a:pPr>
            <a:r>
              <a:rPr lang="en-US" sz="2600" kern="0" dirty="0" smtClean="0">
                <a:solidFill>
                  <a:srgbClr val="FFFFFF"/>
                </a:solidFill>
              </a:rPr>
              <a:t>Mobile App Environments</a:t>
            </a:r>
          </a:p>
          <a:p>
            <a:pPr marL="380990" indent="-380990">
              <a:buFont typeface="Arial" panose="020B0604020202020204" pitchFamily="34" charset="0"/>
              <a:buChar char="•"/>
            </a:pPr>
            <a:r>
              <a:rPr lang="en-US" sz="2600" kern="0" dirty="0" smtClean="0">
                <a:solidFill>
                  <a:srgbClr val="FFFFFF"/>
                </a:solidFill>
              </a:rPr>
              <a:t>Issue Tracking and Project Management</a:t>
            </a:r>
          </a:p>
          <a:p>
            <a:pPr marL="380990" indent="-380990">
              <a:buFont typeface="Arial" panose="020B0604020202020204" pitchFamily="34" charset="0"/>
              <a:buChar char="•"/>
            </a:pPr>
            <a:r>
              <a:rPr lang="en-US" sz="2600" kern="0" dirty="0" smtClean="0">
                <a:solidFill>
                  <a:srgbClr val="FFFFFF"/>
                </a:solidFill>
              </a:rPr>
              <a:t>ChatOps Tools</a:t>
            </a:r>
          </a:p>
          <a:p>
            <a:pPr marL="380990" indent="-380990">
              <a:buFont typeface="Arial" panose="020B0604020202020204" pitchFamily="34" charset="0"/>
              <a:buChar char="•"/>
            </a:pPr>
            <a:r>
              <a:rPr lang="en-US" sz="2600" kern="0" dirty="0" smtClean="0">
                <a:solidFill>
                  <a:srgbClr val="FFFFFF"/>
                </a:solidFill>
              </a:rPr>
              <a:t>Performance Engineering Tools</a:t>
            </a:r>
          </a:p>
          <a:p>
            <a:pPr marL="380990" indent="-380990">
              <a:buFont typeface="Arial" panose="020B0604020202020204" pitchFamily="34" charset="0"/>
              <a:buChar char="•"/>
            </a:pPr>
            <a:r>
              <a:rPr lang="en-US" sz="2600" kern="0" dirty="0" smtClean="0">
                <a:solidFill>
                  <a:srgbClr val="FFFFFF"/>
                </a:solidFill>
              </a:rPr>
              <a:t>Security Tools</a:t>
            </a:r>
          </a:p>
          <a:p>
            <a:pPr marL="380990" indent="-380990">
              <a:buFont typeface="Arial" panose="020B0604020202020204" pitchFamily="34" charset="0"/>
              <a:buChar char="•"/>
            </a:pPr>
            <a:r>
              <a:rPr lang="en-US" sz="2600" kern="0" dirty="0" smtClean="0">
                <a:solidFill>
                  <a:srgbClr val="FFFFFF"/>
                </a:solidFill>
              </a:rPr>
              <a:t>Agile Management Tools</a:t>
            </a:r>
          </a:p>
          <a:p>
            <a:pPr marL="0" lvl="2" indent="0">
              <a:buFontTx/>
              <a:buNone/>
            </a:pPr>
            <a:endParaRPr lang="en-US" kern="0" dirty="0"/>
          </a:p>
        </p:txBody>
      </p:sp>
    </p:spTree>
    <p:extLst>
      <p:ext uri="{BB962C8B-B14F-4D97-AF65-F5344CB8AC3E}">
        <p14:creationId xmlns:p14="http://schemas.microsoft.com/office/powerpoint/2010/main" val="162912310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Source Code Management Tools</a:t>
            </a:r>
            <a:br>
              <a:rPr lang="en-US" sz="4400" dirty="0" smtClean="0"/>
            </a:br>
            <a:r>
              <a:rPr lang="en-US" sz="4400" dirty="0" smtClean="0"/>
              <a:t>(SCM)</a:t>
            </a:r>
            <a:endParaRPr lang="en-US" sz="4400"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20</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39112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SCM Tools</a:t>
            </a:r>
            <a:endParaRPr lang="en-US" dirty="0"/>
          </a:p>
        </p:txBody>
      </p:sp>
      <p:sp>
        <p:nvSpPr>
          <p:cNvPr id="10" name="Slide Number Placeholder 9"/>
          <p:cNvSpPr>
            <a:spLocks noGrp="1"/>
          </p:cNvSpPr>
          <p:nvPr>
            <p:ph type="sldNum" sz="quarter" idx="2"/>
          </p:nvPr>
        </p:nvSpPr>
        <p:spPr/>
        <p:txBody>
          <a:bodyPr/>
          <a:lstStyle/>
          <a:p>
            <a:fld id="{B016F8AB-BCEA-4347-8BA6-BE776009BC89}" type="slidenum">
              <a:rPr lang="en-US" smtClean="0"/>
              <a:t>21</a:t>
            </a:fld>
            <a:endParaRPr lang="en-US"/>
          </a:p>
        </p:txBody>
      </p:sp>
      <p:sp>
        <p:nvSpPr>
          <p:cNvPr id="6" name="Content Placeholder 5"/>
          <p:cNvSpPr>
            <a:spLocks noGrp="1"/>
          </p:cNvSpPr>
          <p:nvPr>
            <p:ph idx="4294967295"/>
          </p:nvPr>
        </p:nvSpPr>
        <p:spPr>
          <a:xfrm>
            <a:off x="0" y="1524000"/>
            <a:ext cx="10969625" cy="4572000"/>
          </a:xfrm>
        </p:spPr>
        <p:txBody>
          <a:bodyPr>
            <a:normAutofit fontScale="85000" lnSpcReduction="20000"/>
          </a:bodyPr>
          <a:lstStyle/>
          <a:p>
            <a:pPr>
              <a:buFont typeface="Arial" panose="020B0604020202020204" pitchFamily="34" charset="0"/>
              <a:buChar char="•"/>
            </a:pPr>
            <a:r>
              <a:rPr lang="en-US" dirty="0"/>
              <a:t> Source control is also known as Revision Control, Version Control</a:t>
            </a:r>
          </a:p>
          <a:p>
            <a:pPr>
              <a:buFont typeface="Arial" panose="020B0604020202020204" pitchFamily="34" charset="0"/>
              <a:buChar char="•"/>
            </a:pPr>
            <a:r>
              <a:rPr lang="en-US" dirty="0"/>
              <a:t> Different tools, same overall concept</a:t>
            </a:r>
          </a:p>
          <a:p>
            <a:pPr marL="533267" lvl="2" indent="-380905">
              <a:buFont typeface="Arial" panose="020B0604020202020204" pitchFamily="34" charset="0"/>
              <a:buChar char="•"/>
            </a:pPr>
            <a:r>
              <a:rPr lang="en-US" sz="1600" dirty="0"/>
              <a:t>Manage changes to documents and files</a:t>
            </a:r>
          </a:p>
          <a:p>
            <a:pPr marL="533267" lvl="2" indent="-380905">
              <a:buFont typeface="Arial" panose="020B0604020202020204" pitchFamily="34" charset="0"/>
              <a:buChar char="•"/>
            </a:pPr>
            <a:r>
              <a:rPr lang="en-US" sz="1600" dirty="0"/>
              <a:t>Organize collections of files into versions</a:t>
            </a:r>
          </a:p>
          <a:p>
            <a:pPr marL="533267" lvl="2" indent="-380905">
              <a:buFont typeface="Arial" panose="020B0604020202020204" pitchFamily="34" charset="0"/>
              <a:buChar char="•"/>
            </a:pPr>
            <a:r>
              <a:rPr lang="en-US" sz="1600" dirty="0"/>
              <a:t>Have a mechanism to coordinate simultaneous edits towards the same file</a:t>
            </a:r>
          </a:p>
          <a:p>
            <a:pPr marL="533267" lvl="2" indent="-380905">
              <a:buFont typeface="Arial" panose="020B0604020202020204" pitchFamily="34" charset="0"/>
              <a:buChar char="•"/>
            </a:pPr>
            <a:r>
              <a:rPr lang="en-US" sz="1600" dirty="0"/>
              <a:t>Concept of a commit (changes made visible to all)</a:t>
            </a:r>
          </a:p>
          <a:p>
            <a:pPr marL="533267" lvl="2" indent="-380905">
              <a:buFont typeface="Arial" panose="020B0604020202020204" pitchFamily="34" charset="0"/>
              <a:buChar char="•"/>
            </a:pPr>
            <a:r>
              <a:rPr lang="en-US" sz="1600" dirty="0"/>
              <a:t>Ability to rollback changes to a point-in-time</a:t>
            </a:r>
          </a:p>
          <a:p>
            <a:pPr marL="533267" lvl="2" indent="-380905">
              <a:buFont typeface="Arial" panose="020B0604020202020204" pitchFamily="34" charset="0"/>
              <a:buChar char="•"/>
            </a:pPr>
            <a:r>
              <a:rPr lang="en-US" sz="1600" dirty="0"/>
              <a:t>Allow people to develop two versions of the software concurrently </a:t>
            </a:r>
          </a:p>
          <a:p>
            <a:pPr>
              <a:buFont typeface="Arial" panose="020B0604020202020204" pitchFamily="34" charset="0"/>
              <a:buChar char="•"/>
            </a:pPr>
            <a:r>
              <a:rPr lang="en-US" dirty="0"/>
              <a:t> </a:t>
            </a:r>
            <a:r>
              <a:rPr lang="en-US" dirty="0" smtClean="0"/>
              <a:t>Common Tools</a:t>
            </a:r>
            <a:endParaRPr lang="en-US" dirty="0"/>
          </a:p>
          <a:p>
            <a:pPr marL="533267" lvl="2" indent="-380905">
              <a:buFont typeface="Arial" panose="020B0604020202020204" pitchFamily="34" charset="0"/>
              <a:buChar char="•"/>
            </a:pPr>
            <a:r>
              <a:rPr lang="en-US" sz="1600" dirty="0"/>
              <a:t>Git/</a:t>
            </a:r>
            <a:r>
              <a:rPr lang="en-US" sz="1600" dirty="0" err="1"/>
              <a:t>Github</a:t>
            </a:r>
            <a:endParaRPr lang="en-US" sz="1600" dirty="0"/>
          </a:p>
          <a:p>
            <a:pPr marL="533267" lvl="2" indent="-380905">
              <a:buFont typeface="Arial" panose="020B0604020202020204" pitchFamily="34" charset="0"/>
              <a:buChar char="•"/>
            </a:pPr>
            <a:r>
              <a:rPr lang="en-US" sz="1600" dirty="0" smtClean="0"/>
              <a:t>SVN </a:t>
            </a:r>
            <a:r>
              <a:rPr lang="en-US" sz="1600" dirty="0"/>
              <a:t>(Subversion)</a:t>
            </a:r>
          </a:p>
          <a:p>
            <a:pPr marL="533267" lvl="2" indent="-380905">
              <a:buFont typeface="Arial" panose="020B0604020202020204" pitchFamily="34" charset="0"/>
              <a:buChar char="•"/>
            </a:pPr>
            <a:r>
              <a:rPr lang="en-US" sz="1600" dirty="0" smtClean="0"/>
              <a:t>TFS </a:t>
            </a:r>
            <a:r>
              <a:rPr lang="en-US" sz="1600" dirty="0"/>
              <a:t>(Team Foundation Server)</a:t>
            </a:r>
          </a:p>
          <a:p>
            <a:pPr marL="533267" lvl="2" indent="-380905">
              <a:buFont typeface="Arial" panose="020B0604020202020204" pitchFamily="34" charset="0"/>
              <a:buChar char="•"/>
            </a:pPr>
            <a:r>
              <a:rPr lang="en-US" sz="1600" dirty="0"/>
              <a:t>CVS (Concurrent Versions System)</a:t>
            </a:r>
          </a:p>
          <a:p>
            <a:pPr marL="533267" lvl="2" indent="-380905">
              <a:buFont typeface="Arial" panose="020B0604020202020204" pitchFamily="34" charset="0"/>
              <a:buChar char="•"/>
            </a:pPr>
            <a:r>
              <a:rPr lang="en-US" sz="1600" dirty="0" smtClean="0"/>
              <a:t>Perforce</a:t>
            </a:r>
          </a:p>
          <a:p>
            <a:pPr marL="396107" lvl="1" indent="-380905">
              <a:buFont typeface="Arial" panose="020B0604020202020204" pitchFamily="34" charset="0"/>
              <a:buChar char="•"/>
            </a:pPr>
            <a:r>
              <a:rPr lang="en-US" sz="1800" dirty="0" smtClean="0"/>
              <a:t>Comparison guide: </a:t>
            </a:r>
            <a:r>
              <a:rPr lang="en-US" sz="1800" dirty="0" smtClean="0">
                <a:hlinkClick r:id="rId3"/>
              </a:rPr>
              <a:t>HERE</a:t>
            </a:r>
            <a:endParaRPr lang="en-US" sz="1800" dirty="0"/>
          </a:p>
        </p:txBody>
      </p:sp>
      <p:sp>
        <p:nvSpPr>
          <p:cNvPr id="4" name="Subtitle 3"/>
          <p:cNvSpPr>
            <a:spLocks noGrp="1"/>
          </p:cNvSpPr>
          <p:nvPr>
            <p:ph type="body" sz="quarter" idx="4294967295"/>
          </p:nvPr>
        </p:nvSpPr>
        <p:spPr>
          <a:xfrm>
            <a:off x="0" y="933450"/>
            <a:ext cx="10969625" cy="381000"/>
          </a:xfrm>
        </p:spPr>
        <p:txBody>
          <a:bodyPr/>
          <a:lstStyle/>
          <a:p>
            <a:r>
              <a:rPr lang="en-US" dirty="0"/>
              <a:t>Source Control Management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5619" y="592891"/>
            <a:ext cx="2290637" cy="5618799"/>
          </a:xfrm>
          <a:prstGeom prst="rect">
            <a:avLst/>
          </a:prstGeom>
        </p:spPr>
      </p:pic>
      <p:sp>
        <p:nvSpPr>
          <p:cNvPr id="8" name="TextBox 7">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5333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Concurrent Versions System (CVS) </a:t>
            </a:r>
            <a:endParaRPr lang="en-US" dirty="0"/>
          </a:p>
        </p:txBody>
      </p:sp>
      <p:sp>
        <p:nvSpPr>
          <p:cNvPr id="7" name="Slide Number Placeholder 6"/>
          <p:cNvSpPr>
            <a:spLocks noGrp="1"/>
          </p:cNvSpPr>
          <p:nvPr>
            <p:ph type="sldNum" sz="quarter" idx="2"/>
          </p:nvPr>
        </p:nvSpPr>
        <p:spPr/>
        <p:txBody>
          <a:bodyPr/>
          <a:lstStyle/>
          <a:p>
            <a:fld id="{B016F8AB-BCEA-4347-8BA6-BE776009BC89}" type="slidenum">
              <a:rPr lang="en-US" smtClean="0"/>
              <a:t>22</a:t>
            </a:fld>
            <a:endParaRPr lang="en-US"/>
          </a:p>
        </p:txBody>
      </p:sp>
      <p:sp>
        <p:nvSpPr>
          <p:cNvPr id="8" name="Text Placeholder 7"/>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6" name="Content Placeholder 5"/>
          <p:cNvSpPr>
            <a:spLocks noGrp="1"/>
          </p:cNvSpPr>
          <p:nvPr>
            <p:ph sz="half" idx="4294967295"/>
          </p:nvPr>
        </p:nvSpPr>
        <p:spPr>
          <a:xfrm>
            <a:off x="0" y="1906588"/>
            <a:ext cx="5303838" cy="4189412"/>
          </a:xfrm>
        </p:spPr>
        <p:txBody>
          <a:bodyPr>
            <a:normAutofit/>
          </a:bodyPr>
          <a:lstStyle/>
          <a:p>
            <a:pPr marL="533267" lvl="2" indent="-380905">
              <a:buFont typeface="Arial" panose="020B0604020202020204" pitchFamily="34" charset="0"/>
              <a:buChar char="•"/>
            </a:pPr>
            <a:r>
              <a:rPr lang="en-US" sz="1600" dirty="0">
                <a:hlinkClick r:id="rId3"/>
              </a:rPr>
              <a:t>http://www.nongnu.org/cvs</a:t>
            </a:r>
            <a:r>
              <a:rPr lang="en-US" sz="1600" dirty="0" smtClean="0">
                <a:hlinkClick r:id="rId3"/>
              </a:rPr>
              <a:t>/</a:t>
            </a:r>
            <a:r>
              <a:rPr lang="en-US" sz="1600" dirty="0" smtClean="0"/>
              <a:t> </a:t>
            </a:r>
            <a:endParaRPr lang="en-US" sz="1600" dirty="0"/>
          </a:p>
          <a:p>
            <a:pPr marL="533267" lvl="2" indent="-380905">
              <a:buFont typeface="Arial" panose="020B0604020202020204" pitchFamily="34" charset="0"/>
              <a:buChar char="•"/>
            </a:pPr>
            <a:r>
              <a:rPr lang="en-US" sz="1800" dirty="0"/>
              <a:t>Created in 1986 – no new releases since 2008 (matured)</a:t>
            </a:r>
          </a:p>
          <a:p>
            <a:pPr marL="533267" lvl="2" indent="-380905">
              <a:buFont typeface="Arial" panose="020B0604020202020204" pitchFamily="34" charset="0"/>
              <a:buChar char="•"/>
            </a:pPr>
            <a:r>
              <a:rPr lang="en-US" sz="1800" dirty="0"/>
              <a:t>Developed from an earlier versioning system called RCS</a:t>
            </a:r>
          </a:p>
          <a:p>
            <a:pPr marL="533267" lvl="2" indent="-380905">
              <a:buFont typeface="Arial" panose="020B0604020202020204" pitchFamily="34" charset="0"/>
              <a:buChar char="•"/>
            </a:pPr>
            <a:r>
              <a:rPr lang="en-US" sz="1800" dirty="0"/>
              <a:t>Introduced capability of dealing with RCS files of an entire project</a:t>
            </a:r>
          </a:p>
          <a:p>
            <a:pPr marL="533267" lvl="2" indent="-380905">
              <a:buFont typeface="Arial" panose="020B0604020202020204" pitchFamily="34" charset="0"/>
              <a:buChar char="•"/>
            </a:pPr>
            <a:r>
              <a:rPr lang="en-US" sz="1800" dirty="0"/>
              <a:t>Successors include CVSNT, Subversion and numerous distributed version control systems.  </a:t>
            </a:r>
          </a:p>
        </p:txBody>
      </p:sp>
      <p:sp>
        <p:nvSpPr>
          <p:cNvPr id="9" name="Text Placeholder 8"/>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4" name="Subtitle 3"/>
          <p:cNvSpPr>
            <a:spLocks noGrp="1"/>
          </p:cNvSpPr>
          <p:nvPr>
            <p:ph sz="quarter" idx="4294967295"/>
          </p:nvPr>
        </p:nvSpPr>
        <p:spPr>
          <a:xfrm>
            <a:off x="6888163" y="1906588"/>
            <a:ext cx="5303837" cy="4189412"/>
          </a:xfrm>
        </p:spPr>
        <p:txBody>
          <a:bodyPr/>
          <a:lstStyle/>
          <a:p>
            <a:pPr marL="533267" lvl="2" indent="-380905">
              <a:buFont typeface="Arial" panose="020B0604020202020204" pitchFamily="34" charset="0"/>
              <a:buChar char="•"/>
            </a:pPr>
            <a:r>
              <a:rPr lang="en-US" sz="1800" dirty="0" smtClean="0"/>
              <a:t>Open-source</a:t>
            </a:r>
            <a:r>
              <a:rPr lang="en-US" sz="1800" dirty="0"/>
              <a:t>, free software</a:t>
            </a:r>
          </a:p>
          <a:p>
            <a:pPr marL="533267" lvl="2" indent="-380905">
              <a:buFont typeface="Arial" panose="020B0604020202020204" pitchFamily="34" charset="0"/>
              <a:buChar char="•"/>
            </a:pPr>
            <a:r>
              <a:rPr lang="en-US" sz="1800" dirty="0"/>
              <a:t>Client/Server  based, centralized version control</a:t>
            </a:r>
          </a:p>
          <a:p>
            <a:pPr marL="533267" lvl="2" indent="-380905">
              <a:buFont typeface="Arial" panose="020B0604020202020204" pitchFamily="34" charset="0"/>
              <a:buChar char="•"/>
            </a:pPr>
            <a:r>
              <a:rPr lang="en-US" sz="1800" dirty="0"/>
              <a:t>Design decisions made at a time when the development  landscape was different from now</a:t>
            </a:r>
          </a:p>
          <a:p>
            <a:pPr marL="533267" lvl="2" indent="-380905">
              <a:buFont typeface="Arial" panose="020B0604020202020204" pitchFamily="34" charset="0"/>
              <a:buChar char="•"/>
            </a:pPr>
            <a:r>
              <a:rPr lang="en-US" sz="1800" dirty="0"/>
              <a:t>Does not support many of the modern features, </a:t>
            </a:r>
            <a:r>
              <a:rPr lang="en-US" sz="1800" dirty="0" smtClean="0"/>
              <a:t>e.g.:</a:t>
            </a:r>
            <a:endParaRPr lang="en-US" sz="1800" dirty="0"/>
          </a:p>
          <a:p>
            <a:pPr marL="716147" lvl="3" indent="-380905">
              <a:buFont typeface="Courier New" panose="02070309020205020404" pitchFamily="49" charset="0"/>
              <a:buChar char="o"/>
            </a:pPr>
            <a:r>
              <a:rPr lang="en-US" sz="1800" dirty="0"/>
              <a:t>Does not version the renaming of files</a:t>
            </a:r>
          </a:p>
          <a:p>
            <a:pPr marL="716147" lvl="3" indent="-380905">
              <a:buFont typeface="Courier New" panose="02070309020205020404" pitchFamily="49" charset="0"/>
              <a:buChar char="o"/>
            </a:pPr>
            <a:r>
              <a:rPr lang="en-US" sz="1800" dirty="0"/>
              <a:t>Commits are not atomic</a:t>
            </a:r>
          </a:p>
          <a:p>
            <a:pPr marL="716147" lvl="3" indent="-380905">
              <a:buFont typeface="Courier New" panose="02070309020205020404" pitchFamily="49" charset="0"/>
              <a:buChar char="o"/>
            </a:pPr>
            <a:r>
              <a:rPr lang="en-US" sz="1800" dirty="0"/>
              <a:t>Branch operations are expensive</a:t>
            </a:r>
          </a:p>
          <a:p>
            <a:pPr marL="716147" lvl="3" indent="-380905">
              <a:buFont typeface="Courier New" panose="02070309020205020404" pitchFamily="49" charset="0"/>
              <a:buChar char="o"/>
            </a:pPr>
            <a:endParaRPr lang="en-US" sz="1800" dirty="0"/>
          </a:p>
          <a:p>
            <a:endParaRPr lang="en-US" sz="1800" dirty="0"/>
          </a:p>
          <a:p>
            <a:endParaRPr lang="en-US" dirty="0"/>
          </a:p>
        </p:txBody>
      </p:sp>
      <p:sp>
        <p:nvSpPr>
          <p:cNvPr id="10" name="Text Placeholder 9"/>
          <p:cNvSpPr>
            <a:spLocks noGrp="1"/>
          </p:cNvSpPr>
          <p:nvPr>
            <p:ph type="body" sz="quarter" idx="4294967295"/>
          </p:nvPr>
        </p:nvSpPr>
        <p:spPr>
          <a:xfrm>
            <a:off x="0" y="933450"/>
            <a:ext cx="10969625" cy="381000"/>
          </a:xfrm>
        </p:spPr>
        <p:txBody>
          <a:bodyPr/>
          <a:lstStyle/>
          <a:p>
            <a:r>
              <a:rPr lang="en-US" dirty="0" smtClean="0"/>
              <a:t>First to deal with files en masse</a:t>
            </a:r>
            <a:endParaRPr lang="en-US" dirty="0"/>
          </a:p>
        </p:txBody>
      </p:sp>
      <p:pic>
        <p:nvPicPr>
          <p:cNvPr id="2" name="Picture 1"/>
          <p:cNvPicPr>
            <a:picLocks noChangeAspect="1"/>
          </p:cNvPicPr>
          <p:nvPr/>
        </p:nvPicPr>
        <p:blipFill>
          <a:blip r:embed="rId4"/>
          <a:stretch>
            <a:fillRect/>
          </a:stretch>
        </p:blipFill>
        <p:spPr>
          <a:xfrm>
            <a:off x="9733756" y="480580"/>
            <a:ext cx="2026999" cy="1122645"/>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16250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Subversion (SVN)</a:t>
            </a:r>
            <a:endParaRPr lang="en-US" dirty="0"/>
          </a:p>
        </p:txBody>
      </p:sp>
      <p:sp>
        <p:nvSpPr>
          <p:cNvPr id="11" name="Slide Number Placeholder 10"/>
          <p:cNvSpPr>
            <a:spLocks noGrp="1"/>
          </p:cNvSpPr>
          <p:nvPr>
            <p:ph type="sldNum" sz="quarter" idx="2"/>
          </p:nvPr>
        </p:nvSpPr>
        <p:spPr/>
        <p:txBody>
          <a:bodyPr/>
          <a:lstStyle/>
          <a:p>
            <a:fld id="{B016F8AB-BCEA-4347-8BA6-BE776009BC89}" type="slidenum">
              <a:rPr lang="en-US" smtClean="0"/>
              <a:t>23</a:t>
            </a:fld>
            <a:endParaRPr lang="en-US"/>
          </a:p>
        </p:txBody>
      </p:sp>
      <p:sp>
        <p:nvSpPr>
          <p:cNvPr id="4" name="Subtitle 3"/>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6" name="Content Placeholder 5"/>
          <p:cNvSpPr>
            <a:spLocks noGrp="1"/>
          </p:cNvSpPr>
          <p:nvPr>
            <p:ph sz="half" idx="4294967295"/>
          </p:nvPr>
        </p:nvSpPr>
        <p:spPr>
          <a:xfrm>
            <a:off x="0" y="2057400"/>
            <a:ext cx="5027613" cy="4038600"/>
          </a:xfrm>
        </p:spPr>
        <p:txBody>
          <a:bodyPr>
            <a:normAutofit/>
          </a:bodyPr>
          <a:lstStyle/>
          <a:p>
            <a:pPr marL="380905" indent="-380905">
              <a:buFont typeface="Arial" panose="020B0604020202020204" pitchFamily="34" charset="0"/>
              <a:buChar char="•"/>
            </a:pPr>
            <a:r>
              <a:rPr lang="en-US" sz="1800" dirty="0">
                <a:hlinkClick r:id="rId3"/>
              </a:rPr>
              <a:t>https://subversion.apache.org</a:t>
            </a:r>
            <a:r>
              <a:rPr lang="en-US" sz="1800" dirty="0" smtClean="0">
                <a:hlinkClick r:id="rId3"/>
              </a:rPr>
              <a:t>/</a:t>
            </a:r>
            <a:r>
              <a:rPr lang="en-US" sz="1800" dirty="0" smtClean="0"/>
              <a:t> </a:t>
            </a:r>
            <a:endParaRPr lang="en-US" sz="1800" dirty="0"/>
          </a:p>
          <a:p>
            <a:pPr marL="380905" indent="-380905">
              <a:buFont typeface="Arial" panose="020B0604020202020204" pitchFamily="34" charset="0"/>
              <a:buChar char="•"/>
            </a:pPr>
            <a:r>
              <a:rPr lang="en-US" sz="1800" dirty="0" smtClean="0"/>
              <a:t>Originally </a:t>
            </a:r>
            <a:r>
              <a:rPr lang="en-US" sz="1800" dirty="0"/>
              <a:t>created by </a:t>
            </a:r>
            <a:r>
              <a:rPr lang="en-US" sz="1800" dirty="0" err="1"/>
              <a:t>CollabNet</a:t>
            </a:r>
            <a:r>
              <a:rPr lang="en-US" sz="1800" dirty="0"/>
              <a:t> Inc. in 2000</a:t>
            </a:r>
          </a:p>
          <a:p>
            <a:pPr marL="380905" indent="-380905">
              <a:buFont typeface="Arial" panose="020B0604020202020204" pitchFamily="34" charset="0"/>
              <a:buChar char="•"/>
            </a:pPr>
            <a:r>
              <a:rPr lang="en-US" sz="1800" dirty="0"/>
              <a:t>A 2007 report by Forrester Research recognized SVN as the sole leader in the Standalone SCM category</a:t>
            </a:r>
          </a:p>
          <a:p>
            <a:pPr marL="380905" indent="-380905">
              <a:buFont typeface="Arial" panose="020B0604020202020204" pitchFamily="34" charset="0"/>
              <a:buChar char="•"/>
            </a:pPr>
            <a:r>
              <a:rPr lang="en-US" sz="1800" dirty="0"/>
              <a:t>Now a top-level Apache project, known as Apache Subversion</a:t>
            </a:r>
          </a:p>
          <a:p>
            <a:pPr marL="380905" indent="-380905">
              <a:buFont typeface="Arial" panose="020B0604020202020204" pitchFamily="34" charset="0"/>
              <a:buChar char="•"/>
            </a:pPr>
            <a:r>
              <a:rPr lang="en-US" sz="1800" dirty="0"/>
              <a:t>A successor of CVS which supplied some features missing in CVS</a:t>
            </a:r>
          </a:p>
          <a:p>
            <a:pPr marL="380905" indent="-380905">
              <a:buFont typeface="Arial" panose="020B0604020202020204" pitchFamily="34" charset="0"/>
              <a:buChar char="•"/>
            </a:pPr>
            <a:r>
              <a:rPr lang="en-US" sz="1800" dirty="0"/>
              <a:t>Many flavors of SVN made by vendors</a:t>
            </a:r>
          </a:p>
        </p:txBody>
      </p:sp>
      <p:sp>
        <p:nvSpPr>
          <p:cNvPr id="8" name="Text Placeholder 7"/>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9" name="Content Placeholder 8"/>
          <p:cNvSpPr>
            <a:spLocks noGrp="1"/>
          </p:cNvSpPr>
          <p:nvPr>
            <p:ph sz="quarter" idx="4294967295"/>
          </p:nvPr>
        </p:nvSpPr>
        <p:spPr>
          <a:xfrm>
            <a:off x="6888163" y="1906588"/>
            <a:ext cx="5303837" cy="4189412"/>
          </a:xfrm>
        </p:spPr>
        <p:txBody>
          <a:bodyPr>
            <a:normAutofit/>
          </a:bodyPr>
          <a:lstStyle/>
          <a:p>
            <a:pPr>
              <a:buFont typeface="Wingdings" panose="05000000000000000000" pitchFamily="2" charset="2"/>
              <a:buChar char="§"/>
            </a:pPr>
            <a:r>
              <a:rPr lang="en-US" sz="1800" dirty="0"/>
              <a:t>Open-source, free software</a:t>
            </a:r>
          </a:p>
          <a:p>
            <a:pPr>
              <a:buFont typeface="Wingdings" panose="05000000000000000000" pitchFamily="2" charset="2"/>
              <a:buChar char="§"/>
            </a:pPr>
            <a:r>
              <a:rPr lang="en-US" sz="1800" dirty="0"/>
              <a:t>Centralized version control</a:t>
            </a:r>
          </a:p>
          <a:p>
            <a:pPr>
              <a:buFont typeface="Wingdings" panose="05000000000000000000" pitchFamily="2" charset="2"/>
              <a:buChar char="§"/>
            </a:pPr>
            <a:r>
              <a:rPr lang="en-US" sz="1800" dirty="0"/>
              <a:t>Modern features supported:</a:t>
            </a:r>
          </a:p>
          <a:p>
            <a:pPr lvl="1">
              <a:buFont typeface="Courier New" panose="02070309020205020404" pitchFamily="49" charset="0"/>
              <a:buChar char="o"/>
            </a:pPr>
            <a:r>
              <a:rPr lang="en-US" sz="1800" dirty="0"/>
              <a:t>Atomic commits</a:t>
            </a:r>
          </a:p>
          <a:p>
            <a:pPr lvl="1">
              <a:buFont typeface="Courier New" panose="02070309020205020404" pitchFamily="49" charset="0"/>
              <a:buChar char="o"/>
            </a:pPr>
            <a:r>
              <a:rPr lang="en-US" sz="1800" dirty="0"/>
              <a:t>Renamed files retain revision </a:t>
            </a:r>
          </a:p>
          <a:p>
            <a:pPr marL="228600" lvl="1" indent="0">
              <a:buNone/>
            </a:pPr>
            <a:r>
              <a:rPr lang="en-US" sz="1800" dirty="0"/>
              <a:t>   history</a:t>
            </a:r>
          </a:p>
          <a:p>
            <a:pPr lvl="1">
              <a:buFont typeface="Courier New" panose="02070309020205020404" pitchFamily="49" charset="0"/>
              <a:buChar char="o"/>
            </a:pPr>
            <a:r>
              <a:rPr lang="en-US" sz="1800" dirty="0"/>
              <a:t>Versioning of symbolic links</a:t>
            </a:r>
          </a:p>
          <a:p>
            <a:pPr lvl="1">
              <a:buFont typeface="Courier New" panose="02070309020205020404" pitchFamily="49" charset="0"/>
              <a:buChar char="o"/>
            </a:pPr>
            <a:r>
              <a:rPr lang="en-US" sz="1800" dirty="0"/>
              <a:t>Branching is a cheap operation</a:t>
            </a:r>
          </a:p>
          <a:p>
            <a:pPr lvl="1">
              <a:buFont typeface="Courier New" panose="02070309020205020404" pitchFamily="49" charset="0"/>
              <a:buChar char="o"/>
            </a:pPr>
            <a:r>
              <a:rPr lang="en-US" sz="1800" dirty="0"/>
              <a:t>Merge tracking</a:t>
            </a:r>
          </a:p>
          <a:p>
            <a:pPr lvl="1">
              <a:buFont typeface="Courier New" panose="02070309020205020404" pitchFamily="49" charset="0"/>
              <a:buChar char="o"/>
            </a:pPr>
            <a:r>
              <a:rPr lang="en-US" sz="1800" dirty="0"/>
              <a:t>International support</a:t>
            </a:r>
          </a:p>
        </p:txBody>
      </p:sp>
      <p:sp>
        <p:nvSpPr>
          <p:cNvPr id="10" name="Text Placeholder 9"/>
          <p:cNvSpPr>
            <a:spLocks noGrp="1"/>
          </p:cNvSpPr>
          <p:nvPr>
            <p:ph type="body" sz="quarter" idx="4294967295"/>
          </p:nvPr>
        </p:nvSpPr>
        <p:spPr>
          <a:xfrm>
            <a:off x="0" y="933450"/>
            <a:ext cx="10969625" cy="381000"/>
          </a:xfrm>
        </p:spPr>
        <p:txBody>
          <a:bodyPr/>
          <a:lstStyle/>
          <a:p>
            <a:r>
              <a:rPr lang="en-US" dirty="0" smtClean="0"/>
              <a:t>Most Compatible Successor of CVS</a:t>
            </a:r>
            <a:endParaRPr lang="en-US" dirty="0"/>
          </a:p>
        </p:txBody>
      </p:sp>
      <p:pic>
        <p:nvPicPr>
          <p:cNvPr id="3" name="Picture 2"/>
          <p:cNvPicPr>
            <a:picLocks noChangeAspect="1"/>
          </p:cNvPicPr>
          <p:nvPr/>
        </p:nvPicPr>
        <p:blipFill>
          <a:blip r:embed="rId4"/>
          <a:stretch>
            <a:fillRect/>
          </a:stretch>
        </p:blipFill>
        <p:spPr>
          <a:xfrm>
            <a:off x="8678757" y="516633"/>
            <a:ext cx="2879444" cy="592995"/>
          </a:xfrm>
          <a:prstGeom prst="rect">
            <a:avLst/>
          </a:prstGeom>
        </p:spPr>
      </p:pic>
      <p:pic>
        <p:nvPicPr>
          <p:cNvPr id="7" name="Picture 6"/>
          <p:cNvPicPr>
            <a:picLocks noChangeAspect="1"/>
          </p:cNvPicPr>
          <p:nvPr/>
        </p:nvPicPr>
        <p:blipFill>
          <a:blip r:embed="rId5"/>
          <a:stretch>
            <a:fillRect/>
          </a:stretch>
        </p:blipFill>
        <p:spPr>
          <a:xfrm>
            <a:off x="10097413" y="3898803"/>
            <a:ext cx="1678545" cy="2197197"/>
          </a:xfrm>
          <a:prstGeom prst="rect">
            <a:avLst/>
          </a:prstGeom>
        </p:spPr>
      </p:pic>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390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ea typeface="Batang" panose="02030600000101010101" pitchFamily="18" charset="-127"/>
              </a:rPr>
              <a:t>Git</a:t>
            </a:r>
            <a:endParaRPr lang="en-US" dirty="0">
              <a:ea typeface="Batang" panose="02030600000101010101" pitchFamily="18" charset="-127"/>
            </a:endParaRPr>
          </a:p>
        </p:txBody>
      </p:sp>
      <p:sp>
        <p:nvSpPr>
          <p:cNvPr id="7" name="Slide Number Placeholder 6"/>
          <p:cNvSpPr>
            <a:spLocks noGrp="1"/>
          </p:cNvSpPr>
          <p:nvPr>
            <p:ph type="sldNum" sz="quarter" idx="2"/>
          </p:nvPr>
        </p:nvSpPr>
        <p:spPr/>
        <p:txBody>
          <a:bodyPr/>
          <a:lstStyle/>
          <a:p>
            <a:fld id="{B016F8AB-BCEA-4347-8BA6-BE776009BC89}" type="slidenum">
              <a:rPr lang="en-US" smtClean="0"/>
              <a:t>24</a:t>
            </a:fld>
            <a:endParaRPr lang="en-US"/>
          </a:p>
        </p:txBody>
      </p:sp>
      <p:sp>
        <p:nvSpPr>
          <p:cNvPr id="4" name="Subtitle 3"/>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6" name="Content Placeholder 5"/>
          <p:cNvSpPr>
            <a:spLocks noGrp="1"/>
          </p:cNvSpPr>
          <p:nvPr>
            <p:ph sz="half" idx="4294967295"/>
          </p:nvPr>
        </p:nvSpPr>
        <p:spPr>
          <a:xfrm>
            <a:off x="0" y="1906588"/>
            <a:ext cx="5303838" cy="4189412"/>
          </a:xfrm>
        </p:spPr>
        <p:txBody>
          <a:bodyPr>
            <a:normAutofit/>
          </a:bodyPr>
          <a:lstStyle/>
          <a:p>
            <a:pPr>
              <a:buFont typeface="Wingdings" panose="05000000000000000000" pitchFamily="2" charset="2"/>
              <a:buChar char="§"/>
            </a:pPr>
            <a:r>
              <a:rPr lang="en-US" sz="1800" dirty="0" smtClean="0">
                <a:hlinkClick r:id="rId3"/>
              </a:rPr>
              <a:t>https</a:t>
            </a:r>
            <a:r>
              <a:rPr lang="en-US" sz="1800" dirty="0">
                <a:hlinkClick r:id="rId3"/>
              </a:rPr>
              <a:t>://git-scm.com</a:t>
            </a:r>
            <a:r>
              <a:rPr lang="en-US" sz="1800" dirty="0" smtClean="0">
                <a:hlinkClick r:id="rId3"/>
              </a:rPr>
              <a:t>/</a:t>
            </a:r>
            <a:r>
              <a:rPr lang="en-US" sz="1800" dirty="0" smtClean="0"/>
              <a:t> </a:t>
            </a:r>
            <a:endParaRPr lang="en-US" sz="1800" dirty="0"/>
          </a:p>
          <a:p>
            <a:pPr>
              <a:buFont typeface="Wingdings" panose="05000000000000000000" pitchFamily="2" charset="2"/>
              <a:buChar char="§"/>
            </a:pPr>
            <a:r>
              <a:rPr lang="en-US" sz="1800" dirty="0" smtClean="0"/>
              <a:t>Initially </a:t>
            </a:r>
            <a:r>
              <a:rPr lang="en-US" sz="1800" dirty="0"/>
              <a:t>developed by Linus Torvalds for Linux kernel development in 2005</a:t>
            </a:r>
          </a:p>
          <a:p>
            <a:pPr>
              <a:buFont typeface="Wingdings" panose="05000000000000000000" pitchFamily="2" charset="2"/>
              <a:buChar char="§"/>
            </a:pPr>
            <a:r>
              <a:rPr lang="en-US" sz="1800" dirty="0"/>
              <a:t>Git is British English slang </a:t>
            </a:r>
            <a:r>
              <a:rPr lang="en-US" sz="1800" dirty="0" smtClean="0"/>
              <a:t>meaning</a:t>
            </a:r>
            <a:br>
              <a:rPr lang="en-US" sz="1800" dirty="0" smtClean="0"/>
            </a:br>
            <a:r>
              <a:rPr lang="en-US" sz="1800" dirty="0" smtClean="0"/>
              <a:t>"unpleasant </a:t>
            </a:r>
            <a:r>
              <a:rPr lang="en-US" sz="1800" dirty="0"/>
              <a:t>person“</a:t>
            </a:r>
          </a:p>
          <a:p>
            <a:pPr>
              <a:buFont typeface="Wingdings" panose="05000000000000000000" pitchFamily="2" charset="2"/>
              <a:buChar char="§"/>
            </a:pPr>
            <a:r>
              <a:rPr lang="en-US" sz="1800" dirty="0"/>
              <a:t>Has grown </a:t>
            </a:r>
            <a:r>
              <a:rPr lang="en-US" sz="1800" u="sng" dirty="0"/>
              <a:t>very</a:t>
            </a:r>
            <a:r>
              <a:rPr lang="en-US" sz="1800" dirty="0"/>
              <a:t> popular since then</a:t>
            </a:r>
          </a:p>
          <a:p>
            <a:pPr marL="0" indent="0">
              <a:buNone/>
            </a:pPr>
            <a:endParaRPr lang="en-US" dirty="0" smtClean="0"/>
          </a:p>
          <a:p>
            <a:pPr marL="167507" indent="-380905">
              <a:buFont typeface="Arial" panose="020B0604020202020204" pitchFamily="34" charset="0"/>
              <a:buChar char="•"/>
            </a:pPr>
            <a:endParaRPr lang="en-US" dirty="0" smtClean="0"/>
          </a:p>
        </p:txBody>
      </p:sp>
      <p:sp>
        <p:nvSpPr>
          <p:cNvPr id="10" name="Text Placeholder 9"/>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11" name="Content Placeholder 10"/>
          <p:cNvSpPr>
            <a:spLocks noGrp="1"/>
          </p:cNvSpPr>
          <p:nvPr>
            <p:ph sz="quarter" idx="4294967295"/>
          </p:nvPr>
        </p:nvSpPr>
        <p:spPr>
          <a:xfrm>
            <a:off x="6888163" y="1906588"/>
            <a:ext cx="5303837" cy="4189412"/>
          </a:xfrm>
        </p:spPr>
        <p:txBody>
          <a:bodyPr/>
          <a:lstStyle/>
          <a:p>
            <a:pPr marL="167507" indent="-380905">
              <a:buFont typeface="Arial" panose="020B0604020202020204" pitchFamily="34" charset="0"/>
              <a:buChar char="•"/>
            </a:pPr>
            <a:endParaRPr lang="en-US" dirty="0" smtClean="0"/>
          </a:p>
          <a:p>
            <a:pPr marL="167507" indent="-380905">
              <a:buFont typeface="Arial" panose="020B0604020202020204" pitchFamily="34" charset="0"/>
              <a:buChar char="•"/>
            </a:pPr>
            <a:r>
              <a:rPr lang="en-US" sz="1800" dirty="0"/>
              <a:t>Distributed</a:t>
            </a:r>
          </a:p>
          <a:p>
            <a:pPr marL="167507" indent="-380905">
              <a:buFont typeface="Arial" panose="020B0604020202020204" pitchFamily="34" charset="0"/>
              <a:buChar char="•"/>
            </a:pPr>
            <a:r>
              <a:rPr lang="en-US" sz="1800" dirty="0"/>
              <a:t>Platform agnostic</a:t>
            </a:r>
          </a:p>
          <a:p>
            <a:pPr marL="167507" indent="-380905">
              <a:buFont typeface="Arial" panose="020B0604020202020204" pitchFamily="34" charset="0"/>
              <a:buChar char="•"/>
            </a:pPr>
            <a:r>
              <a:rPr lang="en-US" sz="1800" dirty="0"/>
              <a:t>Local full-fledged repository (not client-server)</a:t>
            </a:r>
          </a:p>
          <a:p>
            <a:pPr marL="167507" indent="-380905">
              <a:buFont typeface="Arial" panose="020B0604020202020204" pitchFamily="34" charset="0"/>
              <a:buChar char="•"/>
            </a:pPr>
            <a:r>
              <a:rPr lang="en-US" sz="1800" dirty="0"/>
              <a:t>Fast branching and merging</a:t>
            </a:r>
          </a:p>
          <a:p>
            <a:pPr marL="167507" indent="-380905">
              <a:buFont typeface="Arial" panose="020B0604020202020204" pitchFamily="34" charset="0"/>
              <a:buChar char="•"/>
            </a:pPr>
            <a:r>
              <a:rPr lang="en-US" sz="1800" dirty="0"/>
              <a:t>Scalable and high performance</a:t>
            </a:r>
          </a:p>
          <a:p>
            <a:pPr marL="167507" indent="-380905">
              <a:buFont typeface="Arial" panose="020B0604020202020204" pitchFamily="34" charset="0"/>
              <a:buChar char="•"/>
            </a:pPr>
            <a:r>
              <a:rPr lang="en-US" sz="1800" dirty="0"/>
              <a:t>Very strong safeguards against corruption</a:t>
            </a:r>
          </a:p>
        </p:txBody>
      </p:sp>
      <p:sp>
        <p:nvSpPr>
          <p:cNvPr id="12" name="Text Placeholder 11"/>
          <p:cNvSpPr>
            <a:spLocks noGrp="1"/>
          </p:cNvSpPr>
          <p:nvPr>
            <p:ph type="body" sz="quarter" idx="4294967295"/>
          </p:nvPr>
        </p:nvSpPr>
        <p:spPr>
          <a:xfrm>
            <a:off x="0" y="933450"/>
            <a:ext cx="10969625" cy="381000"/>
          </a:xfrm>
        </p:spPr>
        <p:txBody>
          <a:bodyPr/>
          <a:lstStyle/>
          <a:p>
            <a:r>
              <a:rPr lang="en-US" dirty="0"/>
              <a:t>A distributed </a:t>
            </a:r>
            <a:r>
              <a:rPr lang="en-US" dirty="0" smtClean="0"/>
              <a:t>SCM system</a:t>
            </a:r>
            <a:endParaRPr lang="en-US" dirty="0"/>
          </a:p>
          <a:p>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0416" y="529494"/>
            <a:ext cx="1808273" cy="756187"/>
          </a:xfrm>
          <a:prstGeom prst="rect">
            <a:avLst/>
          </a:prstGeom>
        </p:spPr>
      </p:pic>
      <p:sp>
        <p:nvSpPr>
          <p:cNvPr id="13" name="TextBox 12">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458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GitHub</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t>25</a:t>
            </a:fld>
            <a:endParaRPr lang="en-US"/>
          </a:p>
        </p:txBody>
      </p:sp>
      <p:sp>
        <p:nvSpPr>
          <p:cNvPr id="4" name="Text Placeholder 3"/>
          <p:cNvSpPr>
            <a:spLocks noGrp="1"/>
          </p:cNvSpPr>
          <p:nvPr>
            <p:ph type="body" idx="4294967295"/>
          </p:nvPr>
        </p:nvSpPr>
        <p:spPr>
          <a:xfrm>
            <a:off x="0" y="1524000"/>
            <a:ext cx="5303838" cy="320675"/>
          </a:xfrm>
        </p:spPr>
        <p:txBody>
          <a:bodyPr>
            <a:normAutofit fontScale="92500" lnSpcReduction="20000"/>
          </a:bodyPr>
          <a:lstStyle/>
          <a:p>
            <a:r>
              <a:rPr lang="en-US" dirty="0"/>
              <a:t>Largest host of source code in the world</a:t>
            </a:r>
          </a:p>
          <a:p>
            <a:endParaRPr lang="en-US" dirty="0"/>
          </a:p>
        </p:txBody>
      </p:sp>
      <p:sp>
        <p:nvSpPr>
          <p:cNvPr id="5" name="Content Placeholder 4"/>
          <p:cNvSpPr>
            <a:spLocks noGrp="1"/>
          </p:cNvSpPr>
          <p:nvPr>
            <p:ph sz="half" idx="4294967295"/>
          </p:nvPr>
        </p:nvSpPr>
        <p:spPr>
          <a:xfrm>
            <a:off x="0" y="1906588"/>
            <a:ext cx="5303838" cy="4189412"/>
          </a:xfrm>
        </p:spPr>
        <p:txBody>
          <a:bodyPr>
            <a:normAutofit lnSpcReduction="10000"/>
          </a:bodyPr>
          <a:lstStyle/>
          <a:p>
            <a:r>
              <a:rPr lang="en-US" sz="1800" dirty="0">
                <a:hlinkClick r:id="rId3"/>
              </a:rPr>
              <a:t>https://github.com</a:t>
            </a:r>
            <a:r>
              <a:rPr lang="en-US" sz="1800" dirty="0" smtClean="0">
                <a:hlinkClick r:id="rId3"/>
              </a:rPr>
              <a:t>/</a:t>
            </a:r>
            <a:r>
              <a:rPr lang="en-US" sz="1800" dirty="0" smtClean="0"/>
              <a:t> </a:t>
            </a:r>
          </a:p>
          <a:p>
            <a:r>
              <a:rPr lang="en-US" sz="1800" dirty="0" smtClean="0"/>
              <a:t>Over </a:t>
            </a:r>
            <a:r>
              <a:rPr lang="en-US" sz="1800" dirty="0"/>
              <a:t>12 million users and over 31 million repositories</a:t>
            </a:r>
            <a:endParaRPr lang="en-US" sz="1800" dirty="0" smtClean="0"/>
          </a:p>
          <a:p>
            <a:r>
              <a:rPr lang="en-US" sz="1800" dirty="0" smtClean="0"/>
              <a:t>Offers </a:t>
            </a:r>
            <a:r>
              <a:rPr lang="en-US" sz="1800" dirty="0"/>
              <a:t>all of the </a:t>
            </a:r>
            <a:r>
              <a:rPr lang="en-US" sz="1800" dirty="0" smtClean="0"/>
              <a:t>SCM </a:t>
            </a:r>
            <a:r>
              <a:rPr lang="en-US" sz="1800" dirty="0"/>
              <a:t>functionality of </a:t>
            </a:r>
            <a:r>
              <a:rPr lang="en-US" sz="1800" dirty="0" err="1" smtClean="0"/>
              <a:t>Git</a:t>
            </a:r>
            <a:endParaRPr lang="en-US" sz="1800" dirty="0" smtClean="0"/>
          </a:p>
          <a:p>
            <a:r>
              <a:rPr lang="en-US" sz="1800" dirty="0"/>
              <a:t>Web-based graphical </a:t>
            </a:r>
            <a:r>
              <a:rPr lang="en-US" sz="1800" dirty="0" smtClean="0"/>
              <a:t>user interface</a:t>
            </a:r>
          </a:p>
          <a:p>
            <a:r>
              <a:rPr lang="en-US" sz="1800" dirty="0" smtClean="0"/>
              <a:t>Offers </a:t>
            </a:r>
            <a:r>
              <a:rPr lang="en-US" sz="1800" dirty="0"/>
              <a:t>both </a:t>
            </a:r>
            <a:r>
              <a:rPr lang="en-US" sz="1800" dirty="0" smtClean="0"/>
              <a:t>private </a:t>
            </a:r>
            <a:r>
              <a:rPr lang="en-US" sz="1800" dirty="0"/>
              <a:t>repositories and free accounts</a:t>
            </a:r>
            <a:endParaRPr lang="en-US" sz="1800" dirty="0" smtClean="0"/>
          </a:p>
          <a:p>
            <a:r>
              <a:rPr lang="en-US" sz="1800" dirty="0" smtClean="0"/>
              <a:t>Features:</a:t>
            </a:r>
          </a:p>
          <a:p>
            <a:pPr lvl="1">
              <a:buFont typeface="Wingdings" panose="05000000000000000000" pitchFamily="2" charset="2"/>
              <a:buChar char="§"/>
            </a:pPr>
            <a:r>
              <a:rPr lang="en-US" sz="1600" dirty="0" smtClean="0"/>
              <a:t>Access Control</a:t>
            </a:r>
          </a:p>
          <a:p>
            <a:pPr lvl="1">
              <a:buFont typeface="Wingdings" panose="05000000000000000000" pitchFamily="2" charset="2"/>
              <a:buChar char="§"/>
            </a:pPr>
            <a:r>
              <a:rPr lang="en-US" sz="1600" dirty="0"/>
              <a:t>B</a:t>
            </a:r>
            <a:r>
              <a:rPr lang="en-US" sz="1600" dirty="0" smtClean="0"/>
              <a:t>ug Tracking</a:t>
            </a:r>
          </a:p>
          <a:p>
            <a:pPr lvl="1">
              <a:buFont typeface="Wingdings" panose="05000000000000000000" pitchFamily="2" charset="2"/>
              <a:buChar char="§"/>
            </a:pPr>
            <a:r>
              <a:rPr lang="en-US" sz="1600" dirty="0" smtClean="0"/>
              <a:t>Feature Requests</a:t>
            </a:r>
          </a:p>
          <a:p>
            <a:pPr lvl="1">
              <a:buFont typeface="Wingdings" panose="05000000000000000000" pitchFamily="2" charset="2"/>
              <a:buChar char="§"/>
            </a:pPr>
            <a:r>
              <a:rPr lang="en-US" sz="1600" dirty="0" smtClean="0"/>
              <a:t>Task Management</a:t>
            </a:r>
          </a:p>
          <a:p>
            <a:pPr lvl="1">
              <a:buFont typeface="Wingdings" panose="05000000000000000000" pitchFamily="2" charset="2"/>
              <a:buChar char="§"/>
            </a:pPr>
            <a:r>
              <a:rPr lang="en-US" sz="1600" dirty="0" smtClean="0"/>
              <a:t>Wikis</a:t>
            </a:r>
            <a:endParaRPr lang="en-US" sz="1600" dirty="0"/>
          </a:p>
        </p:txBody>
      </p:sp>
      <p:pic>
        <p:nvPicPr>
          <p:cNvPr id="11" name="Content Placeholder 10"/>
          <p:cNvPicPr>
            <a:picLocks noGrp="1" noChangeAspect="1"/>
          </p:cNvPicPr>
          <p:nvPr>
            <p:ph sz="quarter" idx="4294967295"/>
          </p:nvPr>
        </p:nvPicPr>
        <p:blipFill>
          <a:blip r:embed="rId4"/>
          <a:stretch>
            <a:fillRect/>
          </a:stretch>
        </p:blipFill>
        <p:spPr>
          <a:xfrm>
            <a:off x="6888163" y="2205038"/>
            <a:ext cx="5303837" cy="3592512"/>
          </a:xfrm>
          <a:prstGeom prst="rect">
            <a:avLst/>
          </a:prstGeom>
        </p:spPr>
      </p:pic>
      <p:sp>
        <p:nvSpPr>
          <p:cNvPr id="3" name="Text Placeholder 2"/>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A </a:t>
            </a:r>
            <a:r>
              <a:rPr lang="en-US" dirty="0"/>
              <a:t>web-based </a:t>
            </a:r>
            <a:r>
              <a:rPr lang="en-US" dirty="0" err="1"/>
              <a:t>Git</a:t>
            </a:r>
            <a:r>
              <a:rPr lang="en-US" dirty="0"/>
              <a:t> repository hosting service</a:t>
            </a:r>
          </a:p>
        </p:txBody>
      </p:sp>
      <p:pic>
        <p:nvPicPr>
          <p:cNvPr id="10" name="Picture 9"/>
          <p:cNvPicPr>
            <a:picLocks noChangeAspect="1"/>
          </p:cNvPicPr>
          <p:nvPr/>
        </p:nvPicPr>
        <p:blipFill>
          <a:blip r:embed="rId5"/>
          <a:stretch>
            <a:fillRect/>
          </a:stretch>
        </p:blipFill>
        <p:spPr>
          <a:xfrm>
            <a:off x="10560496" y="593217"/>
            <a:ext cx="1018888" cy="1118292"/>
          </a:xfrm>
          <a:prstGeom prst="rect">
            <a:avLst/>
          </a:prstGeom>
        </p:spPr>
      </p:pic>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11562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BitBucket / Stash Server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26</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a:t>Git your way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fontAlgn="base"/>
            <a:r>
              <a:rPr lang="en-US" dirty="0" smtClean="0">
                <a:hlinkClick r:id="rId2"/>
              </a:rPr>
              <a:t>https</a:t>
            </a:r>
            <a:r>
              <a:rPr lang="en-US" dirty="0">
                <a:hlinkClick r:id="rId2"/>
              </a:rPr>
              <a:t>://</a:t>
            </a:r>
            <a:r>
              <a:rPr lang="en-US" dirty="0" smtClean="0">
                <a:hlinkClick r:id="rId2"/>
              </a:rPr>
              <a:t>www.atlassian.com/software/bitbucket/server</a:t>
            </a:r>
            <a:r>
              <a:rPr lang="en-US" dirty="0" smtClean="0"/>
              <a:t> </a:t>
            </a:r>
            <a:endParaRPr lang="en-US" dirty="0"/>
          </a:p>
          <a:p>
            <a:pPr fontAlgn="base"/>
            <a:r>
              <a:rPr lang="en-US" b="1" dirty="0" smtClean="0"/>
              <a:t>Code collaboration on steroids </a:t>
            </a:r>
            <a:r>
              <a:rPr lang="en-US" dirty="0" smtClean="0"/>
              <a:t>– </a:t>
            </a:r>
            <a:r>
              <a:rPr lang="en-US" dirty="0"/>
              <a:t>Stop, collaborate and listen. Get your team talking early and often in your source code with inline comments and mentions</a:t>
            </a:r>
            <a:r>
              <a:rPr lang="en-US" dirty="0" smtClean="0"/>
              <a:t>.</a:t>
            </a:r>
          </a:p>
          <a:p>
            <a:pPr fontAlgn="base"/>
            <a:r>
              <a:rPr lang="en-US" b="1" dirty="0" smtClean="0"/>
              <a:t>Review Code </a:t>
            </a:r>
            <a:r>
              <a:rPr lang="en-US" dirty="0" smtClean="0"/>
              <a:t>– Code </a:t>
            </a:r>
            <a:r>
              <a:rPr lang="en-US" dirty="0"/>
              <a:t>review enhances code quality. Learn best practices and review code efficiently in </a:t>
            </a:r>
            <a:r>
              <a:rPr lang="en-US" dirty="0" err="1"/>
              <a:t>Bitbucket</a:t>
            </a:r>
            <a:r>
              <a:rPr lang="en-US" dirty="0"/>
              <a:t> with pull requests</a:t>
            </a:r>
            <a:r>
              <a:rPr lang="en-US" dirty="0" smtClean="0"/>
              <a:t>.</a:t>
            </a:r>
          </a:p>
          <a:p>
            <a:pPr fontAlgn="base"/>
            <a:r>
              <a:rPr lang="en-US" b="1" dirty="0"/>
              <a:t>Flexible </a:t>
            </a:r>
            <a:r>
              <a:rPr lang="en-US" b="1" dirty="0" smtClean="0"/>
              <a:t>deployments – </a:t>
            </a:r>
            <a:r>
              <a:rPr lang="en-US" dirty="0" smtClean="0"/>
              <a:t>In </a:t>
            </a:r>
            <a:r>
              <a:rPr lang="en-US" dirty="0"/>
              <a:t>the cloud or self-hosted, the choice is yours. </a:t>
            </a:r>
            <a:r>
              <a:rPr lang="en-US" dirty="0" err="1"/>
              <a:t>Bitbucket's</a:t>
            </a:r>
            <a:r>
              <a:rPr lang="en-US" dirty="0"/>
              <a:t> infrastructure flexibility provides full control over how it fits in your environment.</a:t>
            </a:r>
          </a:p>
          <a:p>
            <a:pPr fontAlgn="base"/>
            <a:r>
              <a:rPr lang="en-US" b="1" dirty="0"/>
              <a:t>Permissions that </a:t>
            </a:r>
            <a:r>
              <a:rPr lang="en-US" b="1" dirty="0" smtClean="0"/>
              <a:t>matter – </a:t>
            </a:r>
            <a:r>
              <a:rPr lang="en-US" dirty="0" smtClean="0"/>
              <a:t>Granular </a:t>
            </a:r>
            <a:r>
              <a:rPr lang="en-US" dirty="0"/>
              <a:t>user management options ensure only the right people have the right access to your code, all the way down to the branch level</a:t>
            </a:r>
            <a:r>
              <a:rPr lang="en-US" dirty="0" smtClean="0"/>
              <a:t>.</a:t>
            </a:r>
            <a:endParaRPr lang="en-US" dirty="0"/>
          </a:p>
        </p:txBody>
      </p:sp>
      <p:pic>
        <p:nvPicPr>
          <p:cNvPr id="3" name="Picture 2"/>
          <p:cNvPicPr>
            <a:picLocks noChangeAspect="1"/>
          </p:cNvPicPr>
          <p:nvPr/>
        </p:nvPicPr>
        <p:blipFill>
          <a:blip r:embed="rId3"/>
          <a:stretch>
            <a:fillRect/>
          </a:stretch>
        </p:blipFill>
        <p:spPr>
          <a:xfrm>
            <a:off x="8688288" y="521208"/>
            <a:ext cx="3033632" cy="680269"/>
          </a:xfrm>
          <a:prstGeom prst="rect">
            <a:avLst/>
          </a:prstGeom>
        </p:spPr>
      </p:pic>
      <p:pic>
        <p:nvPicPr>
          <p:cNvPr id="7" name="Picture 6"/>
          <p:cNvPicPr>
            <a:picLocks noChangeAspect="1"/>
          </p:cNvPicPr>
          <p:nvPr/>
        </p:nvPicPr>
        <p:blipFill>
          <a:blip r:embed="rId4"/>
          <a:stretch>
            <a:fillRect/>
          </a:stretch>
        </p:blipFill>
        <p:spPr>
          <a:xfrm>
            <a:off x="6888088" y="2213859"/>
            <a:ext cx="4962525" cy="3086100"/>
          </a:xfrm>
          <a:prstGeom prst="rect">
            <a:avLst/>
          </a:prstGeom>
        </p:spPr>
      </p:pic>
      <p:sp>
        <p:nvSpPr>
          <p:cNvPr id="11" name="Flowchart: Data 10"/>
          <p:cNvSpPr/>
          <p:nvPr/>
        </p:nvSpPr>
        <p:spPr bwMode="ltGray">
          <a:xfrm>
            <a:off x="8096672" y="6428655"/>
            <a:ext cx="2952328" cy="429345"/>
          </a:xfrm>
          <a:prstGeom prst="flowChartInputOutpu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Atlassian</a:t>
            </a:r>
          </a:p>
        </p:txBody>
      </p:sp>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1442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Mercurial</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27</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smtClean="0"/>
              <a:t>Work Easier, Work Faster</a:t>
            </a:r>
            <a:endParaRPr lang="en-US" b="1"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fontAlgn="base"/>
            <a:r>
              <a:rPr lang="en-US" dirty="0">
                <a:hlinkClick r:id="rId2"/>
              </a:rPr>
              <a:t>https://www.mercurial-scm.org</a:t>
            </a:r>
            <a:r>
              <a:rPr lang="en-US" dirty="0" smtClean="0">
                <a:hlinkClick r:id="rId2"/>
              </a:rPr>
              <a:t>/</a:t>
            </a:r>
            <a:endParaRPr lang="en-US" dirty="0" smtClean="0"/>
          </a:p>
          <a:p>
            <a:pPr fontAlgn="base"/>
            <a:r>
              <a:rPr lang="en-US" b="1" dirty="0" smtClean="0"/>
              <a:t>Mercurial</a:t>
            </a:r>
            <a:r>
              <a:rPr lang="en-US" dirty="0" smtClean="0"/>
              <a:t> </a:t>
            </a:r>
            <a:r>
              <a:rPr lang="en-US" dirty="0"/>
              <a:t>is a cross-platform, distributed revision control tool for software developers. It is mainly implemented using the Python programming language, but includes a binary diff implementation written in C. It is supported on MS Windows and Unix-like systems, such as FreeBSD, Mac OS X and Linux</a:t>
            </a:r>
            <a:r>
              <a:rPr lang="en-US" dirty="0" smtClean="0"/>
              <a:t>.</a:t>
            </a:r>
          </a:p>
          <a:p>
            <a:pPr fontAlgn="base"/>
            <a:r>
              <a:rPr lang="en-US" b="1" dirty="0"/>
              <a:t>Mercurial </a:t>
            </a:r>
            <a:r>
              <a:rPr lang="en-US" dirty="0"/>
              <a:t>is a </a:t>
            </a:r>
            <a:r>
              <a:rPr lang="en-US" b="1" dirty="0"/>
              <a:t>free</a:t>
            </a:r>
            <a:r>
              <a:rPr lang="en-US" dirty="0"/>
              <a:t>, distributed source control management tool. It efficiently handles projects of any size and offers an easy and intuitive interface</a:t>
            </a:r>
            <a:r>
              <a:rPr lang="en-US" dirty="0" smtClean="0"/>
              <a:t>.</a:t>
            </a:r>
          </a:p>
          <a:p>
            <a:pPr fontAlgn="base"/>
            <a:r>
              <a:rPr lang="en-US" dirty="0"/>
              <a:t>It is fast and </a:t>
            </a:r>
            <a:r>
              <a:rPr lang="en-US" dirty="0" smtClean="0"/>
              <a:t>powerful – Mercurial </a:t>
            </a:r>
            <a:r>
              <a:rPr lang="en-US" dirty="0"/>
              <a:t>efficiently handles projects of any size and kind. Every clone contains the whole project history, so most actions are local, fast and convenient. Mercurial supports a multitude of workflows and you can easily enhance its functionality with extensions</a:t>
            </a:r>
            <a:r>
              <a:rPr lang="en-US" dirty="0" smtClean="0"/>
              <a:t>.</a:t>
            </a:r>
            <a:endParaRPr lang="en-US" dirty="0"/>
          </a:p>
          <a:p>
            <a:pPr fontAlgn="base"/>
            <a:endParaRPr lang="en-US" dirty="0" smtClean="0"/>
          </a:p>
        </p:txBody>
      </p:sp>
      <p:pic>
        <p:nvPicPr>
          <p:cNvPr id="9" name="Picture 8"/>
          <p:cNvPicPr>
            <a:picLocks noChangeAspect="1"/>
          </p:cNvPicPr>
          <p:nvPr/>
        </p:nvPicPr>
        <p:blipFill>
          <a:blip r:embed="rId3"/>
          <a:stretch>
            <a:fillRect/>
          </a:stretch>
        </p:blipFill>
        <p:spPr>
          <a:xfrm>
            <a:off x="9624392" y="521208"/>
            <a:ext cx="2091924" cy="712467"/>
          </a:xfrm>
          <a:prstGeom prst="rect">
            <a:avLst/>
          </a:prstGeom>
        </p:spPr>
      </p:pic>
      <p:pic>
        <p:nvPicPr>
          <p:cNvPr id="10" name="Picture 9"/>
          <p:cNvPicPr>
            <a:picLocks noChangeAspect="1"/>
          </p:cNvPicPr>
          <p:nvPr/>
        </p:nvPicPr>
        <p:blipFill>
          <a:blip r:embed="rId4"/>
          <a:stretch>
            <a:fillRect/>
          </a:stretch>
        </p:blipFill>
        <p:spPr>
          <a:xfrm>
            <a:off x="7870604" y="1524000"/>
            <a:ext cx="3845712" cy="4481090"/>
          </a:xfrm>
          <a:prstGeom prst="rect">
            <a:avLst/>
          </a:prstGeom>
          <a:ln>
            <a:solidFill>
              <a:schemeClr val="bg1">
                <a:lumMod val="75000"/>
              </a:schemeClr>
            </a:solidFill>
          </a:ln>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0296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TFS</a:t>
            </a:r>
            <a:endParaRPr lang="en-US" dirty="0"/>
          </a:p>
        </p:txBody>
      </p:sp>
      <p:sp>
        <p:nvSpPr>
          <p:cNvPr id="7" name="Slide Number Placeholder 6"/>
          <p:cNvSpPr>
            <a:spLocks noGrp="1"/>
          </p:cNvSpPr>
          <p:nvPr>
            <p:ph type="sldNum" sz="quarter" idx="2"/>
          </p:nvPr>
        </p:nvSpPr>
        <p:spPr/>
        <p:txBody>
          <a:bodyPr/>
          <a:lstStyle/>
          <a:p>
            <a:fld id="{B016F8AB-BCEA-4347-8BA6-BE776009BC89}" type="slidenum">
              <a:rPr lang="en-US" smtClean="0"/>
              <a:t>28</a:t>
            </a:fld>
            <a:endParaRPr lang="en-US"/>
          </a:p>
        </p:txBody>
      </p:sp>
      <p:sp>
        <p:nvSpPr>
          <p:cNvPr id="4" name="Subtitle 3"/>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6" name="Content Placeholder 5"/>
          <p:cNvSpPr>
            <a:spLocks noGrp="1"/>
          </p:cNvSpPr>
          <p:nvPr>
            <p:ph sz="half" idx="4294967295"/>
          </p:nvPr>
        </p:nvSpPr>
        <p:spPr>
          <a:xfrm>
            <a:off x="0" y="1906588"/>
            <a:ext cx="5303838" cy="4330700"/>
          </a:xfrm>
        </p:spPr>
        <p:txBody>
          <a:bodyPr>
            <a:normAutofit/>
          </a:bodyPr>
          <a:lstStyle/>
          <a:p>
            <a:r>
              <a:rPr lang="en-US" sz="1800" dirty="0">
                <a:hlinkClick r:id="rId3"/>
              </a:rPr>
              <a:t>https://</a:t>
            </a:r>
            <a:r>
              <a:rPr lang="en-US" sz="1800" dirty="0" smtClean="0">
                <a:hlinkClick r:id="rId3"/>
              </a:rPr>
              <a:t>www.visualstudio.com/en-us/products/tfs-overview-vs.aspx</a:t>
            </a:r>
            <a:endParaRPr lang="en-US" sz="1800" dirty="0"/>
          </a:p>
          <a:p>
            <a:r>
              <a:rPr lang="en-US" sz="1800" dirty="0" smtClean="0"/>
              <a:t>Before </a:t>
            </a:r>
            <a:r>
              <a:rPr lang="en-US" sz="1800" dirty="0"/>
              <a:t>2004 Microsoft had Visual Studio that was only a developer tool</a:t>
            </a:r>
          </a:p>
          <a:p>
            <a:r>
              <a:rPr lang="en-US" sz="1800" dirty="0"/>
              <a:t>Nov. 2004 Microsoft release their first version of an integrated ALM solution – Visual Studio 2005 Team System</a:t>
            </a:r>
          </a:p>
          <a:p>
            <a:r>
              <a:rPr lang="en-US" sz="1800" dirty="0"/>
              <a:t>The version control engine TFVC was written from scratch in the above release</a:t>
            </a:r>
          </a:p>
          <a:p>
            <a:r>
              <a:rPr lang="en-US" sz="1800" dirty="0"/>
              <a:t>Apr. 2010 Visual Studio Team Explorer Everywhere</a:t>
            </a:r>
            <a:r>
              <a:rPr lang="en-US" sz="1800" i="1" dirty="0"/>
              <a:t> </a:t>
            </a:r>
            <a:r>
              <a:rPr lang="en-US" sz="1800" dirty="0"/>
              <a:t>(TEE) 2010 announced, with cross-platform capability (Eclipse and Java)</a:t>
            </a:r>
          </a:p>
          <a:p>
            <a:r>
              <a:rPr lang="en-US" sz="1800" dirty="0"/>
              <a:t>Adopted </a:t>
            </a:r>
            <a:r>
              <a:rPr lang="en-US" sz="1800" b="1" dirty="0" err="1"/>
              <a:t>Git</a:t>
            </a:r>
            <a:r>
              <a:rPr lang="en-US" sz="1800" dirty="0"/>
              <a:t> as the core source control tool since TFS 2013</a:t>
            </a:r>
          </a:p>
          <a:p>
            <a:pPr marL="0" indent="0">
              <a:buNone/>
            </a:pPr>
            <a:endParaRPr lang="en-US" sz="1800" dirty="0"/>
          </a:p>
          <a:p>
            <a:endParaRPr lang="en-US" sz="1800" dirty="0"/>
          </a:p>
          <a:p>
            <a:pPr marL="167507" indent="-380905">
              <a:buFont typeface="Arial" panose="020B0604020202020204" pitchFamily="34" charset="0"/>
              <a:buChar char="•"/>
            </a:pPr>
            <a:endParaRPr lang="en-US" dirty="0" smtClean="0"/>
          </a:p>
        </p:txBody>
      </p:sp>
      <p:sp>
        <p:nvSpPr>
          <p:cNvPr id="10" name="Text Placeholder 9"/>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11" name="Content Placeholder 10"/>
          <p:cNvSpPr>
            <a:spLocks noGrp="1"/>
          </p:cNvSpPr>
          <p:nvPr>
            <p:ph sz="quarter" idx="4294967295"/>
          </p:nvPr>
        </p:nvSpPr>
        <p:spPr>
          <a:xfrm>
            <a:off x="6888163" y="1906588"/>
            <a:ext cx="5303837" cy="4189412"/>
          </a:xfrm>
        </p:spPr>
        <p:txBody>
          <a:bodyPr>
            <a:normAutofit/>
          </a:bodyPr>
          <a:lstStyle/>
          <a:p>
            <a:pPr marL="167507" indent="-380905">
              <a:buFont typeface="Arial" panose="020B0604020202020204" pitchFamily="34" charset="0"/>
              <a:buChar char="•"/>
            </a:pPr>
            <a:r>
              <a:rPr lang="en-US" sz="1800" dirty="0"/>
              <a:t>TFS is central component of Microsoft ALM suite under the Visual Studio brand</a:t>
            </a:r>
          </a:p>
          <a:p>
            <a:pPr marL="167507" indent="-380905">
              <a:buFont typeface="Arial" panose="020B0604020202020204" pitchFamily="34" charset="0"/>
              <a:buChar char="•"/>
            </a:pPr>
            <a:r>
              <a:rPr lang="en-US" sz="1800" dirty="0"/>
              <a:t>SCM is only part of the TFS functionalities</a:t>
            </a:r>
          </a:p>
          <a:p>
            <a:pPr marL="167507" indent="-380905">
              <a:buFont typeface="Arial" panose="020B0604020202020204" pitchFamily="34" charset="0"/>
              <a:buChar char="•"/>
            </a:pPr>
            <a:r>
              <a:rPr lang="en-US" sz="1800" dirty="0"/>
              <a:t>Available in two forms, on-premise and online</a:t>
            </a:r>
          </a:p>
          <a:p>
            <a:pPr marL="167507" indent="-380905">
              <a:buFont typeface="Arial" panose="020B0604020202020204" pitchFamily="34" charset="0"/>
              <a:buChar char="•"/>
            </a:pPr>
            <a:r>
              <a:rPr lang="en-US" sz="1800" dirty="0"/>
              <a:t>API: Can communicate with any tool that can call a web service</a:t>
            </a:r>
          </a:p>
          <a:p>
            <a:pPr marL="167507" indent="-380905">
              <a:buFont typeface="Arial" panose="020B0604020202020204" pitchFamily="34" charset="0"/>
              <a:buChar char="•"/>
            </a:pPr>
            <a:r>
              <a:rPr lang="en-US" sz="1800" dirty="0"/>
              <a:t>Data can be aggregated into the warehouse database for complex trend reporting and data analysis</a:t>
            </a:r>
          </a:p>
          <a:p>
            <a:pPr marL="167507" indent="-380905">
              <a:buFont typeface="Arial" panose="020B0604020202020204" pitchFamily="34" charset="0"/>
              <a:buChar char="•"/>
            </a:pPr>
            <a:r>
              <a:rPr lang="en-US" sz="1800" dirty="0"/>
              <a:t>Good integration with MS Office suite and </a:t>
            </a:r>
            <a:r>
              <a:rPr lang="en-US" sz="1800" dirty="0" err="1"/>
              <a:t>Sharepoint</a:t>
            </a:r>
            <a:endParaRPr lang="en-US" sz="1800" dirty="0"/>
          </a:p>
          <a:p>
            <a:pPr marL="167507" indent="-380905">
              <a:buFont typeface="Arial" panose="020B0604020202020204" pitchFamily="34" charset="0"/>
              <a:buChar char="•"/>
            </a:pPr>
            <a:endParaRPr lang="en-US" sz="1800" dirty="0"/>
          </a:p>
        </p:txBody>
      </p:sp>
      <p:sp>
        <p:nvSpPr>
          <p:cNvPr id="12" name="Text Placeholder 11"/>
          <p:cNvSpPr>
            <a:spLocks noGrp="1"/>
          </p:cNvSpPr>
          <p:nvPr>
            <p:ph type="body" sz="quarter" idx="4294967295"/>
          </p:nvPr>
        </p:nvSpPr>
        <p:spPr>
          <a:xfrm>
            <a:off x="0" y="933450"/>
            <a:ext cx="10969625" cy="381000"/>
          </a:xfrm>
        </p:spPr>
        <p:txBody>
          <a:bodyPr/>
          <a:lstStyle/>
          <a:p>
            <a:r>
              <a:rPr lang="en-US" dirty="0" smtClean="0"/>
              <a:t>Visual Studio – Team Foundation Server</a:t>
            </a:r>
            <a:endParaRPr lang="en-US" dirty="0"/>
          </a:p>
          <a:p>
            <a:endParaRPr lang="en-US" dirty="0"/>
          </a:p>
        </p:txBody>
      </p:sp>
      <p:pic>
        <p:nvPicPr>
          <p:cNvPr id="9" name="Picture 8"/>
          <p:cNvPicPr>
            <a:picLocks noChangeAspect="1"/>
          </p:cNvPicPr>
          <p:nvPr/>
        </p:nvPicPr>
        <p:blipFill>
          <a:blip r:embed="rId4"/>
          <a:stretch>
            <a:fillRect/>
          </a:stretch>
        </p:blipFill>
        <p:spPr>
          <a:xfrm>
            <a:off x="8805157" y="825425"/>
            <a:ext cx="2038158" cy="172018"/>
          </a:xfrm>
          <a:prstGeom prst="rect">
            <a:avLst/>
          </a:prstGeom>
        </p:spPr>
      </p:pic>
      <p:pic>
        <p:nvPicPr>
          <p:cNvPr id="13" name="Picture 12"/>
          <p:cNvPicPr>
            <a:picLocks noChangeAspect="1"/>
          </p:cNvPicPr>
          <p:nvPr/>
        </p:nvPicPr>
        <p:blipFill>
          <a:blip r:embed="rId5"/>
          <a:stretch>
            <a:fillRect/>
          </a:stretch>
        </p:blipFill>
        <p:spPr>
          <a:xfrm>
            <a:off x="10890346" y="512345"/>
            <a:ext cx="715852" cy="781279"/>
          </a:xfrm>
          <a:prstGeom prst="rect">
            <a:avLst/>
          </a:prstGeom>
        </p:spPr>
      </p:pic>
      <p:sp>
        <p:nvSpPr>
          <p:cNvPr id="14" name="TextBox 13">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6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Perforce (P4)</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t>29</a:t>
            </a:fld>
            <a:endParaRPr lang="en-US"/>
          </a:p>
        </p:txBody>
      </p:sp>
      <p:sp>
        <p:nvSpPr>
          <p:cNvPr id="4" name="Subtitle 3"/>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12" name="Text Placeholder 11"/>
          <p:cNvSpPr>
            <a:spLocks noGrp="1"/>
          </p:cNvSpPr>
          <p:nvPr>
            <p:ph sz="half" idx="4294967295"/>
          </p:nvPr>
        </p:nvSpPr>
        <p:spPr>
          <a:xfrm>
            <a:off x="0" y="1906588"/>
            <a:ext cx="5303838" cy="4189412"/>
          </a:xfrm>
        </p:spPr>
        <p:txBody>
          <a:bodyPr>
            <a:normAutofit/>
          </a:bodyPr>
          <a:lstStyle/>
          <a:p>
            <a:r>
              <a:rPr lang="en-US" sz="1800" dirty="0">
                <a:hlinkClick r:id="rId3"/>
              </a:rPr>
              <a:t>https://www.perforce.com</a:t>
            </a:r>
            <a:r>
              <a:rPr lang="en-US" sz="1800" dirty="0" smtClean="0">
                <a:hlinkClick r:id="rId3"/>
              </a:rPr>
              <a:t>/</a:t>
            </a:r>
            <a:r>
              <a:rPr lang="en-US" sz="1800" dirty="0" smtClean="0"/>
              <a:t> </a:t>
            </a:r>
            <a:endParaRPr lang="en-US" sz="1800" dirty="0"/>
          </a:p>
          <a:p>
            <a:r>
              <a:rPr lang="en-US" sz="1800" dirty="0" smtClean="0"/>
              <a:t>Perforce </a:t>
            </a:r>
            <a:r>
              <a:rPr lang="en-US" sz="1800" dirty="0"/>
              <a:t>(centralized SCM) was the first product developed by Perforce Software, Inc. founded in 1995 </a:t>
            </a:r>
          </a:p>
          <a:p>
            <a:r>
              <a:rPr lang="en-US" sz="1800" dirty="0"/>
              <a:t>Many releases since then</a:t>
            </a:r>
          </a:p>
          <a:p>
            <a:r>
              <a:rPr lang="en-US" sz="1800" dirty="0"/>
              <a:t>Mar. 2015, Perforce Software released Perforce Helix expanding </a:t>
            </a:r>
            <a:r>
              <a:rPr lang="en-US" sz="1800" dirty="0" err="1"/>
              <a:t>Perforce's</a:t>
            </a:r>
            <a:r>
              <a:rPr lang="en-US" sz="1800" dirty="0"/>
              <a:t> range (including distributed version control capability)</a:t>
            </a:r>
          </a:p>
        </p:txBody>
      </p:sp>
      <p:sp>
        <p:nvSpPr>
          <p:cNvPr id="10" name="Text Placeholder 9"/>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2" name="Content Placeholder 1"/>
          <p:cNvSpPr>
            <a:spLocks noGrp="1"/>
          </p:cNvSpPr>
          <p:nvPr>
            <p:ph sz="quarter" idx="4294967295"/>
          </p:nvPr>
        </p:nvSpPr>
        <p:spPr>
          <a:xfrm>
            <a:off x="6888163" y="1906588"/>
            <a:ext cx="5303837" cy="4189412"/>
          </a:xfrm>
        </p:spPr>
        <p:txBody>
          <a:bodyPr>
            <a:normAutofit/>
          </a:bodyPr>
          <a:lstStyle/>
          <a:p>
            <a:r>
              <a:rPr lang="en-US" sz="1800" dirty="0" smtClean="0"/>
              <a:t>Performs </a:t>
            </a:r>
            <a:r>
              <a:rPr lang="en-US" sz="1800" dirty="0"/>
              <a:t>well on large repositories</a:t>
            </a:r>
          </a:p>
          <a:p>
            <a:r>
              <a:rPr lang="en-US" sz="1800" dirty="0"/>
              <a:t>Good visualizations of branching and merging</a:t>
            </a:r>
          </a:p>
          <a:p>
            <a:r>
              <a:rPr lang="en-US" sz="1800" dirty="0"/>
              <a:t>Though centralized SCM, supports distributed teams by remote depots and replication</a:t>
            </a:r>
          </a:p>
          <a:p>
            <a:r>
              <a:rPr lang="en-US" sz="1800" dirty="0"/>
              <a:t>Can make part or all of its content available as </a:t>
            </a:r>
            <a:r>
              <a:rPr lang="en-US" sz="1800" dirty="0" err="1"/>
              <a:t>Git</a:t>
            </a:r>
            <a:r>
              <a:rPr lang="en-US" sz="1800" dirty="0"/>
              <a:t> repositories</a:t>
            </a:r>
          </a:p>
          <a:p>
            <a:r>
              <a:rPr lang="en-US" sz="1800" dirty="0"/>
              <a:t>Free license available for small-scale usage</a:t>
            </a:r>
          </a:p>
          <a:p>
            <a:r>
              <a:rPr lang="en-US" sz="1800" dirty="0"/>
              <a:t>Adopted by many organizations worldwide, including </a:t>
            </a:r>
            <a:r>
              <a:rPr lang="en-US" sz="1800" b="1" dirty="0"/>
              <a:t>Google</a:t>
            </a:r>
          </a:p>
        </p:txBody>
      </p:sp>
      <p:sp>
        <p:nvSpPr>
          <p:cNvPr id="3" name="Text Placeholder 2"/>
          <p:cNvSpPr>
            <a:spLocks noGrp="1"/>
          </p:cNvSpPr>
          <p:nvPr>
            <p:ph type="body" sz="quarter" idx="4294967295"/>
          </p:nvPr>
        </p:nvSpPr>
        <p:spPr>
          <a:xfrm>
            <a:off x="0" y="933450"/>
            <a:ext cx="10969625" cy="381000"/>
          </a:xfrm>
        </p:spPr>
        <p:txBody>
          <a:bodyPr/>
          <a:lstStyle/>
          <a:p>
            <a:r>
              <a:rPr lang="en-US" dirty="0" smtClean="0"/>
              <a:t>Proprietary Pre-Configured SCM</a:t>
            </a:r>
            <a:endParaRPr lang="en-US" dirty="0"/>
          </a:p>
        </p:txBody>
      </p:sp>
      <p:pic>
        <p:nvPicPr>
          <p:cNvPr id="6" name="Picture 5"/>
          <p:cNvPicPr>
            <a:picLocks noChangeAspect="1"/>
          </p:cNvPicPr>
          <p:nvPr/>
        </p:nvPicPr>
        <p:blipFill>
          <a:blip r:embed="rId4"/>
          <a:stretch>
            <a:fillRect/>
          </a:stretch>
        </p:blipFill>
        <p:spPr>
          <a:xfrm>
            <a:off x="7907026" y="559424"/>
            <a:ext cx="3672358" cy="561816"/>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3993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DevOps Index (1 of 3)</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3</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4085039211"/>
              </p:ext>
            </p:extLst>
          </p:nvPr>
        </p:nvGraphicFramePr>
        <p:xfrm>
          <a:off x="537751" y="947738"/>
          <a:ext cx="11174873" cy="5191760"/>
        </p:xfrm>
        <a:graphic>
          <a:graphicData uri="http://schemas.openxmlformats.org/drawingml/2006/table">
            <a:tbl>
              <a:tblPr firstRow="1" bandRow="1">
                <a:tableStyleId>{69012ECD-51FC-41F1-AA8D-1B2483CD663E}</a:tableStyleId>
              </a:tblPr>
              <a:tblGrid>
                <a:gridCol w="2193925"/>
                <a:gridCol w="2193925"/>
                <a:gridCol w="2193925"/>
                <a:gridCol w="2193925"/>
                <a:gridCol w="2399173"/>
              </a:tblGrid>
              <a:tr h="370840">
                <a:tc>
                  <a:txBody>
                    <a:bodyPr/>
                    <a:lstStyle/>
                    <a:p>
                      <a:r>
                        <a:rPr lang="en-US" dirty="0" smtClean="0"/>
                        <a:t>SCM</a:t>
                      </a:r>
                      <a:r>
                        <a:rPr lang="en-US" dirty="0" smtClean="0">
                          <a:hlinkClick r:id="rId3" action="ppaction://hlinksldjump"/>
                        </a:rPr>
                        <a:t>:</a:t>
                      </a:r>
                      <a:endParaRPr lang="en-US" dirty="0"/>
                    </a:p>
                  </a:txBody>
                  <a:tcPr>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CI/CD Tools</a:t>
                      </a:r>
                      <a:r>
                        <a:rPr lang="en-US" b="1" dirty="0" smtClean="0">
                          <a:hlinkClick r:id="rId4" action="ppaction://hlinksldjump"/>
                        </a:rPr>
                        <a:t>:</a:t>
                      </a:r>
                      <a:endParaRPr lang="en-US" b="1" dirty="0" smtClean="0"/>
                    </a:p>
                  </a:txBody>
                  <a:tcPr>
                    <a:solidFill>
                      <a:schemeClr val="tx2">
                        <a:lumMod val="40000"/>
                        <a:lumOff val="60000"/>
                      </a:schemeClr>
                    </a:solidFill>
                  </a:tcPr>
                </a:tc>
                <a:tc>
                  <a:txBody>
                    <a:bodyPr/>
                    <a:lstStyle/>
                    <a:p>
                      <a:r>
                        <a:rPr lang="en-US" dirty="0" smtClean="0"/>
                        <a:t>IDE’s</a:t>
                      </a:r>
                      <a:r>
                        <a:rPr lang="en-US" dirty="0" smtClean="0">
                          <a:hlinkClick r:id="rId5" action="ppaction://hlinksldjump"/>
                        </a:rPr>
                        <a:t>:</a:t>
                      </a:r>
                      <a:endParaRPr lang="en-US" dirty="0"/>
                    </a:p>
                  </a:txBody>
                  <a:tcPr>
                    <a:solidFill>
                      <a:schemeClr val="tx2">
                        <a:lumMod val="40000"/>
                        <a:lumOff val="60000"/>
                      </a:schemeClr>
                    </a:solidFill>
                  </a:tcPr>
                </a:tc>
                <a:tc>
                  <a:txBody>
                    <a:bodyPr/>
                    <a:lstStyle/>
                    <a:p>
                      <a:r>
                        <a:rPr lang="en-US" dirty="0" smtClean="0"/>
                        <a:t>Test Management</a:t>
                      </a:r>
                      <a:r>
                        <a:rPr lang="en-US" dirty="0" smtClean="0">
                          <a:hlinkClick r:id="rId6" action="ppaction://hlinksldjump"/>
                        </a:rPr>
                        <a:t>:</a:t>
                      </a:r>
                      <a:endParaRPr lang="en-US" dirty="0"/>
                    </a:p>
                  </a:txBody>
                  <a:tcPr>
                    <a:solidFill>
                      <a:schemeClr val="tx2">
                        <a:lumMod val="40000"/>
                        <a:lumOff val="60000"/>
                      </a:schemeClr>
                    </a:solidFill>
                  </a:tcPr>
                </a:tc>
                <a:tc>
                  <a:txBody>
                    <a:bodyPr/>
                    <a:lstStyle/>
                    <a:p>
                      <a:r>
                        <a:rPr lang="en-US" dirty="0" smtClean="0"/>
                        <a:t>Mobility</a:t>
                      </a:r>
                      <a:r>
                        <a:rPr lang="en-US" dirty="0" smtClean="0">
                          <a:hlinkClick r:id="rId7" action="ppaction://hlinksldjump"/>
                        </a:rPr>
                        <a:t>:</a:t>
                      </a:r>
                      <a:endParaRPr lang="en-US" dirty="0"/>
                    </a:p>
                  </a:txBody>
                  <a:tcPr>
                    <a:solidFill>
                      <a:schemeClr val="tx2">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8" action="ppaction://hlinksldjump"/>
                        </a:rPr>
                        <a:t>CVS</a:t>
                      </a:r>
                      <a:endParaRPr lang="en-US" dirty="0" smtClean="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solidFill>
                            <a:schemeClr val="tx1"/>
                          </a:solidFill>
                          <a:hlinkClick r:id="rId9" action="ppaction://hlinksldjump"/>
                        </a:rPr>
                        <a:t>Codar</a:t>
                      </a:r>
                      <a:endParaRPr lang="en-US" b="0" dirty="0" smtClean="0">
                        <a:solidFill>
                          <a:schemeClr val="bg1"/>
                        </a:solidFill>
                      </a:endParaRPr>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0" action="ppaction://hlinksldjump"/>
                        </a:rPr>
                        <a:t>Eclipse</a:t>
                      </a:r>
                      <a:endParaRPr lang="en-US" dirty="0" smtClean="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1" action="ppaction://hlinksldjump"/>
                        </a:rPr>
                        <a:t>ALM/Octane</a:t>
                      </a:r>
                      <a:endParaRPr lang="en-US" dirty="0" smtClean="0"/>
                    </a:p>
                  </a:txBody>
                  <a:tcPr>
                    <a:solidFill>
                      <a:schemeClr val="accent4">
                        <a:lumMod val="40000"/>
                        <a:lumOff val="60000"/>
                      </a:schemeClr>
                    </a:solidFill>
                  </a:tcPr>
                </a:tc>
                <a:tc>
                  <a:txBody>
                    <a:bodyPr/>
                    <a:lstStyle/>
                    <a:p>
                      <a:r>
                        <a:rPr lang="en-US" dirty="0" smtClean="0">
                          <a:hlinkClick r:id="rId12" action="ppaction://hlinksldjump"/>
                        </a:rPr>
                        <a:t>Mobile Center</a:t>
                      </a:r>
                      <a:endParaRPr lang="en-US" dirty="0"/>
                    </a:p>
                  </a:txBody>
                  <a:tcPr>
                    <a:solidFill>
                      <a:schemeClr val="accent4">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3" action="ppaction://hlinksldjump"/>
                        </a:rPr>
                        <a:t>Subversion (SVN)</a:t>
                      </a:r>
                      <a:endParaRPr lang="en-US" dirty="0" smtClean="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4" action="ppaction://hlinksldjump"/>
                        </a:rPr>
                        <a:t>Jenkins</a:t>
                      </a:r>
                      <a:endParaRPr lang="en-US" dirty="0" smtClean="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5" action="ppaction://hlinksldjump"/>
                        </a:rPr>
                        <a:t>Visual Studio</a:t>
                      </a:r>
                      <a:endParaRPr lang="en-US" dirty="0" smtClean="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6" action="ppaction://hlinksldjump"/>
                        </a:rPr>
                        <a:t>JUnit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6" action="ppaction://hlinksldjump"/>
                        </a:rPr>
                        <a:t>Appium</a:t>
                      </a:r>
                      <a:endParaRPr lang="en-US" dirty="0" smtClean="0"/>
                    </a:p>
                  </a:txBody>
                  <a:tcPr/>
                </a:tc>
              </a:tr>
              <a:tr h="370840">
                <a:tc>
                  <a:txBody>
                    <a:bodyPr/>
                    <a:lstStyle/>
                    <a:p>
                      <a:r>
                        <a:rPr lang="en-US" dirty="0" smtClean="0">
                          <a:hlinkClick r:id="rId17" action="ppaction://hlinksldjump"/>
                        </a:rPr>
                        <a:t>Git/</a:t>
                      </a:r>
                      <a:r>
                        <a:rPr lang="en-US" dirty="0" smtClean="0">
                          <a:hlinkClick r:id="rId18" action="ppaction://hlinksldjump"/>
                        </a:rPr>
                        <a:t>Github</a:t>
                      </a:r>
                      <a:endParaRPr lang="en-US" dirty="0" smtClean="0"/>
                    </a:p>
                  </a:txBody>
                  <a:tcPr>
                    <a:solidFill>
                      <a:srgbClr val="F9F9F9"/>
                    </a:solidFill>
                  </a:tcPr>
                </a:tc>
                <a:tc>
                  <a:txBody>
                    <a:bodyPr/>
                    <a:lstStyle/>
                    <a:p>
                      <a:r>
                        <a:rPr lang="en-US" dirty="0" smtClean="0">
                          <a:hlinkClick r:id="rId19" action="ppaction://hlinksldjump"/>
                        </a:rPr>
                        <a:t>CloudBees</a:t>
                      </a:r>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0" action="ppaction://hlinksldjump"/>
                        </a:rPr>
                        <a:t>IntelliJ IDEA</a:t>
                      </a:r>
                      <a:endParaRPr lang="en-US" dirty="0" smtClean="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1" action="ppaction://hlinksldjump"/>
                        </a:rPr>
                        <a:t>NUnit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2" action="ppaction://hlinksldjump"/>
                        </a:rPr>
                        <a:t>Android Studio</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3" action="ppaction://hlinksldjump"/>
                        </a:rPr>
                        <a:t>BitBucket / Stash</a:t>
                      </a:r>
                      <a:endParaRPr lang="en-US" dirty="0" smtClean="0"/>
                    </a:p>
                  </a:txBody>
                  <a:tcPr>
                    <a:solidFill>
                      <a:srgbClr val="F9F9F9"/>
                    </a:solidFill>
                  </a:tcPr>
                </a:tc>
                <a:tc>
                  <a:txBody>
                    <a:bodyPr/>
                    <a:lstStyle/>
                    <a:p>
                      <a:r>
                        <a:rPr lang="en-US" dirty="0" smtClean="0">
                          <a:hlinkClick r:id="rId24" action="ppaction://hlinksldjump"/>
                        </a:rPr>
                        <a:t>TFS</a:t>
                      </a:r>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5" action="ppaction://hlinksldjump"/>
                        </a:rPr>
                        <a:t>WebStorm (JS)</a:t>
                      </a:r>
                      <a:endParaRPr lang="en-US" dirty="0" smtClean="0"/>
                    </a:p>
                  </a:txBody>
                  <a:tcPr>
                    <a:solidFill>
                      <a:srgbClr val="F9F9F9"/>
                    </a:solidFill>
                  </a:tcPr>
                </a:tc>
                <a:tc>
                  <a:txBody>
                    <a:bodyPr/>
                    <a:lstStyle/>
                    <a:p>
                      <a:r>
                        <a:rPr lang="en-US" dirty="0" smtClean="0">
                          <a:hlinkClick r:id="rId26" action="ppaction://hlinksldjump"/>
                        </a:rPr>
                        <a:t>TestNG</a:t>
                      </a:r>
                      <a:endParaRPr lang="en-US" dirty="0"/>
                    </a:p>
                  </a:txBody>
                  <a:tcPr/>
                </a:tc>
                <a:tc>
                  <a:txBody>
                    <a:bodyPr/>
                    <a:lstStyle/>
                    <a:p>
                      <a:r>
                        <a:rPr lang="en-US" dirty="0" smtClean="0">
                          <a:hlinkClick r:id="rId27" action="ppaction://hlinksldjump"/>
                        </a:rPr>
                        <a:t>Experitest (</a:t>
                      </a:r>
                      <a:r>
                        <a:rPr lang="en-US" dirty="0" err="1" smtClean="0">
                          <a:hlinkClick r:id="rId27" action="ppaction://hlinksldjump"/>
                        </a:rPr>
                        <a:t>SeeTest</a:t>
                      </a:r>
                      <a:r>
                        <a:rPr lang="en-US" dirty="0" smtClean="0">
                          <a:hlinkClick r:id="rId27" action="ppaction://hlinksldjump"/>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4" action="ppaction://hlinksldjump"/>
                        </a:rPr>
                        <a:t>TFS</a:t>
                      </a:r>
                      <a:endParaRPr lang="en-US" dirty="0" smtClean="0"/>
                    </a:p>
                  </a:txBody>
                  <a:tcPr>
                    <a:solidFill>
                      <a:srgbClr val="F9F9F9"/>
                    </a:solidFill>
                  </a:tcPr>
                </a:tc>
                <a:tc>
                  <a:txBody>
                    <a:bodyPr/>
                    <a:lstStyle/>
                    <a:p>
                      <a:r>
                        <a:rPr lang="en-US" dirty="0" smtClean="0">
                          <a:hlinkClick r:id="rId28" action="ppaction://hlinksldjump"/>
                        </a:rPr>
                        <a:t>ElectricCloud</a:t>
                      </a:r>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9" action="ppaction://hlinksldjump"/>
                        </a:rPr>
                        <a:t>NetBeans</a:t>
                      </a:r>
                      <a:endParaRPr lang="en-US" dirty="0" smtClean="0"/>
                    </a:p>
                  </a:txBody>
                  <a:tcPr>
                    <a:solidFill>
                      <a:srgbClr val="F9F9F9"/>
                    </a:solidFill>
                  </a:tcPr>
                </a:tc>
                <a:tc>
                  <a:txBody>
                    <a:bodyPr/>
                    <a:lstStyle/>
                    <a:p>
                      <a:r>
                        <a:rPr lang="en-US" dirty="0" smtClean="0">
                          <a:hlinkClick r:id="rId30" action="ppaction://hlinksldjump"/>
                        </a:rPr>
                        <a:t>Selenium</a:t>
                      </a:r>
                      <a:r>
                        <a:rPr lang="en-US" dirty="0" smtClean="0"/>
                        <a:t>   </a:t>
                      </a:r>
                      <a:r>
                        <a:rPr lang="en-US" dirty="0" smtClean="0">
                          <a:solidFill>
                            <a:schemeClr val="tx1"/>
                          </a:solidFill>
                        </a:rPr>
                        <a:t>                           *</a:t>
                      </a:r>
                      <a:endParaRPr lang="en-US" dirty="0">
                        <a:solidFill>
                          <a:schemeClr val="tx1"/>
                        </a:solidFill>
                      </a:endParaRPr>
                    </a:p>
                  </a:txBody>
                  <a:tcPr/>
                </a:tc>
                <a:tc>
                  <a:txBody>
                    <a:bodyPr/>
                    <a:lstStyle/>
                    <a:p>
                      <a:r>
                        <a:rPr lang="en-US" dirty="0" smtClean="0">
                          <a:hlinkClick r:id="rId31" action="ppaction://hlinksldjump"/>
                        </a:rPr>
                        <a:t>Genymotion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2" action="ppaction://hlinksldjump"/>
                        </a:rPr>
                        <a:t>Perforce</a:t>
                      </a:r>
                      <a:endParaRPr lang="en-US" dirty="0" smtClean="0"/>
                    </a:p>
                  </a:txBody>
                  <a:tcPr>
                    <a:solidFill>
                      <a:srgbClr val="F9F9F9"/>
                    </a:solidFill>
                  </a:tcPr>
                </a:tc>
                <a:tc>
                  <a:txBody>
                    <a:bodyPr/>
                    <a:lstStyle/>
                    <a:p>
                      <a:r>
                        <a:rPr lang="en-US" dirty="0" smtClean="0">
                          <a:hlinkClick r:id="rId33" action="ppaction://hlinksldjump"/>
                        </a:rPr>
                        <a:t>Bamboo</a:t>
                      </a:r>
                      <a:endParaRPr lang="en-US" dirty="0"/>
                    </a:p>
                  </a:txBody>
                  <a:tcPr>
                    <a:solidFill>
                      <a:srgbClr val="F9F9F9"/>
                    </a:solidFill>
                  </a:tcPr>
                </a:tc>
                <a:tc>
                  <a:txBody>
                    <a:bodyPr/>
                    <a:lstStyle/>
                    <a:p>
                      <a:r>
                        <a:rPr lang="en-US" dirty="0" smtClean="0">
                          <a:hlinkClick r:id="rId34" action="ppaction://hlinksldjump"/>
                        </a:rPr>
                        <a:t>Mylyn</a:t>
                      </a:r>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5" action="ppaction://hlinksldjump"/>
                        </a:rPr>
                        <a:t>Zephyr (for Jira)</a:t>
                      </a:r>
                      <a:endParaRPr lang="en-US" dirty="0" smtClean="0"/>
                    </a:p>
                  </a:txBody>
                  <a:tcPr/>
                </a:tc>
                <a:tc>
                  <a:txBody>
                    <a:bodyPr/>
                    <a:lstStyle/>
                    <a:p>
                      <a:r>
                        <a:rPr lang="en-US" b="0" dirty="0" smtClean="0">
                          <a:solidFill>
                            <a:schemeClr val="tx1"/>
                          </a:solidFill>
                          <a:hlinkClick r:id="rId36" action="ppaction://hlinksldjump"/>
                        </a:rPr>
                        <a:t>Keynote (Dynatrace)</a:t>
                      </a:r>
                      <a:endParaRPr lang="en-US" b="0" dirty="0">
                        <a:solidFill>
                          <a:schemeClr val="tx1"/>
                        </a:solidFill>
                      </a:endParaRPr>
                    </a:p>
                  </a:txBody>
                  <a:tcP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7" action="ppaction://hlinksldjump"/>
                        </a:rPr>
                        <a:t>Seapine</a:t>
                      </a:r>
                      <a:endParaRPr lang="en-US" dirty="0" smtClean="0"/>
                    </a:p>
                  </a:txBody>
                  <a:tcPr>
                    <a:solidFill>
                      <a:srgbClr val="F9F9F9"/>
                    </a:solidFill>
                  </a:tcPr>
                </a:tc>
                <a:tc>
                  <a:txBody>
                    <a:bodyPr/>
                    <a:lstStyle/>
                    <a:p>
                      <a:r>
                        <a:rPr lang="en-US" dirty="0" smtClean="0">
                          <a:hlinkClick r:id="rId38" action="ppaction://hlinksldjump"/>
                        </a:rPr>
                        <a:t>TeamCity</a:t>
                      </a:r>
                      <a:endParaRPr lang="en-US" dirty="0"/>
                    </a:p>
                  </a:txBody>
                  <a:tcPr>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9" action="ppaction://hlinksldjump"/>
                        </a:rPr>
                        <a:t>Xcode (Mobile IDE)</a:t>
                      </a:r>
                      <a:endParaRPr lang="en-US" dirty="0" smtClean="0"/>
                    </a:p>
                  </a:txBody>
                  <a:tcPr>
                    <a:solidFill>
                      <a:srgbClr val="F9F9F9"/>
                    </a:solidFill>
                  </a:tcPr>
                </a:tc>
                <a:tc>
                  <a:txBody>
                    <a:bodyPr/>
                    <a:lstStyle/>
                    <a:p>
                      <a:r>
                        <a:rPr lang="en-US" dirty="0" smtClean="0">
                          <a:hlinkClick r:id="rId40" action="ppaction://hlinksldjump"/>
                        </a:rPr>
                        <a:t>Applitools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Containerization</a:t>
                      </a:r>
                      <a:r>
                        <a:rPr lang="en-US" b="1" dirty="0" smtClean="0">
                          <a:solidFill>
                            <a:schemeClr val="bg1"/>
                          </a:solidFill>
                          <a:hlinkClick r:id="rId41" action="ppaction://hlinksldjump"/>
                        </a:rPr>
                        <a:t>:</a:t>
                      </a:r>
                      <a:endParaRPr lang="en-US" b="1" dirty="0" smtClean="0">
                        <a:solidFill>
                          <a:schemeClr val="bg1"/>
                        </a:solidFill>
                      </a:endParaRPr>
                    </a:p>
                  </a:txBody>
                  <a:tcPr>
                    <a:solidFill>
                      <a:schemeClr val="tx2">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2" action="ppaction://hlinksldjump"/>
                        </a:rPr>
                        <a:t>ClearCase</a:t>
                      </a:r>
                      <a:endParaRPr lang="en-US" dirty="0" smtClean="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3" action="ppaction://hlinksldjump"/>
                        </a:rPr>
                        <a:t>CruiseControl</a:t>
                      </a:r>
                      <a:endParaRPr lang="en-US" dirty="0" smtClean="0"/>
                    </a:p>
                  </a:txBody>
                  <a:tcPr>
                    <a:solidFill>
                      <a:srgbClr val="F9F9F9"/>
                    </a:solidFill>
                  </a:tcPr>
                </a:tc>
                <a:tc>
                  <a:txBody>
                    <a:bodyPr/>
                    <a:lstStyle/>
                    <a:p>
                      <a:r>
                        <a:rPr lang="en-US" b="1" dirty="0" smtClean="0">
                          <a:solidFill>
                            <a:schemeClr val="bg1"/>
                          </a:solidFill>
                        </a:rPr>
                        <a:t>BDD</a:t>
                      </a:r>
                      <a:r>
                        <a:rPr lang="en-US" b="1" dirty="0" smtClean="0">
                          <a:solidFill>
                            <a:schemeClr val="bg1"/>
                          </a:solidFill>
                          <a:hlinkClick r:id="rId44" action="ppaction://hlinksldjump"/>
                        </a:rPr>
                        <a:t>:</a:t>
                      </a:r>
                      <a:endParaRPr lang="en-US" b="1" dirty="0">
                        <a:solidFill>
                          <a:schemeClr val="bg1"/>
                        </a:solidFill>
                      </a:endParaRPr>
                    </a:p>
                  </a:txBody>
                  <a:tcPr>
                    <a:solidFill>
                      <a:schemeClr val="tx2">
                        <a:lumMod val="40000"/>
                        <a:lumOff val="60000"/>
                      </a:schemeClr>
                    </a:solidFill>
                  </a:tcPr>
                </a:tc>
                <a:tc>
                  <a:txBody>
                    <a:bodyPr/>
                    <a:lstStyle/>
                    <a:p>
                      <a:r>
                        <a:rPr lang="en-US" dirty="0" smtClean="0">
                          <a:hlinkClick r:id="rId45" action="ppaction://hlinksldjump"/>
                        </a:rPr>
                        <a:t>SmartBear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6" action="ppaction://hlinksldjump"/>
                        </a:rPr>
                        <a:t>Docker</a:t>
                      </a:r>
                      <a:endParaRPr lang="en-US"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7" action="ppaction://hlinksldjump"/>
                        </a:rPr>
                        <a:t>Mercurial</a:t>
                      </a:r>
                      <a:endParaRPr lang="en-US" dirty="0" smtClean="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8" action="ppaction://hlinksldjump"/>
                        </a:rPr>
                        <a:t>Go</a:t>
                      </a:r>
                      <a:endParaRPr lang="en-US" dirty="0" smtClean="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9" action="ppaction://hlinksldjump"/>
                        </a:rPr>
                        <a:t>Cucumber</a:t>
                      </a:r>
                      <a:endParaRPr lang="en-US" dirty="0" smtClean="0"/>
                    </a:p>
                  </a:txBody>
                  <a:tcPr/>
                </a:tc>
                <a:tc>
                  <a:txBody>
                    <a:bodyPr/>
                    <a:lstStyle/>
                    <a:p>
                      <a:r>
                        <a:rPr lang="en-US" dirty="0" smtClean="0">
                          <a:hlinkClick r:id="rId50" action="ppaction://hlinksldjump"/>
                        </a:rPr>
                        <a:t>BrowserStack</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1" action="ppaction://hlinksldjump"/>
                        </a:rPr>
                        <a:t>Kubernetes</a:t>
                      </a:r>
                      <a:endParaRPr lang="en-US" dirty="0" smtClean="0"/>
                    </a:p>
                  </a:txBody>
                  <a:tcPr/>
                </a:tc>
              </a:tr>
              <a:tr h="370840">
                <a:tc>
                  <a:txBody>
                    <a:bodyPr/>
                    <a:lstStyle/>
                    <a:p>
                      <a:r>
                        <a:rPr lang="en-US" b="1" dirty="0" smtClean="0">
                          <a:solidFill>
                            <a:schemeClr val="bg1"/>
                          </a:solidFill>
                        </a:rPr>
                        <a:t>Issue Tracking</a:t>
                      </a:r>
                      <a:r>
                        <a:rPr lang="en-US" b="1" dirty="0" smtClean="0">
                          <a:solidFill>
                            <a:schemeClr val="bg1"/>
                          </a:solidFill>
                          <a:hlinkClick r:id="rId52" action="ppaction://hlinksldjump"/>
                        </a:rPr>
                        <a:t>:</a:t>
                      </a:r>
                      <a:endParaRPr lang="en-US" b="1" dirty="0">
                        <a:solidFill>
                          <a:schemeClr val="bg1"/>
                        </a:solidFill>
                      </a:endParaRPr>
                    </a:p>
                  </a:txBody>
                  <a:tcPr>
                    <a:solidFill>
                      <a:schemeClr val="tx2">
                        <a:lumMod val="40000"/>
                        <a:lumOff val="60000"/>
                      </a:schemeClr>
                    </a:solidFill>
                  </a:tcPr>
                </a:tc>
                <a:tc>
                  <a:txBody>
                    <a:bodyPr/>
                    <a:lstStyle/>
                    <a:p>
                      <a:r>
                        <a:rPr lang="en-US" dirty="0" smtClean="0">
                          <a:hlinkClick r:id="rId53" action="ppaction://hlinksldjump"/>
                        </a:rPr>
                        <a:t>CA Release Auto</a:t>
                      </a:r>
                      <a:endParaRPr lang="en-US" dirty="0"/>
                    </a:p>
                  </a:txBody>
                  <a:tcPr>
                    <a:solidFill>
                      <a:srgbClr val="F9F9F9"/>
                    </a:solidFill>
                  </a:tcPr>
                </a:tc>
                <a:tc>
                  <a:txBody>
                    <a:bodyPr/>
                    <a:lstStyle/>
                    <a:p>
                      <a:r>
                        <a:rPr lang="en-US" dirty="0" smtClean="0">
                          <a:hlinkClick r:id="rId54" action="ppaction://hlinksldjump"/>
                        </a:rPr>
                        <a:t>Gherkin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5" action="ppaction://hlinksldjump"/>
                        </a:rPr>
                        <a:t>Sauce Labs</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6" action="ppaction://hlinksldjump"/>
                        </a:rPr>
                        <a:t>Apache </a:t>
                      </a:r>
                      <a:r>
                        <a:rPr lang="en-US" dirty="0" err="1" smtClean="0">
                          <a:hlinkClick r:id="rId56" action="ppaction://hlinksldjump"/>
                        </a:rPr>
                        <a:t>Mesos</a:t>
                      </a:r>
                      <a:endParaRPr lang="en-US" dirty="0" smtClean="0"/>
                    </a:p>
                  </a:txBody>
                  <a:tcPr>
                    <a:noFill/>
                  </a:tcPr>
                </a:tc>
              </a:tr>
              <a:tr h="370840">
                <a:tc>
                  <a:txBody>
                    <a:bodyPr/>
                    <a:lstStyle/>
                    <a:p>
                      <a:r>
                        <a:rPr lang="en-US" dirty="0" smtClean="0">
                          <a:hlinkClick r:id="rId57" action="ppaction://hlinksldjump"/>
                        </a:rPr>
                        <a:t>Jira </a:t>
                      </a:r>
                      <a:endParaRPr lang="en-US" dirty="0"/>
                    </a:p>
                  </a:txBody>
                  <a:tcPr>
                    <a:solidFill>
                      <a:srgbClr val="F9F9F9"/>
                    </a:solidFill>
                  </a:tcPr>
                </a:tc>
                <a:tc>
                  <a:txBody>
                    <a:bodyPr/>
                    <a:lstStyle/>
                    <a:p>
                      <a:r>
                        <a:rPr lang="en-US" dirty="0" smtClean="0">
                          <a:hlinkClick r:id="rId58" action="ppaction://hlinksldjump"/>
                        </a:rPr>
                        <a:t>Snap</a:t>
                      </a:r>
                      <a:endParaRPr lang="en-US" dirty="0"/>
                    </a:p>
                  </a:txBody>
                  <a:tcPr>
                    <a:solidFill>
                      <a:srgbClr val="F9F9F9"/>
                    </a:solidFill>
                  </a:tcPr>
                </a:tc>
                <a:tc>
                  <a:txBody>
                    <a:bodyPr/>
                    <a:lstStyle/>
                    <a:p>
                      <a:r>
                        <a:rPr lang="en-US" dirty="0" smtClean="0">
                          <a:hlinkClick r:id="rId59" action="ppaction://hlinksldjump"/>
                        </a:rPr>
                        <a:t>SpecFlow</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60" action="ppaction://hlinksldjump"/>
                        </a:rPr>
                        <a:t>Tosca (</a:t>
                      </a:r>
                      <a:r>
                        <a:rPr lang="en-US" dirty="0" err="1" smtClean="0">
                          <a:hlinkClick r:id="rId60" action="ppaction://hlinksldjump"/>
                        </a:rPr>
                        <a:t>Tricentis</a:t>
                      </a:r>
                      <a:r>
                        <a:rPr lang="en-US" dirty="0" smtClean="0">
                          <a:hlinkClick r:id="rId60" action="ppaction://hlinksldjump"/>
                        </a:rPr>
                        <a:t>)</a:t>
                      </a:r>
                      <a:endParaRPr lang="en-US" dirty="0" smtClean="0"/>
                    </a:p>
                  </a:txBody>
                  <a:tcPr>
                    <a:noFill/>
                  </a:tcPr>
                </a:tc>
                <a:tc>
                  <a:txBody>
                    <a:bodyPr/>
                    <a:lstStyle/>
                    <a:p>
                      <a:r>
                        <a:rPr lang="en-US" dirty="0" smtClean="0">
                          <a:hlinkClick r:id="rId61" action="ppaction://hlinksldjump"/>
                        </a:rPr>
                        <a:t>Amazon ECS</a:t>
                      </a:r>
                      <a:endParaRPr lang="en-US" dirty="0"/>
                    </a:p>
                  </a:txBody>
                  <a:tcPr>
                    <a:noFill/>
                  </a:tcPr>
                </a:tc>
              </a:tr>
              <a:tr h="370840">
                <a:tc>
                  <a:txBody>
                    <a:bodyPr/>
                    <a:lstStyle/>
                    <a:p>
                      <a:r>
                        <a:rPr lang="en-US" dirty="0" smtClean="0">
                          <a:hlinkClick r:id="rId62" action="ppaction://hlinksldjump"/>
                        </a:rPr>
                        <a:t>BugZilla</a:t>
                      </a:r>
                      <a:endParaRPr lang="en-US" dirty="0"/>
                    </a:p>
                  </a:txBody>
                  <a:tcPr>
                    <a:solidFill>
                      <a:srgbClr val="F9F9F9"/>
                    </a:solidFill>
                  </a:tcPr>
                </a:tc>
                <a:tc>
                  <a:txBody>
                    <a:bodyPr/>
                    <a:lstStyle/>
                    <a:p>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63" action="ppaction://hlinksldjump"/>
                        </a:rPr>
                        <a:t>JBehave/</a:t>
                      </a:r>
                      <a:r>
                        <a:rPr lang="en-US" dirty="0" err="1" smtClean="0">
                          <a:hlinkClick r:id="rId63" action="ppaction://hlinksldjump"/>
                        </a:rPr>
                        <a:t>NBehave</a:t>
                      </a:r>
                      <a:endParaRPr lang="en-US" dirty="0" smtClean="0"/>
                    </a:p>
                  </a:txBody>
                  <a:tcPr/>
                </a:tc>
                <a:tc>
                  <a:txBody>
                    <a:bodyPr/>
                    <a:lstStyle/>
                    <a:p>
                      <a:r>
                        <a:rPr lang="en-US" dirty="0" smtClean="0">
                          <a:hlinkClick r:id="rId64" action="ppaction://hlinksldjump"/>
                        </a:rPr>
                        <a:t>Gauge </a:t>
                      </a:r>
                      <a:endParaRPr lang="en-US" b="1" dirty="0">
                        <a:solidFill>
                          <a:schemeClr val="bg1"/>
                        </a:solidFill>
                      </a:endParaRPr>
                    </a:p>
                  </a:txBody>
                  <a:tcPr/>
                </a:tc>
                <a:tc>
                  <a:txBody>
                    <a:bodyPr/>
                    <a:lstStyle/>
                    <a:p>
                      <a:r>
                        <a:rPr lang="en-US" dirty="0" smtClean="0">
                          <a:hlinkClick r:id="rId41" action="ppaction://hlinksldjump"/>
                        </a:rPr>
                        <a:t>Google </a:t>
                      </a:r>
                      <a:r>
                        <a:rPr lang="en-US" dirty="0" err="1" smtClean="0">
                          <a:hlinkClick r:id="rId41" action="ppaction://hlinksldjump"/>
                        </a:rPr>
                        <a:t>Cntnr</a:t>
                      </a:r>
                      <a:r>
                        <a:rPr lang="en-US" baseline="0" dirty="0" smtClean="0">
                          <a:hlinkClick r:id="rId41" action="ppaction://hlinksldjump"/>
                        </a:rPr>
                        <a:t> Engine</a:t>
                      </a:r>
                      <a:endParaRPr lang="en-US" dirty="0"/>
                    </a:p>
                  </a:txBody>
                  <a:tcPr/>
                </a:tc>
              </a:tr>
              <a:tr h="370840">
                <a:tc>
                  <a:txBody>
                    <a:bodyPr/>
                    <a:lstStyle/>
                    <a:p>
                      <a:r>
                        <a:rPr lang="en-US" dirty="0" smtClean="0">
                          <a:hlinkClick r:id="rId65" action="ppaction://hlinksldjump"/>
                        </a:rPr>
                        <a:t>YouTrack</a:t>
                      </a:r>
                      <a:endParaRPr lang="en-US" dirty="0"/>
                    </a:p>
                  </a:txBody>
                  <a:tcPr>
                    <a:solidFill>
                      <a:srgbClr val="F9F9F9"/>
                    </a:solidFill>
                  </a:tcPr>
                </a:tc>
                <a:tc>
                  <a:txBody>
                    <a:bodyPr/>
                    <a:lstStyle/>
                    <a:p>
                      <a:endParaRPr lang="en-US" dirty="0"/>
                    </a:p>
                  </a:txBody>
                  <a:tcPr>
                    <a:solidFill>
                      <a:srgbClr val="F9F9F9"/>
                    </a:solidFill>
                  </a:tcPr>
                </a:tc>
                <a:tc>
                  <a:txBody>
                    <a:bodyPr/>
                    <a:lstStyle/>
                    <a:p>
                      <a:r>
                        <a:rPr lang="en-US" dirty="0" smtClean="0">
                          <a:hlinkClick r:id="rId66" action="ppaction://hlinksldjump"/>
                        </a:rPr>
                        <a:t>Behat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67" action="ppaction://hlinksldjump"/>
                        </a:rPr>
                        <a:t>FitNesse</a:t>
                      </a:r>
                      <a:endParaRPr lang="en-US" dirty="0" smtClean="0"/>
                    </a:p>
                  </a:txBody>
                  <a:tcPr/>
                </a:tc>
                <a:tc>
                  <a:txBody>
                    <a:bodyPr/>
                    <a:lstStyle/>
                    <a:p>
                      <a:r>
                        <a:rPr lang="en-US" dirty="0" smtClean="0">
                          <a:hlinkClick r:id="rId68" action="ppaction://hlinksldjump"/>
                        </a:rPr>
                        <a:t>Azure </a:t>
                      </a:r>
                      <a:r>
                        <a:rPr lang="en-US" dirty="0" err="1" smtClean="0">
                          <a:hlinkClick r:id="rId68" action="ppaction://hlinksldjump"/>
                        </a:rPr>
                        <a:t>Cntnr</a:t>
                      </a:r>
                      <a:r>
                        <a:rPr lang="en-US" dirty="0" smtClean="0">
                          <a:hlinkClick r:id="rId68" action="ppaction://hlinksldjump"/>
                        </a:rPr>
                        <a:t> Service</a:t>
                      </a:r>
                      <a:endParaRPr lang="en-US" dirty="0"/>
                    </a:p>
                  </a:txBody>
                  <a:tcPr/>
                </a:tc>
              </a:tr>
            </a:tbl>
          </a:graphicData>
        </a:graphic>
      </p:graphicFrame>
      <p:sp>
        <p:nvSpPr>
          <p:cNvPr id="8" name="Rectangle 7"/>
          <p:cNvSpPr/>
          <p:nvPr/>
        </p:nvSpPr>
        <p:spPr bwMode="ltGray">
          <a:xfrm>
            <a:off x="2279576" y="2492896"/>
            <a:ext cx="144016" cy="216024"/>
          </a:xfrm>
          <a:prstGeom prst="rec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rgbClr val="FFFFFF"/>
                </a:solidFill>
              </a:rPr>
              <a:t>A</a:t>
            </a:r>
            <a:endParaRPr lang="en-US" sz="1200" dirty="0" smtClean="0">
              <a:solidFill>
                <a:srgbClr val="FFFFFF"/>
              </a:solidFill>
            </a:endParaRPr>
          </a:p>
        </p:txBody>
      </p:sp>
      <p:sp>
        <p:nvSpPr>
          <p:cNvPr id="10" name="Rectangle 9"/>
          <p:cNvSpPr/>
          <p:nvPr/>
        </p:nvSpPr>
        <p:spPr bwMode="ltGray">
          <a:xfrm>
            <a:off x="3935760" y="3212976"/>
            <a:ext cx="144016" cy="216024"/>
          </a:xfrm>
          <a:prstGeom prst="rec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rgbClr val="FFFFFF"/>
                </a:solidFill>
              </a:rPr>
              <a:t>A</a:t>
            </a:r>
            <a:endParaRPr lang="en-US" sz="1200" dirty="0" smtClean="0">
              <a:solidFill>
                <a:srgbClr val="FFFFFF"/>
              </a:solidFill>
            </a:endParaRPr>
          </a:p>
        </p:txBody>
      </p:sp>
      <p:sp>
        <p:nvSpPr>
          <p:cNvPr id="11" name="Rectangle 10"/>
          <p:cNvSpPr/>
          <p:nvPr/>
        </p:nvSpPr>
        <p:spPr bwMode="ltGray">
          <a:xfrm>
            <a:off x="8760296" y="2920523"/>
            <a:ext cx="144016" cy="21602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a:t>
            </a:r>
          </a:p>
        </p:txBody>
      </p:sp>
      <p:sp>
        <p:nvSpPr>
          <p:cNvPr id="12" name="Rectangle 11"/>
          <p:cNvSpPr/>
          <p:nvPr/>
        </p:nvSpPr>
        <p:spPr bwMode="ltGray">
          <a:xfrm>
            <a:off x="3935760" y="3645024"/>
            <a:ext cx="144016" cy="216024"/>
          </a:xfrm>
          <a:prstGeom prst="rect">
            <a:avLst/>
          </a:prstGeom>
          <a:solidFill>
            <a:srgbClr val="00B0F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J</a:t>
            </a:r>
          </a:p>
        </p:txBody>
      </p:sp>
      <p:sp>
        <p:nvSpPr>
          <p:cNvPr id="13" name="Rectangle 12"/>
          <p:cNvSpPr/>
          <p:nvPr/>
        </p:nvSpPr>
        <p:spPr bwMode="ltGray">
          <a:xfrm>
            <a:off x="2279576" y="5085184"/>
            <a:ext cx="144016" cy="216024"/>
          </a:xfrm>
          <a:prstGeom prst="rec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rgbClr val="FFFFFF"/>
                </a:solidFill>
              </a:rPr>
              <a:t>A</a:t>
            </a:r>
            <a:endParaRPr lang="en-US" sz="1200" dirty="0" smtClean="0">
              <a:solidFill>
                <a:srgbClr val="FFFFFF"/>
              </a:solidFill>
            </a:endParaRPr>
          </a:p>
        </p:txBody>
      </p:sp>
      <p:sp>
        <p:nvSpPr>
          <p:cNvPr id="14" name="Rectangle 13"/>
          <p:cNvSpPr/>
          <p:nvPr/>
        </p:nvSpPr>
        <p:spPr bwMode="ltGray">
          <a:xfrm>
            <a:off x="6528048" y="2132856"/>
            <a:ext cx="144016" cy="216024"/>
          </a:xfrm>
          <a:prstGeom prst="rect">
            <a:avLst/>
          </a:prstGeom>
          <a:solidFill>
            <a:srgbClr val="00B0F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J</a:t>
            </a:r>
          </a:p>
        </p:txBody>
      </p:sp>
      <p:sp>
        <p:nvSpPr>
          <p:cNvPr id="15" name="Rectangle 14"/>
          <p:cNvSpPr/>
          <p:nvPr/>
        </p:nvSpPr>
        <p:spPr bwMode="ltGray">
          <a:xfrm>
            <a:off x="6528048" y="2420888"/>
            <a:ext cx="144016" cy="216024"/>
          </a:xfrm>
          <a:prstGeom prst="rect">
            <a:avLst/>
          </a:prstGeom>
          <a:solidFill>
            <a:srgbClr val="00B0F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J</a:t>
            </a:r>
          </a:p>
        </p:txBody>
      </p:sp>
      <p:sp>
        <p:nvSpPr>
          <p:cNvPr id="16" name="Rectangle 15"/>
          <p:cNvSpPr/>
          <p:nvPr/>
        </p:nvSpPr>
        <p:spPr bwMode="ltGray">
          <a:xfrm>
            <a:off x="2279576" y="5836644"/>
            <a:ext cx="144016" cy="216024"/>
          </a:xfrm>
          <a:prstGeom prst="rect">
            <a:avLst/>
          </a:prstGeom>
          <a:solidFill>
            <a:srgbClr val="00B0F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t>J</a:t>
            </a:r>
          </a:p>
        </p:txBody>
      </p:sp>
      <p:sp>
        <p:nvSpPr>
          <p:cNvPr id="19" name="Rectangle 18"/>
          <p:cNvSpPr/>
          <p:nvPr/>
        </p:nvSpPr>
        <p:spPr bwMode="ltGray">
          <a:xfrm>
            <a:off x="3935760" y="5118398"/>
            <a:ext cx="144016" cy="21602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a:t>
            </a:r>
          </a:p>
        </p:txBody>
      </p:sp>
      <p:sp>
        <p:nvSpPr>
          <p:cNvPr id="21" name="Rectangle 20"/>
          <p:cNvSpPr/>
          <p:nvPr/>
        </p:nvSpPr>
        <p:spPr bwMode="ltGray">
          <a:xfrm>
            <a:off x="3935760" y="4392907"/>
            <a:ext cx="144016" cy="21602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a:t>
            </a:r>
          </a:p>
        </p:txBody>
      </p:sp>
      <p:sp>
        <p:nvSpPr>
          <p:cNvPr id="23" name="Rectangle 22">
            <a:hlinkClick r:id="rId69" action="ppaction://hlinksldjump"/>
          </p:cNvPr>
          <p:cNvSpPr/>
          <p:nvPr/>
        </p:nvSpPr>
        <p:spPr bwMode="ltGray">
          <a:xfrm>
            <a:off x="1972792" y="6375752"/>
            <a:ext cx="810840" cy="192660"/>
          </a:xfrm>
          <a:prstGeom prst="rect">
            <a:avLst/>
          </a:prstGeom>
          <a:solidFill>
            <a:srgbClr val="3333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Atlassian</a:t>
            </a:r>
          </a:p>
        </p:txBody>
      </p:sp>
      <p:sp>
        <p:nvSpPr>
          <p:cNvPr id="24" name="Rectangle 23"/>
          <p:cNvSpPr/>
          <p:nvPr/>
        </p:nvSpPr>
        <p:spPr bwMode="ltGray">
          <a:xfrm>
            <a:off x="2963652" y="6375752"/>
            <a:ext cx="1224136" cy="19266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ThoughtWorks</a:t>
            </a:r>
          </a:p>
        </p:txBody>
      </p:sp>
      <p:sp>
        <p:nvSpPr>
          <p:cNvPr id="25" name="Rectangle 24"/>
          <p:cNvSpPr/>
          <p:nvPr/>
        </p:nvSpPr>
        <p:spPr bwMode="ltGray">
          <a:xfrm>
            <a:off x="4367808" y="6375752"/>
            <a:ext cx="1069464" cy="192660"/>
          </a:xfrm>
          <a:prstGeom prst="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err="1" smtClean="0"/>
              <a:t>JetBrains</a:t>
            </a:r>
            <a:endParaRPr lang="en-US" sz="1200" dirty="0" smtClean="0"/>
          </a:p>
        </p:txBody>
      </p:sp>
    </p:spTree>
    <p:extLst>
      <p:ext uri="{BB962C8B-B14F-4D97-AF65-F5344CB8AC3E}">
        <p14:creationId xmlns:p14="http://schemas.microsoft.com/office/powerpoint/2010/main" val="182940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Seapine</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t>30</a:t>
            </a:fld>
            <a:endParaRPr lang="en-US"/>
          </a:p>
        </p:txBody>
      </p:sp>
      <p:sp>
        <p:nvSpPr>
          <p:cNvPr id="4" name="Text Placeholder 3"/>
          <p:cNvSpPr>
            <a:spLocks noGrp="1"/>
          </p:cNvSpPr>
          <p:nvPr>
            <p:ph type="body" idx="4294967295"/>
          </p:nvPr>
        </p:nvSpPr>
        <p:spPr>
          <a:xfrm>
            <a:off x="0" y="1524000"/>
            <a:ext cx="5303838" cy="320675"/>
          </a:xfrm>
        </p:spPr>
        <p:txBody>
          <a:bodyPr>
            <a:normAutofit fontScale="92500" lnSpcReduction="20000"/>
          </a:bodyPr>
          <a:lstStyle/>
          <a:p>
            <a:r>
              <a:rPr lang="en-US" dirty="0" smtClean="0"/>
              <a:t>History</a:t>
            </a:r>
            <a:endParaRPr lang="en-US" dirty="0"/>
          </a:p>
        </p:txBody>
      </p:sp>
      <p:sp>
        <p:nvSpPr>
          <p:cNvPr id="5" name="Content Placeholder 4"/>
          <p:cNvSpPr>
            <a:spLocks noGrp="1"/>
          </p:cNvSpPr>
          <p:nvPr>
            <p:ph sz="half" idx="4294967295"/>
          </p:nvPr>
        </p:nvSpPr>
        <p:spPr>
          <a:xfrm>
            <a:off x="0" y="1906588"/>
            <a:ext cx="5303838" cy="4189412"/>
          </a:xfrm>
        </p:spPr>
        <p:txBody>
          <a:bodyPr>
            <a:normAutofit/>
          </a:bodyPr>
          <a:lstStyle/>
          <a:p>
            <a:r>
              <a:rPr lang="en-US" sz="1800" dirty="0">
                <a:hlinkClick r:id="rId2"/>
              </a:rPr>
              <a:t>http://www.seapine.com</a:t>
            </a:r>
            <a:r>
              <a:rPr lang="en-US" sz="1800" dirty="0" smtClean="0">
                <a:hlinkClick r:id="rId2"/>
              </a:rPr>
              <a:t>/</a:t>
            </a:r>
            <a:r>
              <a:rPr lang="en-US" sz="1800" dirty="0" smtClean="0"/>
              <a:t> </a:t>
            </a:r>
            <a:endParaRPr lang="en-US" sz="1800" dirty="0"/>
          </a:p>
          <a:p>
            <a:r>
              <a:rPr lang="en-US" sz="1800" dirty="0" smtClean="0"/>
              <a:t>Since </a:t>
            </a:r>
            <a:r>
              <a:rPr lang="en-US" sz="1800" dirty="0"/>
              <a:t>1995, we've provided development and IT organizations with the tools, technologies, and best practices needed to deliver quality software on time and on </a:t>
            </a:r>
            <a:r>
              <a:rPr lang="en-US" sz="1800" dirty="0" smtClean="0"/>
              <a:t>budget.</a:t>
            </a:r>
          </a:p>
          <a:p>
            <a:r>
              <a:rPr lang="en-US" sz="1800" dirty="0" smtClean="0"/>
              <a:t>Our </a:t>
            </a:r>
            <a:r>
              <a:rPr lang="en-US" sz="1800" dirty="0"/>
              <a:t>application lifecycle management (ALM) solutions drive the development of recognized brands, life-saving medical devices, even games of the year</a:t>
            </a:r>
            <a:r>
              <a:rPr lang="en-US" sz="1800" dirty="0" smtClean="0"/>
              <a:t>.</a:t>
            </a:r>
            <a:endParaRPr lang="en-US" sz="1800" dirty="0"/>
          </a:p>
          <a:p>
            <a:r>
              <a:rPr lang="en-US" sz="1800" dirty="0" smtClean="0"/>
              <a:t>Manage </a:t>
            </a:r>
            <a:r>
              <a:rPr lang="en-US" sz="1800" dirty="0"/>
              <a:t>all product development phases and artifacts—from requirements and user stories through QA cycles and deployment—with ONE </a:t>
            </a:r>
            <a:r>
              <a:rPr lang="en-US" sz="1800" dirty="0" smtClean="0"/>
              <a:t>SOLUTION</a:t>
            </a:r>
          </a:p>
          <a:p>
            <a:r>
              <a:rPr lang="en-US" sz="1800" dirty="0" smtClean="0"/>
              <a:t>List of 8500 customers is online</a:t>
            </a:r>
            <a:endParaRPr lang="en-US" sz="1800" dirty="0"/>
          </a:p>
        </p:txBody>
      </p:sp>
      <p:sp>
        <p:nvSpPr>
          <p:cNvPr id="6" name="Text Placeholder 5"/>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Characteristics</a:t>
            </a:r>
            <a:endParaRPr lang="en-US" dirty="0"/>
          </a:p>
        </p:txBody>
      </p:sp>
      <p:sp>
        <p:nvSpPr>
          <p:cNvPr id="7" name="Content Placeholder 6"/>
          <p:cNvSpPr>
            <a:spLocks noGrp="1"/>
          </p:cNvSpPr>
          <p:nvPr>
            <p:ph sz="quarter" idx="4294967295"/>
          </p:nvPr>
        </p:nvSpPr>
        <p:spPr>
          <a:xfrm>
            <a:off x="6888163" y="1906588"/>
            <a:ext cx="5303837" cy="4189412"/>
          </a:xfrm>
        </p:spPr>
        <p:txBody>
          <a:bodyPr/>
          <a:lstStyle/>
          <a:p>
            <a:r>
              <a:rPr lang="en-US" sz="1800" dirty="0" smtClean="0"/>
              <a:t>Flexible Branching</a:t>
            </a:r>
          </a:p>
          <a:p>
            <a:r>
              <a:rPr lang="en-US" sz="1800" dirty="0" smtClean="0"/>
              <a:t>Code Review</a:t>
            </a:r>
          </a:p>
          <a:p>
            <a:r>
              <a:rPr lang="en-US" sz="1800" dirty="0" smtClean="0"/>
              <a:t>Full Text Search</a:t>
            </a:r>
          </a:p>
          <a:p>
            <a:r>
              <a:rPr lang="en-US" sz="1800" dirty="0" smtClean="0"/>
              <a:t>Workflow</a:t>
            </a:r>
          </a:p>
          <a:p>
            <a:r>
              <a:rPr lang="en-US" sz="1800" dirty="0" smtClean="0"/>
              <a:t>Reporting</a:t>
            </a:r>
          </a:p>
          <a:p>
            <a:endParaRPr lang="en-US" dirty="0"/>
          </a:p>
        </p:txBody>
      </p:sp>
      <p:sp>
        <p:nvSpPr>
          <p:cNvPr id="3" name="Text Placeholder 2"/>
          <p:cNvSpPr>
            <a:spLocks noGrp="1"/>
          </p:cNvSpPr>
          <p:nvPr>
            <p:ph type="body" sz="quarter" idx="4294967295"/>
          </p:nvPr>
        </p:nvSpPr>
        <p:spPr>
          <a:xfrm>
            <a:off x="0" y="933450"/>
            <a:ext cx="10969625" cy="381000"/>
          </a:xfrm>
        </p:spPr>
        <p:txBody>
          <a:bodyPr/>
          <a:lstStyle/>
          <a:p>
            <a:r>
              <a:rPr lang="en-US" dirty="0" smtClean="0"/>
              <a:t>SCM and ALM software</a:t>
            </a:r>
            <a:endParaRPr lang="en-US" dirty="0"/>
          </a:p>
        </p:txBody>
      </p:sp>
      <p:pic>
        <p:nvPicPr>
          <p:cNvPr id="10" name="Picture 9"/>
          <p:cNvPicPr>
            <a:picLocks noChangeAspect="1"/>
          </p:cNvPicPr>
          <p:nvPr/>
        </p:nvPicPr>
        <p:blipFill>
          <a:blip r:embed="rId3"/>
          <a:stretch>
            <a:fillRect/>
          </a:stretch>
        </p:blipFill>
        <p:spPr>
          <a:xfrm>
            <a:off x="7524333" y="476264"/>
            <a:ext cx="4055051" cy="838976"/>
          </a:xfrm>
          <a:prstGeom prst="rect">
            <a:avLst/>
          </a:prstGeom>
        </p:spPr>
      </p:pic>
      <p:pic>
        <p:nvPicPr>
          <p:cNvPr id="13" name="Picture 12"/>
          <p:cNvPicPr>
            <a:picLocks noChangeAspect="1"/>
          </p:cNvPicPr>
          <p:nvPr/>
        </p:nvPicPr>
        <p:blipFill>
          <a:blip r:embed="rId4"/>
          <a:stretch>
            <a:fillRect/>
          </a:stretch>
        </p:blipFill>
        <p:spPr>
          <a:xfrm>
            <a:off x="5951024" y="4152157"/>
            <a:ext cx="5615743" cy="2022587"/>
          </a:xfrm>
          <a:prstGeom prst="rect">
            <a:avLst/>
          </a:prstGeom>
        </p:spPr>
      </p:pic>
      <p:sp>
        <p:nvSpPr>
          <p:cNvPr id="14" name="TextBox 13">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285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ClearCase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31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A software configuration management solution</a:t>
            </a:r>
          </a:p>
        </p:txBody>
      </p:sp>
      <p:sp>
        <p:nvSpPr>
          <p:cNvPr id="8" name="Content Placeholder 6"/>
          <p:cNvSpPr txBox="1">
            <a:spLocks/>
          </p:cNvSpPr>
          <p:nvPr/>
        </p:nvSpPr>
        <p:spPr>
          <a:xfrm>
            <a:off x="609600" y="1524000"/>
            <a:ext cx="6134472"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t>
            </a:r>
            <a:r>
              <a:rPr lang="en-US" dirty="0" smtClean="0">
                <a:hlinkClick r:id="rId2"/>
              </a:rPr>
              <a:t>www-03.ibm.com/software/products/en/clearcase</a:t>
            </a:r>
            <a:r>
              <a:rPr lang="en-US" dirty="0" smtClean="0"/>
              <a:t> </a:t>
            </a:r>
            <a:endParaRPr lang="en-US" dirty="0"/>
          </a:p>
          <a:p>
            <a:pPr fontAlgn="base"/>
            <a:r>
              <a:rPr lang="en-US" b="1" dirty="0" smtClean="0"/>
              <a:t>IBM</a:t>
            </a:r>
            <a:r>
              <a:rPr lang="en-US" b="1" dirty="0"/>
              <a:t>® ClearCase®</a:t>
            </a:r>
            <a:r>
              <a:rPr lang="en-US" dirty="0"/>
              <a:t> is an enterprise-grade configuration management system that provides highly secure version control with work and build management support. </a:t>
            </a:r>
            <a:r>
              <a:rPr lang="en-US" dirty="0" smtClean="0"/>
              <a:t>Integrates with </a:t>
            </a:r>
            <a:r>
              <a:rPr lang="en-US" dirty="0"/>
              <a:t>other IBM solutions, including IBM Rational® Team Concert™, IBM </a:t>
            </a:r>
            <a:r>
              <a:rPr lang="en-US" dirty="0" err="1"/>
              <a:t>ClearQuest</a:t>
            </a:r>
            <a:r>
              <a:rPr lang="en-US" dirty="0"/>
              <a:t>®, IBM Rational Asset Manager and IBM Rational Application Developer for WebSphere® </a:t>
            </a:r>
            <a:r>
              <a:rPr lang="en-US" dirty="0" smtClean="0"/>
              <a:t>Software.</a:t>
            </a:r>
            <a:endParaRPr lang="en-US" dirty="0"/>
          </a:p>
          <a:p>
            <a:pPr fontAlgn="base"/>
            <a:r>
              <a:rPr lang="en-US" b="1" dirty="0"/>
              <a:t>Version control and workspace management</a:t>
            </a:r>
            <a:r>
              <a:rPr lang="en-US" dirty="0"/>
              <a:t> — manages files, directories, and other development assets across the lifecycle.</a:t>
            </a:r>
          </a:p>
          <a:p>
            <a:pPr fontAlgn="base"/>
            <a:r>
              <a:rPr lang="en-US" b="1" dirty="0"/>
              <a:t>Integration with popular </a:t>
            </a:r>
            <a:r>
              <a:rPr lang="en-US" b="1" dirty="0" smtClean="0"/>
              <a:t>development tools</a:t>
            </a:r>
            <a:r>
              <a:rPr lang="en-US" dirty="0"/>
              <a:t> including Eclipse, Visual Studio, and Cadence Virtuoso.</a:t>
            </a:r>
          </a:p>
          <a:p>
            <a:pPr fontAlgn="base"/>
            <a:r>
              <a:rPr lang="en-US" b="1" dirty="0"/>
              <a:t>Advanced parallel development</a:t>
            </a:r>
            <a:r>
              <a:rPr lang="en-US" dirty="0"/>
              <a:t> — includes automatic branching and advanced merging and differencing technology.</a:t>
            </a:r>
          </a:p>
          <a:p>
            <a:pPr fontAlgn="base"/>
            <a:r>
              <a:rPr lang="en-US" dirty="0" smtClean="0"/>
              <a:t>.</a:t>
            </a:r>
            <a:endParaRPr lang="en-US" dirty="0"/>
          </a:p>
          <a:p>
            <a:endParaRPr lang="en-US" dirty="0"/>
          </a:p>
        </p:txBody>
      </p:sp>
      <p:pic>
        <p:nvPicPr>
          <p:cNvPr id="3" name="Picture 2"/>
          <p:cNvPicPr>
            <a:picLocks noChangeAspect="1"/>
          </p:cNvPicPr>
          <p:nvPr/>
        </p:nvPicPr>
        <p:blipFill>
          <a:blip r:embed="rId3"/>
          <a:stretch>
            <a:fillRect/>
          </a:stretch>
        </p:blipFill>
        <p:spPr>
          <a:xfrm>
            <a:off x="8582486" y="591340"/>
            <a:ext cx="2996897" cy="389388"/>
          </a:xfrm>
          <a:prstGeom prst="rect">
            <a:avLst/>
          </a:prstGeom>
        </p:spPr>
      </p:pic>
      <p:pic>
        <p:nvPicPr>
          <p:cNvPr id="4" name="Picture 3"/>
          <p:cNvPicPr>
            <a:picLocks noChangeAspect="1"/>
          </p:cNvPicPr>
          <p:nvPr/>
        </p:nvPicPr>
        <p:blipFill>
          <a:blip r:embed="rId4"/>
          <a:stretch>
            <a:fillRect/>
          </a:stretch>
        </p:blipFill>
        <p:spPr>
          <a:xfrm>
            <a:off x="7608168" y="548680"/>
            <a:ext cx="930565" cy="504056"/>
          </a:xfrm>
          <a:prstGeom prst="rect">
            <a:avLst/>
          </a:prstGeom>
        </p:spPr>
      </p:pic>
      <p:pic>
        <p:nvPicPr>
          <p:cNvPr id="10" name="Picture 9"/>
          <p:cNvPicPr>
            <a:picLocks noChangeAspect="1"/>
          </p:cNvPicPr>
          <p:nvPr/>
        </p:nvPicPr>
        <p:blipFill>
          <a:blip r:embed="rId5"/>
          <a:stretch>
            <a:fillRect/>
          </a:stretch>
        </p:blipFill>
        <p:spPr>
          <a:xfrm>
            <a:off x="6943894" y="2348880"/>
            <a:ext cx="4633482" cy="3491335"/>
          </a:xfrm>
          <a:prstGeom prst="rect">
            <a:avLst/>
          </a:prstGeom>
          <a:ln>
            <a:solidFill>
              <a:schemeClr val="bg1">
                <a:lumMod val="65000"/>
              </a:schemeClr>
            </a:solidFill>
          </a:ln>
        </p:spPr>
      </p:pic>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95838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and Infrastructure Build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32</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7810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Code Build Tools</a:t>
            </a:r>
            <a:endParaRPr lang="en-US" dirty="0"/>
          </a:p>
        </p:txBody>
      </p:sp>
      <p:sp>
        <p:nvSpPr>
          <p:cNvPr id="3" name="Slide Number Placeholder 2"/>
          <p:cNvSpPr>
            <a:spLocks noGrp="1"/>
          </p:cNvSpPr>
          <p:nvPr>
            <p:ph type="sldNum" sz="quarter" idx="2"/>
          </p:nvPr>
        </p:nvSpPr>
        <p:spPr/>
        <p:txBody>
          <a:bodyPr/>
          <a:lstStyle/>
          <a:p>
            <a:fld id="{B016F8AB-BCEA-4347-8BA6-BE776009BC89}" type="slidenum">
              <a:rPr lang="en-US" smtClean="0"/>
              <a:pPr/>
              <a:t>33</a:t>
            </a:fld>
            <a:endParaRPr lang="en-US" dirty="0"/>
          </a:p>
        </p:txBody>
      </p:sp>
      <p:sp>
        <p:nvSpPr>
          <p:cNvPr id="6" name="Content Placeholder 5"/>
          <p:cNvSpPr>
            <a:spLocks noGrp="1"/>
          </p:cNvSpPr>
          <p:nvPr>
            <p:ph idx="4294967295"/>
          </p:nvPr>
        </p:nvSpPr>
        <p:spPr>
          <a:xfrm>
            <a:off x="0" y="1268413"/>
            <a:ext cx="10969625" cy="4827587"/>
          </a:xfrm>
        </p:spPr>
        <p:txBody>
          <a:bodyPr>
            <a:noAutofit/>
          </a:bodyPr>
          <a:lstStyle/>
          <a:p>
            <a:pPr marL="380905" indent="-380905">
              <a:buFont typeface="Arial" panose="020B0604020202020204" pitchFamily="34" charset="0"/>
              <a:buChar char="•"/>
            </a:pPr>
            <a:r>
              <a:rPr lang="en-US" sz="2400" dirty="0"/>
              <a:t>Converting source code into </a:t>
            </a:r>
            <a:r>
              <a:rPr lang="en-US" sz="2400" b="1" dirty="0"/>
              <a:t>software </a:t>
            </a:r>
            <a:r>
              <a:rPr lang="en-US" sz="2400" b="1" dirty="0" smtClean="0"/>
              <a:t>artifacts</a:t>
            </a:r>
            <a:endParaRPr lang="en-US" sz="2400" dirty="0"/>
          </a:p>
          <a:p>
            <a:pPr marL="380905" indent="-380905">
              <a:buFont typeface="Arial" panose="020B0604020202020204" pitchFamily="34" charset="0"/>
              <a:buChar char="•"/>
            </a:pPr>
            <a:r>
              <a:rPr lang="en-US" sz="2400" dirty="0"/>
              <a:t>Different tools, same overall concept</a:t>
            </a:r>
          </a:p>
          <a:p>
            <a:pPr lvl="1"/>
            <a:r>
              <a:rPr lang="en-US" sz="2000" dirty="0"/>
              <a:t>Frequent or overnight builds to catch problems early</a:t>
            </a:r>
          </a:p>
          <a:p>
            <a:pPr lvl="1"/>
            <a:r>
              <a:rPr lang="en-US" sz="2000" dirty="0"/>
              <a:t>Support for Source Code Dependency Management</a:t>
            </a:r>
          </a:p>
          <a:p>
            <a:pPr lvl="1"/>
            <a:r>
              <a:rPr lang="en-US" sz="2000" dirty="0"/>
              <a:t>Incremental build processing</a:t>
            </a:r>
          </a:p>
          <a:p>
            <a:pPr lvl="1"/>
            <a:r>
              <a:rPr lang="en-US" sz="2000" dirty="0"/>
              <a:t>Reporting that traces source to binary matching</a:t>
            </a:r>
          </a:p>
          <a:p>
            <a:pPr lvl="1"/>
            <a:r>
              <a:rPr lang="en-US" sz="2000" dirty="0"/>
              <a:t>Build </a:t>
            </a:r>
            <a:r>
              <a:rPr lang="en-US" sz="2000" dirty="0" smtClean="0"/>
              <a:t>acceleration</a:t>
            </a:r>
            <a:endParaRPr lang="en-US" sz="2000" dirty="0"/>
          </a:p>
          <a:p>
            <a:pPr marL="380905" indent="-380905">
              <a:buFont typeface="Arial" panose="020B0604020202020204" pitchFamily="34" charset="0"/>
              <a:buChar char="•"/>
            </a:pPr>
            <a:r>
              <a:rPr lang="en-US" sz="2400" dirty="0" smtClean="0"/>
              <a:t>Common Tools</a:t>
            </a:r>
            <a:endParaRPr lang="en-US" sz="2400" dirty="0"/>
          </a:p>
          <a:p>
            <a:pPr lvl="1"/>
            <a:r>
              <a:rPr lang="en-US" sz="2000" dirty="0" smtClean="0"/>
              <a:t>Make</a:t>
            </a:r>
          </a:p>
          <a:p>
            <a:pPr lvl="1"/>
            <a:r>
              <a:rPr lang="en-US" sz="2000" dirty="0" smtClean="0"/>
              <a:t>Ant</a:t>
            </a:r>
          </a:p>
          <a:p>
            <a:pPr lvl="1"/>
            <a:r>
              <a:rPr lang="en-US" sz="2000" dirty="0" smtClean="0"/>
              <a:t>Maven</a:t>
            </a:r>
          </a:p>
          <a:p>
            <a:pPr lvl="1"/>
            <a:r>
              <a:rPr lang="en-US" sz="2000" dirty="0" smtClean="0"/>
              <a:t>Gradle</a:t>
            </a:r>
          </a:p>
          <a:p>
            <a:pPr lvl="1"/>
            <a:r>
              <a:rPr lang="en-US" sz="2000" dirty="0" smtClean="0"/>
              <a:t>TFS – Team Build</a:t>
            </a:r>
          </a:p>
          <a:p>
            <a:pPr marL="0" indent="0">
              <a:buNone/>
            </a:pPr>
            <a:endParaRPr lang="en-US" dirty="0" smtClean="0"/>
          </a:p>
        </p:txBody>
      </p:sp>
      <p:sp>
        <p:nvSpPr>
          <p:cNvPr id="7" name="TextBox 6">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8945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Make Utility</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t>34</a:t>
            </a:fld>
            <a:endParaRPr lang="en-US"/>
          </a:p>
        </p:txBody>
      </p:sp>
      <p:pic>
        <p:nvPicPr>
          <p:cNvPr id="1026" name="Picture 2" descr="http://www.aboutdebian.com/compile.gif"/>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tretch>
            <a:fillRect/>
          </a:stretch>
        </p:blipFill>
        <p:spPr bwMode="auto">
          <a:xfrm>
            <a:off x="7080250" y="1909763"/>
            <a:ext cx="5111750" cy="331946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4294967295"/>
          </p:nvPr>
        </p:nvSpPr>
        <p:spPr>
          <a:xfrm>
            <a:off x="0" y="1390650"/>
            <a:ext cx="5303838" cy="4572000"/>
          </a:xfrm>
        </p:spPr>
        <p:txBody>
          <a:bodyPr>
            <a:normAutofit/>
          </a:bodyPr>
          <a:lstStyle/>
          <a:p>
            <a:r>
              <a:rPr lang="en-US" sz="1800" dirty="0">
                <a:hlinkClick r:id="rId4"/>
              </a:rPr>
              <a:t>https://www.gnu.org/software/make</a:t>
            </a:r>
            <a:r>
              <a:rPr lang="en-US" sz="1800" dirty="0" smtClean="0">
                <a:hlinkClick r:id="rId4"/>
              </a:rPr>
              <a:t>/</a:t>
            </a:r>
            <a:r>
              <a:rPr lang="en-US" sz="1800" dirty="0" smtClean="0"/>
              <a:t> </a:t>
            </a:r>
          </a:p>
          <a:p>
            <a:r>
              <a:rPr lang="en-US" sz="1800" dirty="0" smtClean="0"/>
              <a:t>‘make’ command is used to complete both compiling and linking</a:t>
            </a:r>
          </a:p>
          <a:p>
            <a:r>
              <a:rPr lang="en-US" sz="1800" dirty="0" err="1" smtClean="0"/>
              <a:t>Makefile</a:t>
            </a:r>
            <a:r>
              <a:rPr lang="en-US" sz="1800" dirty="0" smtClean="0"/>
              <a:t> is the input to ‘make’ command</a:t>
            </a:r>
          </a:p>
          <a:p>
            <a:r>
              <a:rPr lang="en-US" sz="1800" dirty="0" err="1" smtClean="0"/>
              <a:t>Makefile</a:t>
            </a:r>
            <a:r>
              <a:rPr lang="en-US" sz="1800" dirty="0" smtClean="0"/>
              <a:t> Describes:</a:t>
            </a:r>
          </a:p>
          <a:p>
            <a:pPr lvl="1"/>
            <a:r>
              <a:rPr lang="en-US" sz="1600" dirty="0" smtClean="0"/>
              <a:t>Project structure</a:t>
            </a:r>
          </a:p>
          <a:p>
            <a:pPr lvl="1"/>
            <a:r>
              <a:rPr lang="en-US" sz="1600" dirty="0" smtClean="0"/>
              <a:t>Instructions for target creation</a:t>
            </a:r>
            <a:endParaRPr lang="en-US" sz="1800" dirty="0"/>
          </a:p>
          <a:p>
            <a:r>
              <a:rPr lang="en-US" sz="1800" dirty="0" err="1" smtClean="0"/>
              <a:t>Makefile</a:t>
            </a:r>
            <a:r>
              <a:rPr lang="en-US" sz="1800" dirty="0" smtClean="0"/>
              <a:t> Rule Syntax:</a:t>
            </a:r>
            <a:endParaRPr lang="en-US" sz="2000" dirty="0" smtClean="0"/>
          </a:p>
          <a:p>
            <a:pPr marL="228600" lvl="1" indent="0">
              <a:buNone/>
            </a:pPr>
            <a:r>
              <a:rPr lang="en-US" sz="1600" i="1" dirty="0" smtClean="0"/>
              <a:t>TARGETS: </a:t>
            </a:r>
            <a:r>
              <a:rPr lang="en-US" sz="1600" i="1" dirty="0" smtClean="0">
                <a:solidFill>
                  <a:srgbClr val="FF0000"/>
                </a:solidFill>
              </a:rPr>
              <a:t>PREREQUISITES</a:t>
            </a:r>
          </a:p>
          <a:p>
            <a:pPr marL="228600" lvl="1" indent="0">
              <a:buNone/>
            </a:pPr>
            <a:r>
              <a:rPr lang="en-US" sz="1600" i="1" dirty="0"/>
              <a:t>	</a:t>
            </a:r>
            <a:r>
              <a:rPr lang="en-US" sz="1600" i="1" dirty="0" smtClean="0"/>
              <a:t>RECIPE</a:t>
            </a:r>
            <a:endParaRPr lang="en-US" sz="1600" i="1" dirty="0"/>
          </a:p>
        </p:txBody>
      </p:sp>
      <p:pic>
        <p:nvPicPr>
          <p:cNvPr id="6" name="Picture 5"/>
          <p:cNvPicPr>
            <a:picLocks noChangeAspect="1"/>
          </p:cNvPicPr>
          <p:nvPr/>
        </p:nvPicPr>
        <p:blipFill>
          <a:blip r:embed="rId5"/>
          <a:stretch>
            <a:fillRect/>
          </a:stretch>
        </p:blipFill>
        <p:spPr>
          <a:xfrm>
            <a:off x="8663726" y="526835"/>
            <a:ext cx="1638300" cy="781050"/>
          </a:xfrm>
          <a:prstGeom prst="rect">
            <a:avLst/>
          </a:prstGeom>
        </p:spPr>
      </p:pic>
      <p:sp>
        <p:nvSpPr>
          <p:cNvPr id="7" name="Rectangle 6"/>
          <p:cNvSpPr/>
          <p:nvPr/>
        </p:nvSpPr>
        <p:spPr bwMode="ltGray">
          <a:xfrm>
            <a:off x="9394417" y="990445"/>
            <a:ext cx="946880" cy="31432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8" name="Picture 7"/>
          <p:cNvPicPr>
            <a:picLocks noChangeAspect="1"/>
          </p:cNvPicPr>
          <p:nvPr/>
        </p:nvPicPr>
        <p:blipFill>
          <a:blip r:embed="rId6"/>
          <a:stretch>
            <a:fillRect/>
          </a:stretch>
        </p:blipFill>
        <p:spPr>
          <a:xfrm>
            <a:off x="9421538" y="554893"/>
            <a:ext cx="2156567" cy="502382"/>
          </a:xfrm>
          <a:prstGeom prst="rect">
            <a:avLst/>
          </a:prstGeom>
        </p:spPr>
      </p:pic>
      <p:sp>
        <p:nvSpPr>
          <p:cNvPr id="11" name="TextBox 10">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64997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Ant</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t>35</a:t>
            </a:fld>
            <a:endParaRPr lang="en-US"/>
          </a:p>
        </p:txBody>
      </p:sp>
      <p:sp>
        <p:nvSpPr>
          <p:cNvPr id="6" name="Content Placeholder 5"/>
          <p:cNvSpPr>
            <a:spLocks noGrp="1"/>
          </p:cNvSpPr>
          <p:nvPr>
            <p:ph idx="4294967295"/>
          </p:nvPr>
        </p:nvSpPr>
        <p:spPr>
          <a:xfrm>
            <a:off x="0" y="1524000"/>
            <a:ext cx="10969625" cy="4572000"/>
          </a:xfrm>
        </p:spPr>
        <p:txBody>
          <a:bodyPr/>
          <a:lstStyle/>
          <a:p>
            <a:pPr marL="0" indent="0">
              <a:buNone/>
            </a:pPr>
            <a:r>
              <a:rPr lang="en-US" dirty="0" smtClean="0"/>
              <a:t>What is Ant?</a:t>
            </a:r>
          </a:p>
          <a:p>
            <a:pPr marL="609505" lvl="1" indent="-380905">
              <a:buFont typeface="Arial" panose="020B0604020202020204" pitchFamily="34" charset="0"/>
              <a:buChar char="•"/>
            </a:pPr>
            <a:r>
              <a:rPr lang="en-US" sz="1800" dirty="0">
                <a:hlinkClick r:id="rId3"/>
              </a:rPr>
              <a:t>http://ant.apache.org</a:t>
            </a:r>
            <a:r>
              <a:rPr lang="en-US" sz="1800" dirty="0" smtClean="0">
                <a:hlinkClick r:id="rId3"/>
              </a:rPr>
              <a:t>/</a:t>
            </a:r>
            <a:r>
              <a:rPr lang="en-US" sz="1800" dirty="0" smtClean="0"/>
              <a:t> </a:t>
            </a:r>
            <a:endParaRPr lang="en-US" sz="1800" dirty="0"/>
          </a:p>
          <a:p>
            <a:pPr marL="609505" lvl="1" indent="-380905">
              <a:buFont typeface="Arial" panose="020B0604020202020204" pitchFamily="34" charset="0"/>
              <a:buChar char="•"/>
            </a:pPr>
            <a:r>
              <a:rPr lang="en-US" sz="1800" dirty="0" smtClean="0"/>
              <a:t>A Java based scripting tool for automating build</a:t>
            </a:r>
          </a:p>
          <a:p>
            <a:pPr marL="609505" lvl="1" indent="-380905">
              <a:buFont typeface="Arial" panose="020B0604020202020204" pitchFamily="34" charset="0"/>
              <a:buChar char="•"/>
            </a:pPr>
            <a:r>
              <a:rPr lang="en-US" sz="1800" dirty="0" smtClean="0"/>
              <a:t>Similar to ‘make’</a:t>
            </a:r>
          </a:p>
          <a:p>
            <a:pPr marL="609505" lvl="1" indent="-380905">
              <a:buFont typeface="Arial" panose="020B0604020202020204" pitchFamily="34" charset="0"/>
              <a:buChar char="•"/>
            </a:pPr>
            <a:r>
              <a:rPr lang="en-US" sz="1800" dirty="0" smtClean="0"/>
              <a:t>Platform independent</a:t>
            </a:r>
          </a:p>
          <a:p>
            <a:pPr marL="609505" lvl="1" indent="-380905">
              <a:buFont typeface="Arial" panose="020B0604020202020204" pitchFamily="34" charset="0"/>
              <a:buChar char="•"/>
            </a:pPr>
            <a:r>
              <a:rPr lang="en-US" sz="1800" dirty="0" smtClean="0"/>
              <a:t>XML based format (build.xml)</a:t>
            </a:r>
            <a:endParaRPr lang="en-US" dirty="0" smtClean="0"/>
          </a:p>
          <a:p>
            <a:pPr marL="0" indent="0">
              <a:buNone/>
            </a:pPr>
            <a:r>
              <a:rPr lang="en-US" dirty="0" smtClean="0"/>
              <a:t>Jenkins Ant Build Step</a:t>
            </a:r>
            <a:endParaRPr lang="en-US" dirty="0"/>
          </a:p>
          <a:p>
            <a:pPr marL="0" indent="0">
              <a:buNone/>
            </a:pPr>
            <a:endParaRPr lang="en-US" dirty="0" smtClean="0"/>
          </a:p>
        </p:txBody>
      </p:sp>
      <p:sp>
        <p:nvSpPr>
          <p:cNvPr id="4" name="Subtitle 3"/>
          <p:cNvSpPr>
            <a:spLocks noGrp="1"/>
          </p:cNvSpPr>
          <p:nvPr>
            <p:ph type="body" sz="quarter" idx="4294967295"/>
          </p:nvPr>
        </p:nvSpPr>
        <p:spPr>
          <a:xfrm>
            <a:off x="0" y="933450"/>
            <a:ext cx="10969625" cy="381000"/>
          </a:xfrm>
        </p:spPr>
        <p:txBody>
          <a:bodyPr/>
          <a:lstStyle/>
          <a:p>
            <a:r>
              <a:rPr lang="en-US" dirty="0" smtClean="0"/>
              <a:t>Build tool</a:t>
            </a:r>
            <a:endParaRPr lang="en-US" dirty="0"/>
          </a:p>
        </p:txBody>
      </p:sp>
      <p:sp>
        <p:nvSpPr>
          <p:cNvPr id="3" name="AutoShape 2" descr="「apache ant logo」の画像検索結果"/>
          <p:cNvSpPr>
            <a:spLocks noChangeAspect="1" noChangeArrowheads="1"/>
          </p:cNvSpPr>
          <p:nvPr/>
        </p:nvSpPr>
        <p:spPr bwMode="auto">
          <a:xfrm>
            <a:off x="-30162" y="-136525"/>
            <a:ext cx="1857375" cy="1152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7798" y="587855"/>
            <a:ext cx="1642004" cy="1019771"/>
          </a:xfrm>
          <a:prstGeom prst="rect">
            <a:avLst/>
          </a:prstGeom>
        </p:spPr>
      </p:pic>
      <p:pic>
        <p:nvPicPr>
          <p:cNvPr id="2" name="Picture 1"/>
          <p:cNvPicPr>
            <a:picLocks noChangeAspect="1"/>
          </p:cNvPicPr>
          <p:nvPr/>
        </p:nvPicPr>
        <p:blipFill>
          <a:blip r:embed="rId5"/>
          <a:stretch>
            <a:fillRect/>
          </a:stretch>
        </p:blipFill>
        <p:spPr>
          <a:xfrm>
            <a:off x="1271464" y="3983610"/>
            <a:ext cx="7631483" cy="2101464"/>
          </a:xfrm>
          <a:prstGeom prst="rect">
            <a:avLst/>
          </a:prstGeom>
          <a:ln>
            <a:solidFill>
              <a:schemeClr val="bg1">
                <a:lumMod val="7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7415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Maven</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t>36</a:t>
            </a:fld>
            <a:endParaRPr lang="en-US"/>
          </a:p>
        </p:txBody>
      </p:sp>
      <p:sp>
        <p:nvSpPr>
          <p:cNvPr id="6" name="Content Placeholder 5"/>
          <p:cNvSpPr>
            <a:spLocks noGrp="1"/>
          </p:cNvSpPr>
          <p:nvPr>
            <p:ph idx="4294967295"/>
          </p:nvPr>
        </p:nvSpPr>
        <p:spPr>
          <a:xfrm>
            <a:off x="0" y="1524000"/>
            <a:ext cx="10969625" cy="4572000"/>
          </a:xfrm>
        </p:spPr>
        <p:txBody>
          <a:bodyPr/>
          <a:lstStyle/>
          <a:p>
            <a:pPr marL="0" indent="0">
              <a:buNone/>
            </a:pPr>
            <a:r>
              <a:rPr lang="en-US" dirty="0" smtClean="0"/>
              <a:t>What is Apache Maven?</a:t>
            </a:r>
          </a:p>
          <a:p>
            <a:pPr marL="533267" lvl="2" indent="-380905">
              <a:buFont typeface="Arial" panose="020B0604020202020204" pitchFamily="34" charset="0"/>
              <a:buChar char="•"/>
            </a:pPr>
            <a:r>
              <a:rPr lang="en-US" sz="1800" dirty="0">
                <a:hlinkClick r:id="rId3"/>
              </a:rPr>
              <a:t>https://maven.apache.org</a:t>
            </a:r>
            <a:r>
              <a:rPr lang="en-US" sz="1800" dirty="0" smtClean="0">
                <a:hlinkClick r:id="rId3"/>
              </a:rPr>
              <a:t>/</a:t>
            </a:r>
            <a:r>
              <a:rPr lang="en-US" sz="1800" dirty="0" smtClean="0"/>
              <a:t> </a:t>
            </a:r>
          </a:p>
          <a:p>
            <a:pPr marL="533267" lvl="2" indent="-380905">
              <a:buFont typeface="Arial" panose="020B0604020202020204" pitchFamily="34" charset="0"/>
              <a:buChar char="•"/>
            </a:pPr>
            <a:r>
              <a:rPr lang="en-US" sz="1800" dirty="0" smtClean="0"/>
              <a:t>Maven is </a:t>
            </a:r>
            <a:r>
              <a:rPr lang="en-US" sz="1800" dirty="0"/>
              <a:t>a Yiddish word meaning </a:t>
            </a:r>
            <a:r>
              <a:rPr lang="en-US" sz="1800" dirty="0" smtClean="0"/>
              <a:t>“accumulator </a:t>
            </a:r>
            <a:r>
              <a:rPr lang="en-US" sz="1800" dirty="0"/>
              <a:t>of </a:t>
            </a:r>
            <a:r>
              <a:rPr lang="en-US" sz="1800" dirty="0" smtClean="0"/>
              <a:t>knowledge”</a:t>
            </a:r>
          </a:p>
          <a:p>
            <a:pPr marL="533267" lvl="2" indent="-380905">
              <a:buFont typeface="Arial" panose="020B0604020202020204" pitchFamily="34" charset="0"/>
              <a:buChar char="•"/>
            </a:pPr>
            <a:r>
              <a:rPr lang="en-US" sz="1800" dirty="0" smtClean="0"/>
              <a:t>Used for </a:t>
            </a:r>
            <a:r>
              <a:rPr lang="en-US" sz="1800" dirty="0"/>
              <a:t>building and managing any Java-based </a:t>
            </a:r>
            <a:r>
              <a:rPr lang="en-US" sz="1800" dirty="0" smtClean="0"/>
              <a:t>project</a:t>
            </a:r>
          </a:p>
          <a:p>
            <a:pPr marL="533267" lvl="2" indent="-380905">
              <a:buFont typeface="Arial" panose="020B0604020202020204" pitchFamily="34" charset="0"/>
              <a:buChar char="•"/>
            </a:pPr>
            <a:r>
              <a:rPr lang="en-US" sz="1800" dirty="0" smtClean="0"/>
              <a:t>Manage all your project dependencies and life-cycle</a:t>
            </a:r>
          </a:p>
          <a:p>
            <a:pPr marL="533267" lvl="2" indent="-380905">
              <a:buFont typeface="Arial" panose="020B0604020202020204" pitchFamily="34" charset="0"/>
              <a:buChar char="•"/>
            </a:pPr>
            <a:r>
              <a:rPr lang="en-US" sz="1800" dirty="0" smtClean="0"/>
              <a:t>Used in big and complex projects</a:t>
            </a:r>
          </a:p>
          <a:p>
            <a:pPr marL="533267" lvl="2" indent="-380905">
              <a:buFont typeface="Arial" panose="020B0604020202020204" pitchFamily="34" charset="0"/>
              <a:buChar char="•"/>
            </a:pPr>
            <a:r>
              <a:rPr lang="en-US" sz="1800" dirty="0" smtClean="0"/>
              <a:t>Uses pom.xml for dependency mapping</a:t>
            </a:r>
          </a:p>
          <a:p>
            <a:pPr marL="533267" lvl="2" indent="-380905">
              <a:buFont typeface="Arial" panose="020B0604020202020204" pitchFamily="34" charset="0"/>
              <a:buChar char="•"/>
            </a:pPr>
            <a:endParaRPr lang="en-US" dirty="0" smtClean="0"/>
          </a:p>
          <a:p>
            <a:pPr marL="533267" lvl="2" indent="-380905">
              <a:buFont typeface="Arial" panose="020B0604020202020204" pitchFamily="34" charset="0"/>
              <a:buChar char="•"/>
            </a:pPr>
            <a:endParaRPr lang="en-US" dirty="0"/>
          </a:p>
          <a:p>
            <a:pPr marL="15202" lvl="1" indent="0">
              <a:buNone/>
            </a:pPr>
            <a:r>
              <a:rPr lang="en-US" dirty="0" smtClean="0"/>
              <a:t>                                                      Jenkins Maven Build Step:</a:t>
            </a:r>
          </a:p>
        </p:txBody>
      </p:sp>
      <p:sp>
        <p:nvSpPr>
          <p:cNvPr id="4" name="Subtitle 3"/>
          <p:cNvSpPr>
            <a:spLocks noGrp="1"/>
          </p:cNvSpPr>
          <p:nvPr>
            <p:ph type="body" sz="quarter" idx="4294967295"/>
          </p:nvPr>
        </p:nvSpPr>
        <p:spPr>
          <a:xfrm>
            <a:off x="0" y="933450"/>
            <a:ext cx="10969625" cy="381000"/>
          </a:xfrm>
        </p:spPr>
        <p:txBody>
          <a:bodyPr/>
          <a:lstStyle/>
          <a:p>
            <a:r>
              <a:rPr lang="en-US" dirty="0" smtClean="0"/>
              <a:t>Build tool</a:t>
            </a:r>
            <a:endParaRPr lang="en-US" dirty="0"/>
          </a:p>
        </p:txBody>
      </p:sp>
      <p:pic>
        <p:nvPicPr>
          <p:cNvPr id="3" name="Picture 2"/>
          <p:cNvPicPr>
            <a:picLocks noChangeAspect="1"/>
          </p:cNvPicPr>
          <p:nvPr/>
        </p:nvPicPr>
        <p:blipFill>
          <a:blip r:embed="rId4"/>
          <a:stretch>
            <a:fillRect/>
          </a:stretch>
        </p:blipFill>
        <p:spPr>
          <a:xfrm>
            <a:off x="6312024" y="3203829"/>
            <a:ext cx="5485244" cy="2892170"/>
          </a:xfrm>
          <a:prstGeom prst="rect">
            <a:avLst/>
          </a:prstGeom>
          <a:ln>
            <a:solidFill>
              <a:schemeClr val="bg1">
                <a:lumMod val="75000"/>
              </a:schemeClr>
            </a:solidFill>
          </a:ln>
        </p:spPr>
      </p:pic>
      <p:pic>
        <p:nvPicPr>
          <p:cNvPr id="9" name="Picture 8"/>
          <p:cNvPicPr>
            <a:picLocks noChangeAspect="1"/>
          </p:cNvPicPr>
          <p:nvPr/>
        </p:nvPicPr>
        <p:blipFill>
          <a:blip r:embed="rId5"/>
          <a:stretch>
            <a:fillRect/>
          </a:stretch>
        </p:blipFill>
        <p:spPr>
          <a:xfrm>
            <a:off x="9416411" y="519656"/>
            <a:ext cx="2162972" cy="596682"/>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01199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Gradle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37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Emerge from build hell</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http://gradle.org</a:t>
            </a:r>
            <a:r>
              <a:rPr lang="en-US" dirty="0" smtClean="0">
                <a:hlinkClick r:id="rId2"/>
              </a:rPr>
              <a:t>/</a:t>
            </a:r>
            <a:endParaRPr lang="en-US" dirty="0" smtClean="0"/>
          </a:p>
          <a:p>
            <a:r>
              <a:rPr lang="en-US" b="1" dirty="0" smtClean="0"/>
              <a:t>Gradle</a:t>
            </a:r>
            <a:r>
              <a:rPr lang="en-US" dirty="0" smtClean="0"/>
              <a:t> - </a:t>
            </a:r>
            <a:r>
              <a:rPr lang="en-US" dirty="0"/>
              <a:t>the modern open source polyglot build automation system</a:t>
            </a:r>
            <a:r>
              <a:rPr lang="en-US" dirty="0" smtClean="0"/>
              <a:t>.</a:t>
            </a:r>
            <a:endParaRPr lang="en-US" dirty="0"/>
          </a:p>
          <a:p>
            <a:pPr fontAlgn="base"/>
            <a:r>
              <a:rPr lang="en-US" dirty="0"/>
              <a:t>Automate and integrate your DevOps toolchain with a concise and expressive build programming language. End long build times. End code </a:t>
            </a:r>
            <a:r>
              <a:rPr lang="en-US" dirty="0" smtClean="0"/>
              <a:t>freezes.</a:t>
            </a:r>
            <a:endParaRPr lang="en-US" dirty="0"/>
          </a:p>
          <a:p>
            <a:pPr fontAlgn="base"/>
            <a:r>
              <a:rPr lang="en-US" dirty="0"/>
              <a:t>Plugins and integrations with every imaginable tool in the DevOps Automation pipeline from IDEs like Eclipse, Android Studio and IntelliJ to Jenkins through to Chef, Puppet, Docker, and Ansible.</a:t>
            </a:r>
            <a:endParaRPr lang="en-US" dirty="0" smtClean="0"/>
          </a:p>
          <a:p>
            <a:pPr fontAlgn="base"/>
            <a:r>
              <a:rPr lang="en-US" dirty="0" smtClean="0"/>
              <a:t>Book provides recipes</a:t>
            </a:r>
            <a:r>
              <a:rPr lang="en-US" dirty="0"/>
              <a:t>, techniques, and syntax to help you master </a:t>
            </a:r>
            <a:r>
              <a:rPr lang="en-US" dirty="0" smtClean="0"/>
              <a:t>build automation.</a:t>
            </a:r>
          </a:p>
          <a:p>
            <a:pPr fontAlgn="base"/>
            <a:r>
              <a:rPr lang="en-US" dirty="0" smtClean="0"/>
              <a:t>Uses </a:t>
            </a:r>
            <a:r>
              <a:rPr lang="en-US" dirty="0" err="1" smtClean="0"/>
              <a:t>build.gradle</a:t>
            </a:r>
            <a:r>
              <a:rPr lang="en-US" dirty="0" smtClean="0"/>
              <a:t> and others for dependencies</a:t>
            </a:r>
            <a:endParaRPr lang="en-US" dirty="0"/>
          </a:p>
          <a:p>
            <a:endParaRPr lang="en-US" dirty="0"/>
          </a:p>
        </p:txBody>
      </p:sp>
      <p:pic>
        <p:nvPicPr>
          <p:cNvPr id="3" name="Picture 2"/>
          <p:cNvPicPr>
            <a:picLocks noChangeAspect="1"/>
          </p:cNvPicPr>
          <p:nvPr/>
        </p:nvPicPr>
        <p:blipFill>
          <a:blip r:embed="rId3"/>
          <a:stretch>
            <a:fillRect/>
          </a:stretch>
        </p:blipFill>
        <p:spPr>
          <a:xfrm>
            <a:off x="9028345" y="521208"/>
            <a:ext cx="2551039" cy="794032"/>
          </a:xfrm>
          <a:prstGeom prst="rect">
            <a:avLst/>
          </a:prstGeom>
        </p:spPr>
      </p:pic>
      <p:pic>
        <p:nvPicPr>
          <p:cNvPr id="4" name="Picture 3"/>
          <p:cNvPicPr>
            <a:picLocks noChangeAspect="1"/>
          </p:cNvPicPr>
          <p:nvPr/>
        </p:nvPicPr>
        <p:blipFill>
          <a:blip r:embed="rId4"/>
          <a:stretch>
            <a:fillRect/>
          </a:stretch>
        </p:blipFill>
        <p:spPr>
          <a:xfrm>
            <a:off x="8544272" y="1938205"/>
            <a:ext cx="2930302" cy="3841952"/>
          </a:xfrm>
          <a:prstGeom prst="rect">
            <a:avLst/>
          </a:prstGeom>
          <a:ln>
            <a:solidFill>
              <a:schemeClr val="bg1">
                <a:lumMod val="75000"/>
              </a:schemeClr>
            </a:solidFill>
          </a:ln>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4425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SaltStack</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38</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Intelligent orchestration for the software-defined data center</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https://saltstack.com/saltstack-enterprise</a:t>
            </a:r>
            <a:r>
              <a:rPr lang="en-US" dirty="0" smtClean="0">
                <a:hlinkClick r:id="rId2"/>
              </a:rPr>
              <a:t>/</a:t>
            </a:r>
            <a:endParaRPr lang="en-US" dirty="0" smtClean="0"/>
          </a:p>
          <a:p>
            <a:pPr fontAlgn="base"/>
            <a:r>
              <a:rPr lang="en-US" b="1" dirty="0"/>
              <a:t>Enterprise-grade </a:t>
            </a:r>
            <a:r>
              <a:rPr lang="en-US" b="1" dirty="0" smtClean="0"/>
              <a:t>Salt - </a:t>
            </a:r>
            <a:r>
              <a:rPr lang="en-US" dirty="0" smtClean="0"/>
              <a:t>SaltStack</a:t>
            </a:r>
            <a:r>
              <a:rPr lang="en-US" dirty="0"/>
              <a:t>® Enterprise provides enterprise DevOps and IT operations organizations with the first enterprise-grade customer experience built on the powerful Salt open source platform for IT automation and orchestration</a:t>
            </a:r>
            <a:r>
              <a:rPr lang="en-US" dirty="0" smtClean="0"/>
              <a:t>.</a:t>
            </a:r>
          </a:p>
          <a:p>
            <a:pPr fontAlgn="base"/>
            <a:r>
              <a:rPr lang="en-US" b="1" dirty="0"/>
              <a:t>More scalable, secure &amp; </a:t>
            </a:r>
            <a:r>
              <a:rPr lang="en-US" b="1" dirty="0" smtClean="0"/>
              <a:t>usable - </a:t>
            </a:r>
            <a:r>
              <a:rPr lang="en-US" dirty="0" smtClean="0"/>
              <a:t>SaltStack</a:t>
            </a:r>
            <a:r>
              <a:rPr lang="en-US" dirty="0"/>
              <a:t>® Enterprise is powered by Salt open source software but now offers a completely new graphical user interface made possible by the new SaltStack Enterprise Operations </a:t>
            </a:r>
            <a:r>
              <a:rPr lang="en-US" dirty="0" smtClean="0"/>
              <a:t>Framework.</a:t>
            </a:r>
          </a:p>
          <a:p>
            <a:pPr fontAlgn="base"/>
            <a:r>
              <a:rPr lang="en-US" b="1" dirty="0"/>
              <a:t>Intelligence </a:t>
            </a:r>
            <a:r>
              <a:rPr lang="en-US" b="1" dirty="0" smtClean="0"/>
              <a:t>first - </a:t>
            </a:r>
            <a:r>
              <a:rPr lang="en-US" dirty="0" smtClean="0"/>
              <a:t>SaltStack </a:t>
            </a:r>
            <a:r>
              <a:rPr lang="en-US" dirty="0"/>
              <a:t>Enterprise is the system management software industry’s first intelligent orchestration for the software-defined data </a:t>
            </a:r>
            <a:r>
              <a:rPr lang="en-US" dirty="0" smtClean="0"/>
              <a:t>center.</a:t>
            </a:r>
            <a:endParaRPr lang="en-US" dirty="0"/>
          </a:p>
          <a:p>
            <a:pPr fontAlgn="base"/>
            <a:endParaRPr lang="en-US" dirty="0"/>
          </a:p>
          <a:p>
            <a:endParaRPr lang="en-US" dirty="0"/>
          </a:p>
        </p:txBody>
      </p:sp>
      <p:pic>
        <p:nvPicPr>
          <p:cNvPr id="7" name="Picture 6"/>
          <p:cNvPicPr>
            <a:picLocks noChangeAspect="1"/>
          </p:cNvPicPr>
          <p:nvPr/>
        </p:nvPicPr>
        <p:blipFill>
          <a:blip r:embed="rId3"/>
          <a:stretch>
            <a:fillRect/>
          </a:stretch>
        </p:blipFill>
        <p:spPr>
          <a:xfrm>
            <a:off x="9086867" y="548680"/>
            <a:ext cx="2527481" cy="648072"/>
          </a:xfrm>
          <a:prstGeom prst="rect">
            <a:avLst/>
          </a:prstGeom>
        </p:spPr>
      </p:pic>
      <p:pic>
        <p:nvPicPr>
          <p:cNvPr id="10" name="Picture 9"/>
          <p:cNvPicPr>
            <a:picLocks noChangeAspect="1"/>
          </p:cNvPicPr>
          <p:nvPr/>
        </p:nvPicPr>
        <p:blipFill>
          <a:blip r:embed="rId4"/>
          <a:stretch>
            <a:fillRect/>
          </a:stretch>
        </p:blipFill>
        <p:spPr>
          <a:xfrm>
            <a:off x="6595023" y="2492896"/>
            <a:ext cx="5182369" cy="2304256"/>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7814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Chef</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39</a:t>
            </a:fld>
            <a:endParaRPr lang="en-US" dirty="0"/>
          </a:p>
        </p:txBody>
      </p:sp>
      <p:sp>
        <p:nvSpPr>
          <p:cNvPr id="7" name="Text Placeholder 6"/>
          <p:cNvSpPr>
            <a:spLocks noGrp="1"/>
          </p:cNvSpPr>
          <p:nvPr>
            <p:ph type="body" idx="4294967295"/>
          </p:nvPr>
        </p:nvSpPr>
        <p:spPr>
          <a:xfrm>
            <a:off x="0" y="1524000"/>
            <a:ext cx="5303838" cy="320675"/>
          </a:xfrm>
        </p:spPr>
        <p:txBody>
          <a:bodyPr>
            <a:normAutofit fontScale="92500" lnSpcReduction="20000"/>
          </a:bodyPr>
          <a:lstStyle/>
          <a:p>
            <a:r>
              <a:rPr lang="en-US" dirty="0" smtClean="0"/>
              <a:t>Infrastructure as Code</a:t>
            </a:r>
            <a:endParaRPr lang="en-US" dirty="0"/>
          </a:p>
        </p:txBody>
      </p:sp>
      <p:sp>
        <p:nvSpPr>
          <p:cNvPr id="6" name="Content Placeholder 5"/>
          <p:cNvSpPr>
            <a:spLocks noGrp="1"/>
          </p:cNvSpPr>
          <p:nvPr>
            <p:ph sz="half" idx="4294967295"/>
          </p:nvPr>
        </p:nvSpPr>
        <p:spPr>
          <a:xfrm>
            <a:off x="0" y="1906588"/>
            <a:ext cx="5303838" cy="4189412"/>
          </a:xfrm>
        </p:spPr>
        <p:txBody>
          <a:bodyPr/>
          <a:lstStyle/>
          <a:p>
            <a:r>
              <a:rPr lang="en-US" sz="1800" dirty="0">
                <a:hlinkClick r:id="rId3"/>
              </a:rPr>
              <a:t>https://www.chef.io/chef</a:t>
            </a:r>
            <a:r>
              <a:rPr lang="en-US" sz="1800" dirty="0" smtClean="0">
                <a:hlinkClick r:id="rId3"/>
              </a:rPr>
              <a:t>/</a:t>
            </a:r>
            <a:r>
              <a:rPr lang="en-US" sz="1800" dirty="0" smtClean="0"/>
              <a:t> </a:t>
            </a:r>
            <a:endParaRPr lang="en-US" sz="1800" dirty="0"/>
          </a:p>
          <a:p>
            <a:r>
              <a:rPr lang="en-US" sz="1800" dirty="0" smtClean="0"/>
              <a:t>Chef</a:t>
            </a:r>
            <a:r>
              <a:rPr lang="en-US" sz="1800" b="1" dirty="0" smtClean="0"/>
              <a:t> Recipe</a:t>
            </a:r>
            <a:r>
              <a:rPr lang="en-US" sz="1800" dirty="0" smtClean="0"/>
              <a:t>: describes </a:t>
            </a:r>
            <a:r>
              <a:rPr lang="en-US" sz="1800" dirty="0"/>
              <a:t>a series of </a:t>
            </a:r>
            <a:r>
              <a:rPr lang="en-US" sz="1800" dirty="0" smtClean="0"/>
              <a:t>resources </a:t>
            </a:r>
            <a:r>
              <a:rPr lang="en-US" sz="1800" dirty="0"/>
              <a:t>that should be in a particular </a:t>
            </a:r>
            <a:r>
              <a:rPr lang="en-US" sz="1800" dirty="0" smtClean="0"/>
              <a:t>state</a:t>
            </a:r>
          </a:p>
          <a:p>
            <a:r>
              <a:rPr lang="en-US" sz="1800" dirty="0" smtClean="0"/>
              <a:t>Recipes are written in Ruby DSL (domain-specific language)</a:t>
            </a:r>
          </a:p>
          <a:p>
            <a:r>
              <a:rPr lang="en-US" sz="1800" dirty="0" smtClean="0"/>
              <a:t>Chef </a:t>
            </a:r>
            <a:r>
              <a:rPr lang="en-US" sz="1800" dirty="0"/>
              <a:t>corrects any resources that are not in the desired </a:t>
            </a:r>
            <a:r>
              <a:rPr lang="en-US" sz="1800" dirty="0" smtClean="0"/>
              <a:t>state</a:t>
            </a:r>
          </a:p>
          <a:p>
            <a:r>
              <a:rPr lang="en-US" sz="1800" dirty="0" smtClean="0"/>
              <a:t>Chef </a:t>
            </a:r>
            <a:r>
              <a:rPr lang="en-US" sz="1800" b="1" dirty="0" smtClean="0"/>
              <a:t>Cookbook</a:t>
            </a:r>
            <a:r>
              <a:rPr lang="en-US" sz="1800" dirty="0" smtClean="0"/>
              <a:t>: Recipes grouped together to define a complete </a:t>
            </a:r>
            <a:r>
              <a:rPr lang="en-US" sz="1800" dirty="0"/>
              <a:t>scenario for the deployment and configuration of an </a:t>
            </a:r>
            <a:r>
              <a:rPr lang="en-US" sz="1800" dirty="0" smtClean="0"/>
              <a:t>application</a:t>
            </a:r>
          </a:p>
          <a:p>
            <a:pPr marL="0" indent="0">
              <a:buNone/>
            </a:pPr>
            <a:endParaRPr lang="en-US" dirty="0"/>
          </a:p>
        </p:txBody>
      </p:sp>
      <p:sp>
        <p:nvSpPr>
          <p:cNvPr id="9" name="Text Placeholder 8"/>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Structure</a:t>
            </a:r>
            <a:endParaRPr lang="en-US" dirty="0"/>
          </a:p>
        </p:txBody>
      </p:sp>
      <p:pic>
        <p:nvPicPr>
          <p:cNvPr id="12" name="Content Placeholder 11"/>
          <p:cNvPicPr>
            <a:picLocks noGrp="1" noChangeAspect="1"/>
          </p:cNvPicPr>
          <p:nvPr>
            <p:ph sz="quarter" idx="4294967295"/>
          </p:nvPr>
        </p:nvPicPr>
        <p:blipFill>
          <a:blip r:embed="rId4"/>
          <a:stretch>
            <a:fillRect/>
          </a:stretch>
        </p:blipFill>
        <p:spPr>
          <a:xfrm>
            <a:off x="7402513" y="1906588"/>
            <a:ext cx="4789487" cy="4189412"/>
          </a:xfrm>
          <a:prstGeom prst="rect">
            <a:avLst/>
          </a:prstGeom>
        </p:spPr>
      </p:pic>
      <p:sp>
        <p:nvSpPr>
          <p:cNvPr id="11" name="Text Placeholder 10"/>
          <p:cNvSpPr>
            <a:spLocks noGrp="1"/>
          </p:cNvSpPr>
          <p:nvPr>
            <p:ph type="body" sz="quarter" idx="4294967295"/>
          </p:nvPr>
        </p:nvSpPr>
        <p:spPr>
          <a:xfrm>
            <a:off x="0" y="933450"/>
            <a:ext cx="10969625" cy="381000"/>
          </a:xfrm>
        </p:spPr>
        <p:txBody>
          <a:bodyPr/>
          <a:lstStyle/>
          <a:p>
            <a:r>
              <a:rPr lang="en-US" dirty="0"/>
              <a:t>A Configuration Management Tool</a:t>
            </a:r>
          </a:p>
          <a:p>
            <a:endParaRPr lang="en-US" dirty="0"/>
          </a:p>
        </p:txBody>
      </p:sp>
      <p:pic>
        <p:nvPicPr>
          <p:cNvPr id="13" name="Picture 12"/>
          <p:cNvPicPr>
            <a:picLocks noChangeAspect="1"/>
          </p:cNvPicPr>
          <p:nvPr/>
        </p:nvPicPr>
        <p:blipFill>
          <a:blip r:embed="rId5"/>
          <a:stretch>
            <a:fillRect/>
          </a:stretch>
        </p:blipFill>
        <p:spPr>
          <a:xfrm>
            <a:off x="10442528" y="476672"/>
            <a:ext cx="1289221" cy="1368152"/>
          </a:xfrm>
          <a:prstGeom prst="rect">
            <a:avLst/>
          </a:prstGeom>
        </p:spPr>
      </p:pic>
      <p:sp>
        <p:nvSpPr>
          <p:cNvPr id="14" name="TextBox 13">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33976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DevOps Index (2 of 3)</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4</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595910068"/>
              </p:ext>
            </p:extLst>
          </p:nvPr>
        </p:nvGraphicFramePr>
        <p:xfrm>
          <a:off x="598983" y="947738"/>
          <a:ext cx="10969625" cy="5080000"/>
        </p:xfrm>
        <a:graphic>
          <a:graphicData uri="http://schemas.openxmlformats.org/drawingml/2006/table">
            <a:tbl>
              <a:tblPr firstRow="1" bandRow="1">
                <a:tableStyleId>{69012ECD-51FC-41F1-AA8D-1B2483CD663E}</a:tableStyleId>
              </a:tblPr>
              <a:tblGrid>
                <a:gridCol w="2193925"/>
                <a:gridCol w="2193925"/>
                <a:gridCol w="2193925"/>
                <a:gridCol w="2193925"/>
                <a:gridCol w="2193925"/>
              </a:tblGrid>
              <a:tr h="370840">
                <a:tc>
                  <a:txBody>
                    <a:bodyPr/>
                    <a:lstStyle/>
                    <a:p>
                      <a:r>
                        <a:rPr lang="en-US" dirty="0" smtClean="0"/>
                        <a:t>Performance</a:t>
                      </a:r>
                      <a:r>
                        <a:rPr lang="en-US" dirty="0" smtClean="0">
                          <a:hlinkClick r:id="rId3" action="ppaction://hlinksldjump"/>
                        </a:rPr>
                        <a:t>:</a:t>
                      </a:r>
                      <a:endParaRPr lang="en-US" dirty="0"/>
                    </a:p>
                  </a:txBody>
                  <a:tcPr>
                    <a:solidFill>
                      <a:schemeClr val="tx2">
                        <a:lumMod val="20000"/>
                        <a:lumOff val="80000"/>
                      </a:schemeClr>
                    </a:solidFill>
                  </a:tcPr>
                </a:tc>
                <a:tc>
                  <a:txBody>
                    <a:bodyPr/>
                    <a:lstStyle/>
                    <a:p>
                      <a:r>
                        <a:rPr lang="en-US" dirty="0" smtClean="0"/>
                        <a:t>Agile</a:t>
                      </a:r>
                      <a:r>
                        <a:rPr lang="en-US" dirty="0" smtClean="0">
                          <a:hlinkClick r:id="rId4" action="ppaction://hlinksldjump"/>
                        </a:rPr>
                        <a:t>:</a:t>
                      </a:r>
                      <a:endParaRPr lang="en-US" dirty="0"/>
                    </a:p>
                  </a:txBody>
                  <a:tcPr>
                    <a:solidFill>
                      <a:schemeClr val="tx2">
                        <a:lumMod val="20000"/>
                        <a:lumOff val="80000"/>
                      </a:schemeClr>
                    </a:solidFill>
                  </a:tcPr>
                </a:tc>
                <a:tc>
                  <a:txBody>
                    <a:bodyPr/>
                    <a:lstStyle/>
                    <a:p>
                      <a:r>
                        <a:rPr lang="en-US" dirty="0" smtClean="0"/>
                        <a:t>Monitoring</a:t>
                      </a:r>
                      <a:r>
                        <a:rPr lang="en-US" dirty="0" smtClean="0">
                          <a:hlinkClick r:id="rId5" action="ppaction://hlinksldjump"/>
                        </a:rPr>
                        <a:t>:</a:t>
                      </a:r>
                      <a:endParaRPr lang="en-US" dirty="0"/>
                    </a:p>
                  </a:txBody>
                  <a:tcPr>
                    <a:solidFill>
                      <a:schemeClr val="tx2">
                        <a:lumMod val="20000"/>
                        <a:lumOff val="80000"/>
                      </a:schemeClr>
                    </a:solidFill>
                  </a:tcPr>
                </a:tc>
                <a:tc>
                  <a:txBody>
                    <a:bodyPr/>
                    <a:lstStyle/>
                    <a:p>
                      <a:r>
                        <a:rPr lang="en-US" dirty="0" smtClean="0"/>
                        <a:t>Languages</a:t>
                      </a:r>
                      <a:endParaRPr lang="en-US" dirty="0"/>
                    </a:p>
                  </a:txBody>
                  <a:tcPr>
                    <a:solidFill>
                      <a:schemeClr val="tx2">
                        <a:lumMod val="20000"/>
                        <a:lumOff val="80000"/>
                      </a:schemeClr>
                    </a:solidFill>
                  </a:tcPr>
                </a:tc>
                <a:tc>
                  <a:txBody>
                    <a:bodyPr/>
                    <a:lstStyle/>
                    <a:p>
                      <a:r>
                        <a:rPr lang="en-US" dirty="0" smtClean="0"/>
                        <a:t>Virtualization</a:t>
                      </a:r>
                      <a:r>
                        <a:rPr lang="en-US" dirty="0" smtClean="0">
                          <a:hlinkClick r:id="rId6" action="ppaction://hlinksldjump"/>
                        </a:rPr>
                        <a:t>:</a:t>
                      </a:r>
                      <a:endParaRPr lang="en-US" dirty="0"/>
                    </a:p>
                  </a:txBody>
                  <a:tcPr>
                    <a:solidFill>
                      <a:schemeClr val="tx2">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7" action="ppaction://hlinksldjump"/>
                        </a:rPr>
                        <a:t>StormRunner</a:t>
                      </a:r>
                      <a:endParaRPr lang="en-US" dirty="0" smtClean="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8" action="ppaction://hlinksldjump"/>
                        </a:rPr>
                        <a:t>Agile Manager</a:t>
                      </a:r>
                      <a:endParaRPr lang="en-US" dirty="0" smtClean="0"/>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9" action="ppaction://hlinksldjump"/>
                        </a:rPr>
                        <a:t>AppPulse</a:t>
                      </a:r>
                      <a:endParaRPr lang="en-US" dirty="0" smtClean="0"/>
                    </a:p>
                  </a:txBody>
                  <a:tcPr>
                    <a:solidFill>
                      <a:schemeClr val="accent4">
                        <a:lumMod val="40000"/>
                        <a:lumOff val="60000"/>
                      </a:schemeClr>
                    </a:solidFill>
                  </a:tcPr>
                </a:tc>
                <a:tc>
                  <a:txBody>
                    <a:bodyPr/>
                    <a:lstStyle/>
                    <a:p>
                      <a:r>
                        <a:rPr lang="en-US" dirty="0" smtClean="0"/>
                        <a:t>Python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0" action="ppaction://hlinksldjump"/>
                        </a:rPr>
                        <a:t>Service </a:t>
                      </a:r>
                      <a:r>
                        <a:rPr lang="en-US" dirty="0" err="1" smtClean="0">
                          <a:hlinkClick r:id="rId10" action="ppaction://hlinksldjump"/>
                        </a:rPr>
                        <a:t>Virt</a:t>
                      </a:r>
                      <a:r>
                        <a:rPr lang="en-US" dirty="0" smtClean="0">
                          <a:hlinkClick r:id="rId10" action="ppaction://hlinksldjump"/>
                        </a:rPr>
                        <a:t>.</a:t>
                      </a:r>
                      <a:endParaRPr lang="en-US" dirty="0" smtClean="0"/>
                    </a:p>
                  </a:txBody>
                  <a:tcPr>
                    <a:solidFill>
                      <a:schemeClr val="accent4">
                        <a:lumMod val="40000"/>
                        <a:lumOff val="6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1" action="ppaction://hlinksldjump"/>
                        </a:rPr>
                        <a:t>LoadRunner</a:t>
                      </a:r>
                      <a:endParaRPr lang="en-US" dirty="0" smtClean="0"/>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2" action="ppaction://hlinksldjump"/>
                        </a:rPr>
                        <a:t>ALM Octane</a:t>
                      </a:r>
                      <a:endParaRPr lang="en-US" dirty="0" smtClean="0"/>
                    </a:p>
                  </a:txBody>
                  <a:tcP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3" action="ppaction://hlinksldjump"/>
                        </a:rPr>
                        <a:t>SiteScope</a:t>
                      </a:r>
                      <a:endParaRPr lang="en-US" dirty="0" smtClean="0"/>
                    </a:p>
                  </a:txBody>
                  <a:tcPr>
                    <a:solidFill>
                      <a:schemeClr val="accent4">
                        <a:lumMod val="40000"/>
                        <a:lumOff val="60000"/>
                      </a:schemeClr>
                    </a:solidFill>
                  </a:tcPr>
                </a:tc>
                <a:tc>
                  <a:txBody>
                    <a:bodyPr/>
                    <a:lstStyle/>
                    <a:p>
                      <a:r>
                        <a:rPr lang="en-US" dirty="0" smtClean="0"/>
                        <a:t>Ruby / on Rails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4" action="ppaction://hlinksldjump"/>
                        </a:rPr>
                        <a:t>CA Lisa</a:t>
                      </a:r>
                      <a:endParaRPr lang="en-US" dirty="0" smtClean="0"/>
                    </a:p>
                  </a:txBody>
                  <a:tcPr/>
                </a:tc>
              </a:tr>
              <a:tr h="370840">
                <a:tc>
                  <a:txBody>
                    <a:bodyPr/>
                    <a:lstStyle/>
                    <a:p>
                      <a:r>
                        <a:rPr lang="en-US" dirty="0" smtClean="0">
                          <a:hlinkClick r:id="rId15" action="ppaction://hlinksldjump"/>
                        </a:rPr>
                        <a:t>SOASTA</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6" action="ppaction://hlinksldjump"/>
                        </a:rPr>
                        <a:t>CA Rally</a:t>
                      </a:r>
                      <a:r>
                        <a:rPr lang="en-US" baseline="0" dirty="0" smtClean="0">
                          <a:hlinkClick r:id="rId16" action="ppaction://hlinksldjump"/>
                        </a:rPr>
                        <a:t> Dev</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7" action="ppaction://hlinksldjump"/>
                        </a:rPr>
                        <a:t>New Relic</a:t>
                      </a:r>
                      <a:endParaRPr lang="en-US" dirty="0" smtClean="0"/>
                    </a:p>
                  </a:txBody>
                  <a:tcPr/>
                </a:tc>
                <a:tc>
                  <a:txBody>
                    <a:bodyPr/>
                    <a:lstStyle/>
                    <a:p>
                      <a:r>
                        <a:rPr lang="en-US" dirty="0" smtClean="0"/>
                        <a:t>GO</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8" action="ppaction://hlinksldjump"/>
                        </a:rPr>
                        <a:t>IBM Green Hat</a:t>
                      </a:r>
                      <a:endParaRPr lang="en-US"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19" action="ppaction://hlinksldjump"/>
                        </a:rPr>
                        <a:t>Gatling</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0" action="ppaction://hlinksldjump"/>
                        </a:rPr>
                        <a:t>VersionOne</a:t>
                      </a:r>
                      <a:endParaRPr lang="en-US" dirty="0" smtClean="0"/>
                    </a:p>
                  </a:txBody>
                  <a:tcPr/>
                </a:tc>
                <a:tc>
                  <a:txBody>
                    <a:bodyPr/>
                    <a:lstStyle/>
                    <a:p>
                      <a:r>
                        <a:rPr lang="en-US" dirty="0" smtClean="0">
                          <a:hlinkClick r:id="rId21" action="ppaction://hlinksldjump"/>
                        </a:rPr>
                        <a:t>Loggly</a:t>
                      </a:r>
                      <a:endParaRPr lang="en-US" dirty="0"/>
                    </a:p>
                  </a:txBody>
                  <a:tcPr/>
                </a:tc>
                <a:tc>
                  <a:txBody>
                    <a:bodyPr/>
                    <a:lstStyle/>
                    <a:p>
                      <a:r>
                        <a:rPr lang="en-US" dirty="0" err="1" smtClean="0"/>
                        <a:t>CSharp</a:t>
                      </a:r>
                      <a:r>
                        <a:rPr lang="en-US" dirty="0" smtClean="0"/>
                        <a:t> (C#)</a:t>
                      </a:r>
                      <a:endParaRPr lang="en-US" dirty="0"/>
                    </a:p>
                  </a:txBody>
                  <a:tcPr/>
                </a:tc>
                <a:tc>
                  <a:txBody>
                    <a:bodyPr/>
                    <a:lstStyle/>
                    <a:p>
                      <a:r>
                        <a:rPr lang="en-US" dirty="0" smtClean="0">
                          <a:hlinkClick r:id="rId22" action="ppaction://hlinksldjump"/>
                        </a:rPr>
                        <a:t>Parasoft Virtualize</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3" action="ppaction://hlinksldjump"/>
                        </a:rPr>
                        <a:t>BlazeMeter</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4" action="ppaction://hlinksldjump"/>
                        </a:rPr>
                        <a:t>Mingle </a:t>
                      </a:r>
                      <a:endParaRPr lang="en-US" dirty="0" smtClean="0"/>
                    </a:p>
                  </a:txBody>
                  <a:tcPr/>
                </a:tc>
                <a:tc>
                  <a:txBody>
                    <a:bodyPr/>
                    <a:lstStyle/>
                    <a:p>
                      <a:r>
                        <a:rPr lang="en-US" dirty="0" smtClean="0">
                          <a:hlinkClick r:id="rId25" action="ppaction://hlinksldjump"/>
                        </a:rPr>
                        <a:t>Sumo Logic</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Java</a:t>
                      </a:r>
                    </a:p>
                  </a:txBody>
                  <a:tcPr/>
                </a:tc>
                <a:tc>
                  <a:txBody>
                    <a:bodyPr/>
                    <a:lstStyle/>
                    <a:p>
                      <a:r>
                        <a:rPr lang="en-US" b="1" dirty="0" smtClean="0">
                          <a:solidFill>
                            <a:schemeClr val="bg1"/>
                          </a:solidFill>
                        </a:rPr>
                        <a:t>Chat Ops</a:t>
                      </a:r>
                      <a:r>
                        <a:rPr lang="en-US" b="1" dirty="0" smtClean="0">
                          <a:solidFill>
                            <a:schemeClr val="bg1"/>
                          </a:solidFill>
                          <a:hlinkClick r:id="rId26" action="ppaction://hlinksldjump"/>
                        </a:rPr>
                        <a:t>:</a:t>
                      </a:r>
                      <a:endParaRPr lang="en-US" b="1" dirty="0">
                        <a:solidFill>
                          <a:schemeClr val="bg1"/>
                        </a:solidFill>
                      </a:endParaRPr>
                    </a:p>
                  </a:txBody>
                  <a:tcPr>
                    <a:solidFill>
                      <a:schemeClr val="tx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7" action="ppaction://hlinksldjump"/>
                        </a:rPr>
                        <a:t>JMeter</a:t>
                      </a:r>
                      <a:endParaRPr lang="en-US" dirty="0" smtClean="0"/>
                    </a:p>
                  </a:txBody>
                  <a:tcPr/>
                </a:tc>
                <a:tc>
                  <a:txBody>
                    <a:bodyPr/>
                    <a:lstStyle/>
                    <a:p>
                      <a:r>
                        <a:rPr lang="en-US" dirty="0" smtClean="0">
                          <a:hlinkClick r:id="rId28" action="ppaction://hlinksldjump"/>
                        </a:rPr>
                        <a:t>TeamForge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29" action="ppaction://hlinksldjump"/>
                        </a:rPr>
                        <a:t>Dynatrace</a:t>
                      </a:r>
                      <a:endParaRPr lang="en-US" dirty="0" smtClean="0"/>
                    </a:p>
                  </a:txBody>
                  <a:tcPr/>
                </a:tc>
                <a:tc>
                  <a:txBody>
                    <a:bodyPr/>
                    <a:lstStyle/>
                    <a:p>
                      <a:r>
                        <a:rPr lang="en-US" dirty="0" smtClean="0"/>
                        <a:t>JavaScript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0" action="ppaction://hlinksldjump"/>
                        </a:rPr>
                        <a:t>Slack</a:t>
                      </a:r>
                      <a:endParaRPr lang="en-US" dirty="0" smtClean="0"/>
                    </a:p>
                  </a:txBody>
                  <a:tcP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hlinkClick r:id="rId31" action="ppaction://hlinksldjump"/>
                        </a:rPr>
                        <a:t>Grinder</a:t>
                      </a:r>
                      <a:endParaRPr lang="en-US" b="0" dirty="0" smtClean="0">
                        <a:solidFill>
                          <a:schemeClr val="tx1"/>
                        </a:solidFill>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Code/Infra</a:t>
                      </a:r>
                      <a:r>
                        <a:rPr lang="en-US" b="1" baseline="0" dirty="0" smtClean="0">
                          <a:solidFill>
                            <a:schemeClr val="bg1"/>
                          </a:solidFill>
                        </a:rPr>
                        <a:t> </a:t>
                      </a:r>
                      <a:r>
                        <a:rPr lang="en-US" b="1" dirty="0" smtClean="0">
                          <a:solidFill>
                            <a:schemeClr val="bg1"/>
                          </a:solidFill>
                        </a:rPr>
                        <a:t>Build</a:t>
                      </a:r>
                      <a:r>
                        <a:rPr lang="en-US" b="1" dirty="0" smtClean="0">
                          <a:solidFill>
                            <a:schemeClr val="bg1"/>
                          </a:solidFill>
                          <a:hlinkClick r:id="rId32" action="ppaction://hlinksldjump"/>
                        </a:rPr>
                        <a:t>:</a:t>
                      </a:r>
                      <a:endParaRPr lang="en-US" b="1" dirty="0" smtClean="0">
                        <a:solidFill>
                          <a:schemeClr val="bg1"/>
                        </a:solidFill>
                      </a:endParaRPr>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3" action="ppaction://hlinksldjump"/>
                        </a:rPr>
                        <a:t>Service Now</a:t>
                      </a:r>
                      <a:endParaRPr lang="en-US" dirty="0" smtClean="0"/>
                    </a:p>
                  </a:txBody>
                  <a:tcPr>
                    <a:noFill/>
                  </a:tcPr>
                </a:tc>
                <a:tc>
                  <a:txBody>
                    <a:bodyPr/>
                    <a:lstStyle/>
                    <a:p>
                      <a:r>
                        <a:rPr lang="en-US" dirty="0" smtClean="0"/>
                        <a:t>Swift</a:t>
                      </a:r>
                      <a:endParaRPr lang="en-US" dirty="0"/>
                    </a:p>
                  </a:txBody>
                  <a:tcPr/>
                </a:tc>
                <a:tc>
                  <a:txBody>
                    <a:bodyPr/>
                    <a:lstStyle/>
                    <a:p>
                      <a:r>
                        <a:rPr lang="en-US" dirty="0" smtClean="0">
                          <a:hlinkClick r:id="rId34" action="ppaction://hlinksldjump"/>
                        </a:rPr>
                        <a:t>HipChat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Security</a:t>
                      </a:r>
                      <a:r>
                        <a:rPr lang="en-US" b="1" dirty="0" smtClean="0">
                          <a:solidFill>
                            <a:schemeClr val="bg1"/>
                          </a:solidFill>
                          <a:hlinkClick r:id="rId35" action="ppaction://hlinksldjump"/>
                        </a:rPr>
                        <a:t>:</a:t>
                      </a:r>
                      <a:endParaRPr lang="en-US" b="1" dirty="0" smtClean="0">
                        <a:solidFill>
                          <a:schemeClr val="bg1"/>
                        </a:solidFill>
                      </a:endParaRPr>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6" action="ppaction://hlinksldjump"/>
                        </a:rPr>
                        <a:t>Make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hlinkClick r:id="rId37" action="ppaction://hlinksldjump"/>
                        </a:rPr>
                        <a:t>Nagios</a:t>
                      </a:r>
                      <a:endParaRPr lang="en-US" b="0" dirty="0" smtClean="0">
                        <a:solidFill>
                          <a:schemeClr val="tx1"/>
                        </a:solidFill>
                      </a:endParaRPr>
                    </a:p>
                  </a:txBody>
                  <a:tcPr>
                    <a:noFill/>
                  </a:tcPr>
                </a:tc>
                <a:tc>
                  <a:txBody>
                    <a:bodyPr/>
                    <a:lstStyle/>
                    <a:p>
                      <a:r>
                        <a:rPr lang="en-US" dirty="0" err="1" smtClean="0"/>
                        <a:t>CoffeeScript</a:t>
                      </a:r>
                      <a:endParaRPr lang="en-US" dirty="0"/>
                    </a:p>
                  </a:txBody>
                  <a:tcPr/>
                </a:tc>
                <a:tc>
                  <a:txBody>
                    <a:bodyPr/>
                    <a:lstStyle/>
                    <a:p>
                      <a:r>
                        <a:rPr lang="en-US" b="1" dirty="0" smtClean="0">
                          <a:solidFill>
                            <a:schemeClr val="bg1"/>
                          </a:solidFill>
                        </a:rPr>
                        <a:t>Other Tools/Tech</a:t>
                      </a:r>
                      <a:r>
                        <a:rPr lang="en-US" b="1" dirty="0" smtClean="0">
                          <a:solidFill>
                            <a:schemeClr val="bg1"/>
                          </a:solidFill>
                          <a:hlinkClick r:id="rId38" action="ppaction://hlinksldjump"/>
                        </a:rPr>
                        <a:t>:</a:t>
                      </a:r>
                      <a:endParaRPr lang="en-US" b="1" dirty="0">
                        <a:solidFill>
                          <a:schemeClr val="bg1"/>
                        </a:solidFill>
                      </a:endParaRPr>
                    </a:p>
                  </a:txBody>
                  <a:tcPr>
                    <a:solidFill>
                      <a:schemeClr val="tx2">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9" action="ppaction://hlinksldjump"/>
                        </a:rPr>
                        <a:t>WebInspect</a:t>
                      </a:r>
                      <a:endParaRPr lang="en-US" dirty="0" smtClean="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0" action="ppaction://hlinksldjump"/>
                        </a:rPr>
                        <a:t>Ant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hlinkClick r:id="rId33" action="ppaction://hlinksldjump"/>
                        </a:rPr>
                        <a:t>Splunk</a:t>
                      </a:r>
                      <a:endParaRPr lang="en-US" b="0" dirty="0" smtClean="0">
                        <a:solidFill>
                          <a:schemeClr val="tx1"/>
                        </a:solidFill>
                      </a:endParaRPr>
                    </a:p>
                  </a:txBody>
                  <a:tcP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Node.js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1" action="ppaction://hlinksldjump"/>
                        </a:rPr>
                        <a:t>Swagger</a:t>
                      </a:r>
                      <a:endParaRPr lang="en-US" dirty="0" smtClean="0"/>
                    </a:p>
                  </a:txBody>
                  <a:tcPr>
                    <a:no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2" action="ppaction://hlinksldjump"/>
                        </a:rPr>
                        <a:t>Fortify</a:t>
                      </a:r>
                      <a:endParaRPr lang="en-US" dirty="0" smtClean="0"/>
                    </a:p>
                  </a:txBody>
                  <a:tcPr>
                    <a:solidFill>
                      <a:schemeClr val="accent4">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3" action="ppaction://hlinksldjump"/>
                        </a:rPr>
                        <a:t>Maven</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bg1"/>
                          </a:solidFill>
                        </a:rPr>
                        <a:t>Code Metrics</a:t>
                      </a:r>
                      <a:r>
                        <a:rPr lang="en-US" b="1" dirty="0" smtClean="0">
                          <a:solidFill>
                            <a:schemeClr val="bg1"/>
                          </a:solidFill>
                          <a:hlinkClick r:id="rId44" action="ppaction://hlinksldjump"/>
                        </a:rPr>
                        <a:t>:</a:t>
                      </a:r>
                      <a:endParaRPr lang="en-US" b="1" dirty="0" smtClean="0">
                        <a:solidFill>
                          <a:schemeClr val="bg1"/>
                        </a:solidFill>
                      </a:endParaRPr>
                    </a:p>
                  </a:txBody>
                  <a:tcPr>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Curl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5" action="ppaction://hlinksldjump"/>
                        </a:rPr>
                        <a:t>Ansible</a:t>
                      </a:r>
                      <a:endParaRPr lang="en-US" dirty="0" smtClean="0"/>
                    </a:p>
                  </a:txBody>
                  <a:tcPr>
                    <a:noFill/>
                  </a:tcPr>
                </a:tc>
              </a:tr>
              <a:tr h="13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6" action="ppaction://hlinksldjump"/>
                        </a:rPr>
                        <a:t>SecureAssist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7" action="ppaction://hlinksldjump"/>
                        </a:rPr>
                        <a:t>Gradle</a:t>
                      </a:r>
                      <a:endParaRPr lang="en-US" dirty="0" smtClean="0"/>
                    </a:p>
                  </a:txBody>
                  <a:tcPr>
                    <a:noFill/>
                  </a:tcPr>
                </a:tc>
                <a:tc>
                  <a:txBody>
                    <a:bodyPr/>
                    <a:lstStyle/>
                    <a:p>
                      <a:r>
                        <a:rPr lang="en-US" dirty="0" smtClean="0">
                          <a:hlinkClick r:id="rId48" action="ppaction://hlinksldjump"/>
                        </a:rPr>
                        <a:t>Cobertura</a:t>
                      </a:r>
                      <a:endParaRPr lang="en-US" b="1" dirty="0">
                        <a:solidFill>
                          <a:schemeClr val="bg1"/>
                        </a:solidFill>
                      </a:endParaRPr>
                    </a:p>
                  </a:txBody>
                  <a:tcPr>
                    <a:noFill/>
                  </a:tcPr>
                </a:tc>
                <a:tc>
                  <a:txBody>
                    <a:bodyPr/>
                    <a:lstStyle/>
                    <a:p>
                      <a:r>
                        <a:rPr lang="en-US" b="0" dirty="0" smtClean="0">
                          <a:solidFill>
                            <a:schemeClr val="tx1"/>
                          </a:solidFill>
                        </a:rPr>
                        <a:t>Scala</a:t>
                      </a:r>
                      <a:endParaRPr lang="en-US" b="0" dirty="0">
                        <a:solidFill>
                          <a:schemeClr val="tx1"/>
                        </a:solidFill>
                      </a:endParaRPr>
                    </a:p>
                  </a:txBody>
                  <a:tcPr>
                    <a:noFill/>
                  </a:tcPr>
                </a:tc>
                <a:tc>
                  <a:txBody>
                    <a:bodyPr/>
                    <a:lstStyle/>
                    <a:p>
                      <a:r>
                        <a:rPr lang="en-US" dirty="0" smtClean="0">
                          <a:hlinkClick r:id="rId49" action="ppaction://hlinksldjump"/>
                        </a:rPr>
                        <a:t>Hubot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0" action="ppaction://hlinksldjump"/>
                        </a:rPr>
                        <a:t>Veracode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hlinkClick r:id="rId51" action="ppaction://hlinksldjump"/>
                        </a:rPr>
                        <a:t>SaltStack</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ysClr val="windowText" lastClr="000000"/>
                          </a:solidFill>
                          <a:hlinkClick r:id="rId52" action="ppaction://hlinksldjump"/>
                        </a:rPr>
                        <a:t>SonarQube</a:t>
                      </a:r>
                      <a:endParaRPr lang="en-US" b="0" dirty="0" smtClean="0">
                        <a:solidFill>
                          <a:sysClr val="windowText" lastClr="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PHP</a:t>
                      </a:r>
                    </a:p>
                  </a:txBody>
                  <a:tcPr/>
                </a:tc>
                <a:tc>
                  <a:txBody>
                    <a:bodyPr/>
                    <a:lstStyle/>
                    <a:p>
                      <a:r>
                        <a:rPr lang="en-US" dirty="0" smtClean="0">
                          <a:hlinkClick r:id="rId53" action="ppaction://hlinksldjump"/>
                        </a:rPr>
                        <a:t>IFTTT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4" action="ppaction://hlinksldjump"/>
                        </a:rPr>
                        <a:t>CyberArk</a:t>
                      </a:r>
                      <a:endParaRPr lang="en-US" dirty="0" smtClean="0"/>
                    </a:p>
                  </a:txBody>
                  <a:tcPr/>
                </a:tc>
                <a:tc>
                  <a:txBody>
                    <a:bodyPr/>
                    <a:lstStyle/>
                    <a:p>
                      <a:r>
                        <a:rPr lang="en-US" dirty="0" smtClean="0">
                          <a:solidFill>
                            <a:schemeClr val="tx1"/>
                          </a:solidFill>
                          <a:hlinkClick r:id="rId55" action="ppaction://hlinksldjump"/>
                        </a:rPr>
                        <a:t>Chef</a:t>
                      </a:r>
                      <a:r>
                        <a:rPr lang="en-US" dirty="0" smtClean="0">
                          <a:solidFill>
                            <a:schemeClr val="tx1"/>
                          </a:solidFill>
                        </a:rPr>
                        <a:t> / </a:t>
                      </a:r>
                      <a:r>
                        <a:rPr lang="en-US" dirty="0" smtClean="0">
                          <a:solidFill>
                            <a:schemeClr val="tx1"/>
                          </a:solidFill>
                          <a:hlinkClick r:id="rId56" action="ppaction://hlinksldjump"/>
                        </a:rPr>
                        <a:t>Puppet</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7" action="ppaction://hlinksldjump"/>
                        </a:rPr>
                        <a:t>JaCoCo</a:t>
                      </a:r>
                      <a:endParaRPr lang="en-US" dirty="0" smtClean="0"/>
                    </a:p>
                  </a:txBody>
                  <a:tcPr/>
                </a:tc>
                <a:tc>
                  <a:txBody>
                    <a:bodyPr/>
                    <a:lstStyle/>
                    <a:p>
                      <a:r>
                        <a:rPr lang="en-US" dirty="0" smtClean="0"/>
                        <a:t>Perl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8" action="ppaction://hlinksldjump"/>
                        </a:rPr>
                        <a:t>YAML Files</a:t>
                      </a:r>
                      <a:endParaRPr lang="en-US" dirty="0" smtClean="0"/>
                    </a:p>
                  </a:txBody>
                  <a:tcPr/>
                </a:tc>
              </a:tr>
            </a:tbl>
          </a:graphicData>
        </a:graphic>
      </p:graphicFrame>
      <p:sp>
        <p:nvSpPr>
          <p:cNvPr id="17" name="Rectangle 16"/>
          <p:cNvSpPr/>
          <p:nvPr/>
        </p:nvSpPr>
        <p:spPr bwMode="ltGray">
          <a:xfrm>
            <a:off x="2450383" y="2852936"/>
            <a:ext cx="144016" cy="216024"/>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a:t>
            </a:r>
          </a:p>
        </p:txBody>
      </p:sp>
      <p:sp>
        <p:nvSpPr>
          <p:cNvPr id="20" name="Rectangle 19"/>
          <p:cNvSpPr/>
          <p:nvPr/>
        </p:nvSpPr>
        <p:spPr bwMode="ltGray">
          <a:xfrm>
            <a:off x="2963652" y="6375752"/>
            <a:ext cx="1224136" cy="19266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ThoughtWorks</a:t>
            </a:r>
          </a:p>
        </p:txBody>
      </p:sp>
      <p:sp>
        <p:nvSpPr>
          <p:cNvPr id="22" name="Rectangle 21"/>
          <p:cNvSpPr/>
          <p:nvPr/>
        </p:nvSpPr>
        <p:spPr bwMode="ltGray">
          <a:xfrm>
            <a:off x="4367808" y="6375752"/>
            <a:ext cx="1069464" cy="192660"/>
          </a:xfrm>
          <a:prstGeom prst="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err="1" smtClean="0"/>
              <a:t>JetBrains</a:t>
            </a:r>
            <a:endParaRPr lang="en-US" sz="1200" dirty="0" smtClean="0"/>
          </a:p>
        </p:txBody>
      </p:sp>
      <p:sp>
        <p:nvSpPr>
          <p:cNvPr id="9" name="Rectangle 8">
            <a:hlinkClick r:id="rId59" action="ppaction://hlinksldjump"/>
          </p:cNvPr>
          <p:cNvSpPr/>
          <p:nvPr/>
        </p:nvSpPr>
        <p:spPr bwMode="ltGray">
          <a:xfrm>
            <a:off x="1972792" y="6375752"/>
            <a:ext cx="810840" cy="192660"/>
          </a:xfrm>
          <a:prstGeom prst="rect">
            <a:avLst/>
          </a:prstGeom>
          <a:solidFill>
            <a:srgbClr val="3333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Atlassian</a:t>
            </a:r>
          </a:p>
        </p:txBody>
      </p:sp>
      <p:sp>
        <p:nvSpPr>
          <p:cNvPr id="10" name="Rectangle 9"/>
          <p:cNvSpPr/>
          <p:nvPr/>
        </p:nvSpPr>
        <p:spPr bwMode="ltGray">
          <a:xfrm>
            <a:off x="11114535" y="3607824"/>
            <a:ext cx="144016" cy="216024"/>
          </a:xfrm>
          <a:prstGeom prst="rec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rgbClr val="FFFFFF"/>
                </a:solidFill>
              </a:rPr>
              <a:t>A</a:t>
            </a:r>
            <a:endParaRPr lang="en-US" sz="1200" dirty="0" smtClean="0">
              <a:solidFill>
                <a:srgbClr val="FFFFFF"/>
              </a:solidFill>
            </a:endParaRPr>
          </a:p>
        </p:txBody>
      </p:sp>
      <p:sp>
        <p:nvSpPr>
          <p:cNvPr id="12" name="TextBox 11">
            <a:hlinkClick r:id="rId60"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0"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58694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Puppet</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40</a:t>
            </a:fld>
            <a:endParaRPr lang="en-US" dirty="0"/>
          </a:p>
        </p:txBody>
      </p:sp>
      <p:sp>
        <p:nvSpPr>
          <p:cNvPr id="7" name="Text Placeholder 6"/>
          <p:cNvSpPr>
            <a:spLocks noGrp="1"/>
          </p:cNvSpPr>
          <p:nvPr>
            <p:ph type="body" idx="4294967295"/>
          </p:nvPr>
        </p:nvSpPr>
        <p:spPr>
          <a:xfrm>
            <a:off x="0" y="1524000"/>
            <a:ext cx="5303838" cy="320675"/>
          </a:xfrm>
        </p:spPr>
        <p:txBody>
          <a:bodyPr>
            <a:normAutofit fontScale="92500" lnSpcReduction="20000"/>
          </a:bodyPr>
          <a:lstStyle/>
          <a:p>
            <a:r>
              <a:rPr lang="en-US" dirty="0" smtClean="0"/>
              <a:t>Infrastructure as Code</a:t>
            </a:r>
            <a:endParaRPr lang="en-US" dirty="0"/>
          </a:p>
        </p:txBody>
      </p:sp>
      <p:sp>
        <p:nvSpPr>
          <p:cNvPr id="6" name="Content Placeholder 5"/>
          <p:cNvSpPr>
            <a:spLocks noGrp="1"/>
          </p:cNvSpPr>
          <p:nvPr>
            <p:ph sz="half" idx="4294967295"/>
          </p:nvPr>
        </p:nvSpPr>
        <p:spPr>
          <a:xfrm>
            <a:off x="0" y="1906588"/>
            <a:ext cx="5303838" cy="4189412"/>
          </a:xfrm>
        </p:spPr>
        <p:txBody>
          <a:bodyPr>
            <a:normAutofit/>
          </a:bodyPr>
          <a:lstStyle/>
          <a:p>
            <a:r>
              <a:rPr lang="en-US" sz="1800" dirty="0">
                <a:hlinkClick r:id="rId3"/>
              </a:rPr>
              <a:t>https://puppet.com</a:t>
            </a:r>
            <a:r>
              <a:rPr lang="en-US" sz="1800" dirty="0" smtClean="0">
                <a:hlinkClick r:id="rId3"/>
              </a:rPr>
              <a:t>/</a:t>
            </a:r>
            <a:r>
              <a:rPr lang="en-US" sz="1800" dirty="0" smtClean="0"/>
              <a:t> </a:t>
            </a:r>
            <a:endParaRPr lang="en-US" sz="1800" dirty="0"/>
          </a:p>
          <a:p>
            <a:r>
              <a:rPr lang="en-US" sz="1800" dirty="0" smtClean="0"/>
              <a:t>Puppet Manifest: describes a series of resources that should be in a particular state</a:t>
            </a:r>
          </a:p>
          <a:p>
            <a:r>
              <a:rPr lang="en-US" sz="1800" dirty="0" smtClean="0"/>
              <a:t>Manifests are written in Puppet </a:t>
            </a:r>
            <a:r>
              <a:rPr lang="en-US" sz="1800" dirty="0"/>
              <a:t>d</a:t>
            </a:r>
            <a:r>
              <a:rPr lang="en-US" sz="1800" dirty="0" smtClean="0"/>
              <a:t>eclarative language or Ruby DSL</a:t>
            </a:r>
          </a:p>
          <a:p>
            <a:r>
              <a:rPr lang="en-US" sz="1800" dirty="0" smtClean="0"/>
              <a:t>Puppet corrects any resources that are not in the desired state</a:t>
            </a:r>
          </a:p>
          <a:p>
            <a:r>
              <a:rPr lang="en-US" sz="1800" dirty="0" smtClean="0"/>
              <a:t>For more information, </a:t>
            </a:r>
            <a:r>
              <a:rPr lang="en-US" sz="1800" dirty="0"/>
              <a:t>see </a:t>
            </a:r>
            <a:r>
              <a:rPr lang="en-US" sz="1800" dirty="0">
                <a:hlinkClick r:id="rId4"/>
              </a:rPr>
              <a:t>http://www.puppetlabs.com</a:t>
            </a:r>
            <a:r>
              <a:rPr lang="en-US" sz="1800" dirty="0" smtClean="0">
                <a:hlinkClick r:id="rId4"/>
              </a:rPr>
              <a:t>/</a:t>
            </a:r>
            <a:endParaRPr lang="en-US" sz="1800" dirty="0" smtClean="0"/>
          </a:p>
          <a:p>
            <a:endParaRPr lang="en-US" sz="1800" dirty="0"/>
          </a:p>
        </p:txBody>
      </p:sp>
      <p:sp>
        <p:nvSpPr>
          <p:cNvPr id="11" name="Text Placeholder 10"/>
          <p:cNvSpPr>
            <a:spLocks noGrp="1"/>
          </p:cNvSpPr>
          <p:nvPr>
            <p:ph type="body" sz="quarter" idx="4294967295"/>
          </p:nvPr>
        </p:nvSpPr>
        <p:spPr>
          <a:xfrm>
            <a:off x="6888163" y="1524000"/>
            <a:ext cx="5303837" cy="320675"/>
          </a:xfrm>
        </p:spPr>
        <p:txBody>
          <a:bodyPr>
            <a:normAutofit fontScale="92500" lnSpcReduction="20000"/>
          </a:bodyPr>
          <a:lstStyle/>
          <a:p>
            <a:r>
              <a:rPr lang="en-US" dirty="0" smtClean="0"/>
              <a:t>The shortest path to better software</a:t>
            </a:r>
            <a:endParaRPr lang="en-US" dirty="0"/>
          </a:p>
          <a:p>
            <a:endParaRPr lang="en-US" dirty="0"/>
          </a:p>
        </p:txBody>
      </p:sp>
      <p:pic>
        <p:nvPicPr>
          <p:cNvPr id="12" name="Picture 11"/>
          <p:cNvPicPr>
            <a:picLocks noChangeAspect="1"/>
          </p:cNvPicPr>
          <p:nvPr/>
        </p:nvPicPr>
        <p:blipFill>
          <a:blip r:embed="rId5"/>
          <a:stretch>
            <a:fillRect/>
          </a:stretch>
        </p:blipFill>
        <p:spPr>
          <a:xfrm>
            <a:off x="9717885" y="573156"/>
            <a:ext cx="1861499" cy="742084"/>
          </a:xfrm>
          <a:prstGeom prst="rect">
            <a:avLst/>
          </a:prstGeom>
        </p:spPr>
      </p:pic>
      <p:pic>
        <p:nvPicPr>
          <p:cNvPr id="13" name="Picture 12"/>
          <p:cNvPicPr>
            <a:picLocks noChangeAspect="1"/>
          </p:cNvPicPr>
          <p:nvPr/>
        </p:nvPicPr>
        <p:blipFill>
          <a:blip r:embed="rId6"/>
          <a:stretch>
            <a:fillRect/>
          </a:stretch>
        </p:blipFill>
        <p:spPr>
          <a:xfrm>
            <a:off x="7247332" y="1716470"/>
            <a:ext cx="4332051" cy="3800762"/>
          </a:xfrm>
          <a:prstGeom prst="rect">
            <a:avLst/>
          </a:prstGeom>
          <a:ln>
            <a:solidFill>
              <a:schemeClr val="bg1">
                <a:lumMod val="75000"/>
              </a:schemeClr>
            </a:solidFill>
          </a:ln>
        </p:spPr>
      </p:pic>
      <p:sp>
        <p:nvSpPr>
          <p:cNvPr id="10" name="TextBox 9">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00276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Team Foundation Build</a:t>
            </a:r>
            <a:endParaRPr lang="en-US" dirty="0"/>
          </a:p>
        </p:txBody>
      </p:sp>
      <p:sp>
        <p:nvSpPr>
          <p:cNvPr id="12" name="Slide Number Placeholder 11"/>
          <p:cNvSpPr>
            <a:spLocks noGrp="1"/>
          </p:cNvSpPr>
          <p:nvPr>
            <p:ph type="sldNum" sz="quarter" idx="2"/>
          </p:nvPr>
        </p:nvSpPr>
        <p:spPr/>
        <p:txBody>
          <a:bodyPr/>
          <a:lstStyle/>
          <a:p>
            <a:fld id="{B016F8AB-BCEA-4347-8BA6-BE776009BC89}" type="slidenum">
              <a:rPr lang="en-US" smtClean="0"/>
              <a:t>41</a:t>
            </a:fld>
            <a:endParaRPr lang="en-US"/>
          </a:p>
        </p:txBody>
      </p:sp>
      <p:sp>
        <p:nvSpPr>
          <p:cNvPr id="6" name="Content Placeholder 5"/>
          <p:cNvSpPr>
            <a:spLocks noGrp="1"/>
          </p:cNvSpPr>
          <p:nvPr>
            <p:ph idx="4294967295"/>
          </p:nvPr>
        </p:nvSpPr>
        <p:spPr>
          <a:xfrm>
            <a:off x="0" y="1524000"/>
            <a:ext cx="10969625" cy="4572000"/>
          </a:xfrm>
        </p:spPr>
        <p:txBody>
          <a:bodyPr/>
          <a:lstStyle/>
          <a:p>
            <a:pPr marL="380990" indent="-380990">
              <a:buFont typeface="Arial" panose="020B0604020202020204" pitchFamily="34" charset="0"/>
              <a:buChar char="•"/>
            </a:pPr>
            <a:r>
              <a:rPr lang="en-US" dirty="0">
                <a:hlinkClick r:id="rId3"/>
              </a:rPr>
              <a:t>https://</a:t>
            </a:r>
            <a:r>
              <a:rPr lang="en-US" dirty="0" smtClean="0">
                <a:hlinkClick r:id="rId3"/>
              </a:rPr>
              <a:t>www.visualstudio.com/en-us/products/tfs-overview-vs.aspx</a:t>
            </a:r>
            <a:endParaRPr lang="en-US" dirty="0" smtClean="0"/>
          </a:p>
          <a:p>
            <a:pPr marL="380990" indent="-380990">
              <a:buFont typeface="Arial" panose="020B0604020202020204" pitchFamily="34" charset="0"/>
              <a:buChar char="•"/>
            </a:pPr>
            <a:r>
              <a:rPr lang="en-US" sz="2000" dirty="0" smtClean="0"/>
              <a:t>What is Team Foundation Build?</a:t>
            </a:r>
          </a:p>
          <a:p>
            <a:pPr marL="533387" lvl="2" indent="-380990">
              <a:buFont typeface="Arial" panose="020B0604020202020204" pitchFamily="34" charset="0"/>
              <a:buChar char="•"/>
            </a:pPr>
            <a:r>
              <a:rPr lang="en-US" sz="1600" dirty="0" smtClean="0"/>
              <a:t>TF Build link </a:t>
            </a:r>
            <a:r>
              <a:rPr lang="en-US" sz="1600" dirty="0" smtClean="0">
                <a:hlinkClick r:id="rId4"/>
              </a:rPr>
              <a:t>here</a:t>
            </a:r>
            <a:endParaRPr lang="en-US" sz="1600" dirty="0" smtClean="0"/>
          </a:p>
          <a:p>
            <a:pPr marL="533387" lvl="2" indent="-380990">
              <a:buFont typeface="Arial" panose="020B0604020202020204" pitchFamily="34" charset="0"/>
              <a:buChar char="•"/>
            </a:pPr>
            <a:r>
              <a:rPr lang="en-US" sz="1600" dirty="0" smtClean="0"/>
              <a:t>Part of Team Foundation Server (TFS)</a:t>
            </a:r>
          </a:p>
          <a:p>
            <a:pPr marL="533387" lvl="2" indent="-380990">
              <a:buFont typeface="Arial" panose="020B0604020202020204" pitchFamily="34" charset="0"/>
              <a:buChar char="•"/>
            </a:pPr>
            <a:r>
              <a:rPr lang="en-US" sz="1600" dirty="0" smtClean="0"/>
              <a:t>Part of Visual Studio portfolio</a:t>
            </a:r>
          </a:p>
          <a:p>
            <a:pPr marL="533387" lvl="2" indent="-380990">
              <a:buFont typeface="Arial" panose="020B0604020202020204" pitchFamily="34" charset="0"/>
              <a:buChar char="•"/>
            </a:pPr>
            <a:r>
              <a:rPr lang="en-US" sz="1600" dirty="0" smtClean="0"/>
              <a:t>Windows only support</a:t>
            </a:r>
          </a:p>
          <a:p>
            <a:pPr marL="533387" lvl="2" indent="-380990">
              <a:buFont typeface="Arial" panose="020B0604020202020204" pitchFamily="34" charset="0"/>
              <a:buChar char="•"/>
            </a:pPr>
            <a:r>
              <a:rPr lang="en-US" sz="1600" dirty="0" smtClean="0"/>
              <a:t>Allows definition, queue, execution, reports</a:t>
            </a:r>
          </a:p>
          <a:p>
            <a:pPr marL="533387" lvl="2" indent="-380990">
              <a:buFont typeface="Arial" panose="020B0604020202020204" pitchFamily="34" charset="0"/>
              <a:buChar char="•"/>
            </a:pPr>
            <a:r>
              <a:rPr lang="en-US" sz="1600" dirty="0" smtClean="0"/>
              <a:t>Latest version is 2015</a:t>
            </a:r>
          </a:p>
        </p:txBody>
      </p:sp>
      <p:sp>
        <p:nvSpPr>
          <p:cNvPr id="4" name="Subtitle 3"/>
          <p:cNvSpPr>
            <a:spLocks noGrp="1"/>
          </p:cNvSpPr>
          <p:nvPr>
            <p:ph type="body" sz="quarter" idx="4294967295"/>
          </p:nvPr>
        </p:nvSpPr>
        <p:spPr>
          <a:xfrm>
            <a:off x="0" y="933450"/>
            <a:ext cx="10969625" cy="381000"/>
          </a:xfrm>
        </p:spPr>
        <p:txBody>
          <a:bodyPr/>
          <a:lstStyle/>
          <a:p>
            <a:r>
              <a:rPr lang="en-US" dirty="0" smtClean="0"/>
              <a:t>Build Management</a:t>
            </a:r>
            <a:endParaRPr lang="en-US" dirty="0"/>
          </a:p>
        </p:txBody>
      </p:sp>
      <p:pic>
        <p:nvPicPr>
          <p:cNvPr id="2" name="Picture 1"/>
          <p:cNvPicPr>
            <a:picLocks noChangeAspect="1"/>
          </p:cNvPicPr>
          <p:nvPr/>
        </p:nvPicPr>
        <p:blipFill>
          <a:blip r:embed="rId5"/>
          <a:stretch>
            <a:fillRect/>
          </a:stretch>
        </p:blipFill>
        <p:spPr>
          <a:xfrm>
            <a:off x="7824192" y="597275"/>
            <a:ext cx="2717544" cy="229357"/>
          </a:xfrm>
          <a:prstGeom prst="rect">
            <a:avLst/>
          </a:prstGeom>
        </p:spPr>
      </p:pic>
      <p:pic>
        <p:nvPicPr>
          <p:cNvPr id="3" name="Picture 2"/>
          <p:cNvPicPr>
            <a:picLocks noChangeAspect="1"/>
          </p:cNvPicPr>
          <p:nvPr/>
        </p:nvPicPr>
        <p:blipFill>
          <a:blip r:embed="rId6"/>
          <a:stretch>
            <a:fillRect/>
          </a:stretch>
        </p:blipFill>
        <p:spPr>
          <a:xfrm>
            <a:off x="10675036" y="532743"/>
            <a:ext cx="954469" cy="104170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5318" y="1974571"/>
            <a:ext cx="4394187" cy="4056174"/>
          </a:xfrm>
          <a:prstGeom prst="rect">
            <a:avLst/>
          </a:prstGeom>
        </p:spPr>
      </p:pic>
      <p:sp>
        <p:nvSpPr>
          <p:cNvPr id="10" name="TextBox 9">
            <a:hlinkClick r:id="rId8"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8"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3437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(CI</a:t>
            </a:r>
            <a:r>
              <a:rPr lang="en-US" dirty="0" smtClean="0"/>
              <a:t>) and </a:t>
            </a:r>
            <a:br>
              <a:rPr lang="en-US" dirty="0" smtClean="0"/>
            </a:br>
            <a:r>
              <a:rPr lang="en-US" dirty="0" smtClean="0"/>
              <a:t>Continuous Delivery (CD)</a:t>
            </a:r>
            <a:br>
              <a:rPr lang="en-US" dirty="0" smtClean="0"/>
            </a:br>
            <a:r>
              <a:rPr lang="en-US" dirty="0" smtClean="0"/>
              <a:t>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42</a:t>
            </a:fld>
            <a:endParaRPr lang="en-US"/>
          </a:p>
        </p:txBody>
      </p:sp>
      <p:sp>
        <p:nvSpPr>
          <p:cNvPr id="5" name="TextBox 4">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3824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Jenkins / Hudson</a:t>
            </a:r>
            <a:endParaRPr lang="en-US" dirty="0"/>
          </a:p>
        </p:txBody>
      </p:sp>
      <p:sp>
        <p:nvSpPr>
          <p:cNvPr id="3" name="Slide Number Placeholder 2"/>
          <p:cNvSpPr>
            <a:spLocks noGrp="1"/>
          </p:cNvSpPr>
          <p:nvPr>
            <p:ph type="sldNum" sz="quarter" idx="2"/>
          </p:nvPr>
        </p:nvSpPr>
        <p:spPr/>
        <p:txBody>
          <a:bodyPr/>
          <a:lstStyle/>
          <a:p>
            <a:fld id="{B016F8AB-BCEA-4347-8BA6-BE776009BC89}" type="slidenum">
              <a:rPr lang="en-US" smtClean="0"/>
              <a:t>43</a:t>
            </a:fld>
            <a:endParaRPr lang="en-US"/>
          </a:p>
        </p:txBody>
      </p:sp>
      <p:sp>
        <p:nvSpPr>
          <p:cNvPr id="6" name="Content Placeholder 5"/>
          <p:cNvSpPr>
            <a:spLocks noGrp="1"/>
          </p:cNvSpPr>
          <p:nvPr>
            <p:ph sz="half" idx="4294967295"/>
          </p:nvPr>
        </p:nvSpPr>
        <p:spPr>
          <a:xfrm>
            <a:off x="0" y="1906588"/>
            <a:ext cx="5303838" cy="4189412"/>
          </a:xfrm>
        </p:spPr>
        <p:txBody>
          <a:bodyPr>
            <a:normAutofit fontScale="70000" lnSpcReduction="20000"/>
          </a:bodyPr>
          <a:lstStyle/>
          <a:p>
            <a:pPr marL="380905" indent="-380905">
              <a:buFont typeface="Arial" panose="020B0604020202020204" pitchFamily="34" charset="0"/>
              <a:buChar char="•"/>
            </a:pPr>
            <a:r>
              <a:rPr lang="en-US" sz="2000" dirty="0">
                <a:hlinkClick r:id="rId3"/>
              </a:rPr>
              <a:t>https://jenkins.io</a:t>
            </a:r>
            <a:r>
              <a:rPr lang="en-US" sz="2000" dirty="0" smtClean="0">
                <a:hlinkClick r:id="rId3"/>
              </a:rPr>
              <a:t>/</a:t>
            </a:r>
            <a:r>
              <a:rPr lang="en-US" sz="2000" dirty="0" smtClean="0"/>
              <a:t> </a:t>
            </a:r>
            <a:endParaRPr lang="en-US" sz="2000" dirty="0"/>
          </a:p>
          <a:p>
            <a:pPr marL="380905" indent="-380905">
              <a:buFont typeface="Arial" panose="020B0604020202020204" pitchFamily="34" charset="0"/>
              <a:buChar char="•"/>
            </a:pPr>
            <a:r>
              <a:rPr lang="en-US" sz="2000" dirty="0" smtClean="0"/>
              <a:t>What </a:t>
            </a:r>
            <a:r>
              <a:rPr lang="en-US" sz="2000" dirty="0"/>
              <a:t>are Hudson and Jenkins?</a:t>
            </a:r>
          </a:p>
          <a:p>
            <a:pPr marL="533267" lvl="2" indent="-380905">
              <a:buFont typeface="Arial" panose="020B0604020202020204" pitchFamily="34" charset="0"/>
              <a:buChar char="•"/>
            </a:pPr>
            <a:r>
              <a:rPr lang="en-US" sz="1600" dirty="0"/>
              <a:t>A CI tool originally called </a:t>
            </a:r>
            <a:r>
              <a:rPr lang="en-US" sz="1600" dirty="0" smtClean="0"/>
              <a:t>Hudson</a:t>
            </a:r>
            <a:endParaRPr lang="en-US" sz="1600" dirty="0"/>
          </a:p>
          <a:p>
            <a:pPr marL="533267" lvl="2" indent="-380905">
              <a:buFont typeface="Arial" panose="020B0604020202020204" pitchFamily="34" charset="0"/>
              <a:buChar char="•"/>
            </a:pPr>
            <a:r>
              <a:rPr lang="en-US" sz="1600" dirty="0"/>
              <a:t>Split into Hudson and Jenkins later</a:t>
            </a:r>
          </a:p>
          <a:p>
            <a:pPr marL="533267" lvl="2" indent="-380905">
              <a:buFont typeface="Arial" panose="020B0604020202020204" pitchFamily="34" charset="0"/>
              <a:buChar char="•"/>
            </a:pPr>
            <a:r>
              <a:rPr lang="en-US" sz="1600" dirty="0"/>
              <a:t>Jenkins now </a:t>
            </a:r>
            <a:r>
              <a:rPr lang="en-US" sz="1600" dirty="0" smtClean="0"/>
              <a:t>predominates</a:t>
            </a:r>
          </a:p>
          <a:p>
            <a:pPr marL="533267" lvl="2" indent="-380905">
              <a:buFont typeface="Arial" panose="020B0604020202020204" pitchFamily="34" charset="0"/>
              <a:buChar char="•"/>
            </a:pPr>
            <a:r>
              <a:rPr lang="en-US" sz="1600" dirty="0" smtClean="0"/>
              <a:t>HPI = Hudson Plug-In</a:t>
            </a:r>
            <a:endParaRPr lang="en-US" sz="1600" dirty="0"/>
          </a:p>
          <a:p>
            <a:pPr marL="152362" lvl="2" indent="0">
              <a:buNone/>
            </a:pPr>
            <a:endParaRPr lang="en-US" sz="1600" dirty="0"/>
          </a:p>
          <a:p>
            <a:pPr marL="380905" indent="-380905">
              <a:buFont typeface="Arial" panose="020B0604020202020204" pitchFamily="34" charset="0"/>
              <a:buChar char="•"/>
            </a:pPr>
            <a:r>
              <a:rPr lang="en-US" sz="2000" dirty="0"/>
              <a:t>What can you do using Jenkins?</a:t>
            </a:r>
          </a:p>
          <a:p>
            <a:pPr marL="533267" lvl="2" indent="-380905">
              <a:buFont typeface="Arial" panose="020B0604020202020204" pitchFamily="34" charset="0"/>
              <a:buChar char="•"/>
            </a:pPr>
            <a:r>
              <a:rPr lang="en-US" sz="1600" dirty="0"/>
              <a:t>Schedules recurring builds</a:t>
            </a:r>
          </a:p>
          <a:p>
            <a:pPr marL="533267" lvl="2" indent="-380905">
              <a:buFont typeface="Arial" panose="020B0604020202020204" pitchFamily="34" charset="0"/>
              <a:buChar char="•"/>
            </a:pPr>
            <a:r>
              <a:rPr lang="en-US" sz="1600" dirty="0"/>
              <a:t>Schedule and run tests (including HP UFT, etc.)</a:t>
            </a:r>
          </a:p>
          <a:p>
            <a:pPr marL="533267" lvl="2" indent="-380905">
              <a:buFont typeface="Arial" panose="020B0604020202020204" pitchFamily="34" charset="0"/>
              <a:buChar char="•"/>
            </a:pPr>
            <a:r>
              <a:rPr lang="en-US" sz="1600" dirty="0"/>
              <a:t>Performs analysis tasks</a:t>
            </a:r>
          </a:p>
          <a:p>
            <a:pPr marL="533267" lvl="2" indent="-380905">
              <a:buFont typeface="Arial" panose="020B0604020202020204" pitchFamily="34" charset="0"/>
              <a:buChar char="•"/>
            </a:pPr>
            <a:r>
              <a:rPr lang="en-US" sz="1600" dirty="0"/>
              <a:t>Deploy build artifacts</a:t>
            </a:r>
          </a:p>
          <a:p>
            <a:pPr marL="533267" lvl="2" indent="-380905">
              <a:buFont typeface="Arial" panose="020B0604020202020204" pitchFamily="34" charset="0"/>
              <a:buChar char="•"/>
            </a:pPr>
            <a:r>
              <a:rPr lang="en-US" sz="1600" dirty="0"/>
              <a:t>Publishing and Notification</a:t>
            </a:r>
          </a:p>
          <a:p>
            <a:pPr marL="152362" lvl="2" indent="0">
              <a:buNone/>
            </a:pPr>
            <a:endParaRPr lang="en-US" sz="1600" dirty="0"/>
          </a:p>
          <a:p>
            <a:pPr marL="380905" indent="-380905">
              <a:buFont typeface="Arial" panose="020B0604020202020204" pitchFamily="34" charset="0"/>
              <a:buChar char="•"/>
            </a:pPr>
            <a:r>
              <a:rPr lang="en-US" sz="2000" dirty="0" smtClean="0"/>
              <a:t>Evolving </a:t>
            </a:r>
            <a:r>
              <a:rPr lang="en-US" sz="2000" dirty="0"/>
              <a:t>into CD server and more</a:t>
            </a:r>
          </a:p>
          <a:p>
            <a:pPr marL="15202" lvl="1" indent="0">
              <a:buNone/>
            </a:pPr>
            <a:endParaRPr lang="en-US" dirty="0" smtClean="0"/>
          </a:p>
        </p:txBody>
      </p:sp>
      <p:pic>
        <p:nvPicPr>
          <p:cNvPr id="12" name="Content Placeholder 19"/>
          <p:cNvPicPr>
            <a:picLocks noGrp="1" noChangeAspect="1"/>
          </p:cNvPicPr>
          <p:nvPr>
            <p:ph sz="quarter" idx="4294967295"/>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7700963" y="1871663"/>
            <a:ext cx="4491037" cy="4189412"/>
          </a:xfrm>
          <a:prstGeom prst="rect">
            <a:avLst/>
          </a:prstGeom>
          <a:effectLst>
            <a:outerShdw blurRad="50800" dist="50800" dir="5400000" algn="ctr" rotWithShape="0">
              <a:schemeClr val="bg1"/>
            </a:outerShdw>
            <a:softEdge rad="0"/>
          </a:effectLst>
          <a:scene3d>
            <a:camera prst="orthographicFront"/>
            <a:lightRig rig="threePt" dir="t"/>
          </a:scene3d>
          <a:sp3d prstMaterial="dkEdge"/>
        </p:spPr>
      </p:pic>
      <p:sp>
        <p:nvSpPr>
          <p:cNvPr id="10" name="Text Placeholder 9"/>
          <p:cNvSpPr>
            <a:spLocks noGrp="1"/>
          </p:cNvSpPr>
          <p:nvPr>
            <p:ph type="body" idx="4294967295"/>
          </p:nvPr>
        </p:nvSpPr>
        <p:spPr>
          <a:xfrm>
            <a:off x="0" y="1524000"/>
            <a:ext cx="5303838" cy="320675"/>
          </a:xfrm>
        </p:spPr>
        <p:txBody>
          <a:bodyPr>
            <a:normAutofit fontScale="92500" lnSpcReduction="20000"/>
          </a:bodyPr>
          <a:lstStyle/>
          <a:p>
            <a:r>
              <a:rPr lang="en-US" dirty="0"/>
              <a:t>A CI server and beyond</a:t>
            </a:r>
          </a:p>
          <a:p>
            <a:endParaRPr lang="en-US" dirty="0"/>
          </a:p>
        </p:txBody>
      </p:sp>
      <p:pic>
        <p:nvPicPr>
          <p:cNvPr id="7" name="Picture 6"/>
          <p:cNvPicPr>
            <a:picLocks noChangeAspect="1"/>
          </p:cNvPicPr>
          <p:nvPr/>
        </p:nvPicPr>
        <p:blipFill>
          <a:blip r:embed="rId6"/>
          <a:stretch>
            <a:fillRect/>
          </a:stretch>
        </p:blipFill>
        <p:spPr>
          <a:xfrm>
            <a:off x="9353899" y="636142"/>
            <a:ext cx="2225484" cy="679098"/>
          </a:xfrm>
          <a:prstGeom prst="rect">
            <a:avLst/>
          </a:prstGeom>
          <a:ln>
            <a:solidFill>
              <a:schemeClr val="bg1">
                <a:lumMod val="75000"/>
              </a:schemeClr>
            </a:solidFill>
          </a:ln>
        </p:spPr>
      </p:pic>
      <p:pic>
        <p:nvPicPr>
          <p:cNvPr id="1026" name="Picture 2" descr="https://eveningsamurai.files.wordpress.com/2012/03/hudson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49" y="644004"/>
            <a:ext cx="1725184" cy="5789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8"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8"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71017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CloudBees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CloudBees: The Enterprise Jenkins Company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https://www.cloudbees.com</a:t>
            </a:r>
            <a:r>
              <a:rPr lang="en-US" dirty="0" smtClean="0">
                <a:hlinkClick r:id="rId2"/>
              </a:rPr>
              <a:t>/</a:t>
            </a:r>
            <a:endParaRPr lang="en-US" dirty="0" smtClean="0"/>
          </a:p>
          <a:p>
            <a:r>
              <a:rPr lang="en-US" dirty="0"/>
              <a:t>The CloudBees Jenkins Platform is the industry’s most proven, fully featured technology platform for implementing continuous integration (CI) and continuous delivery (CD</a:t>
            </a:r>
            <a:r>
              <a:rPr lang="en-US" dirty="0" smtClean="0"/>
              <a:t>).</a:t>
            </a:r>
            <a:endParaRPr lang="en-US" dirty="0"/>
          </a:p>
          <a:p>
            <a:pPr fontAlgn="base"/>
            <a:r>
              <a:rPr lang="en-US" dirty="0"/>
              <a:t>The CloudBees Jenkins Platform extends open source Jenkins with key CloudBees-developed enterprise features and capabilities that are required of mission-critical IT software</a:t>
            </a:r>
            <a:r>
              <a:rPr lang="en-US" dirty="0" smtClean="0"/>
              <a:t>.</a:t>
            </a:r>
          </a:p>
          <a:p>
            <a:pPr fontAlgn="base"/>
            <a:r>
              <a:rPr lang="en-US" dirty="0"/>
              <a:t>Includes full technical support by a team of Jenkins experts led by </a:t>
            </a:r>
            <a:r>
              <a:rPr lang="en-US" dirty="0" err="1"/>
              <a:t>Kohsuke</a:t>
            </a:r>
            <a:r>
              <a:rPr lang="en-US" dirty="0"/>
              <a:t> Kawaguchi, the creator of Jenkins</a:t>
            </a:r>
            <a:r>
              <a:rPr lang="en-US" dirty="0" smtClean="0"/>
              <a:t>.</a:t>
            </a:r>
          </a:p>
          <a:p>
            <a:pPr lvl="1"/>
            <a:r>
              <a:rPr lang="en-US" dirty="0"/>
              <a:t>Enterprise-level Security</a:t>
            </a:r>
          </a:p>
          <a:p>
            <a:pPr lvl="1"/>
            <a:r>
              <a:rPr lang="en-US" dirty="0"/>
              <a:t>Advanced Analytics and Monitoring</a:t>
            </a:r>
          </a:p>
          <a:p>
            <a:pPr lvl="1"/>
            <a:r>
              <a:rPr lang="en-US" dirty="0"/>
              <a:t>Optimized Performance</a:t>
            </a:r>
          </a:p>
          <a:p>
            <a:pPr lvl="1" fontAlgn="base"/>
            <a:endParaRPr lang="en-US" dirty="0" smtClean="0"/>
          </a:p>
        </p:txBody>
      </p:sp>
      <p:pic>
        <p:nvPicPr>
          <p:cNvPr id="3" name="Picture 2"/>
          <p:cNvPicPr>
            <a:picLocks noChangeAspect="1"/>
          </p:cNvPicPr>
          <p:nvPr/>
        </p:nvPicPr>
        <p:blipFill>
          <a:blip r:embed="rId3"/>
          <a:stretch>
            <a:fillRect/>
          </a:stretch>
        </p:blipFill>
        <p:spPr>
          <a:xfrm>
            <a:off x="8852562" y="646621"/>
            <a:ext cx="2726822" cy="622139"/>
          </a:xfrm>
          <a:prstGeom prst="rect">
            <a:avLst/>
          </a:prstGeom>
        </p:spPr>
      </p:pic>
      <p:sp>
        <p:nvSpPr>
          <p:cNvPr id="9" name="Content Placeholder 6"/>
          <p:cNvSpPr txBox="1">
            <a:spLocks/>
          </p:cNvSpPr>
          <p:nvPr/>
        </p:nvSpPr>
        <p:spPr>
          <a:xfrm>
            <a:off x="6744072" y="1476317"/>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lvl="1"/>
            <a:r>
              <a:rPr lang="en-US" dirty="0" smtClean="0"/>
              <a:t>High </a:t>
            </a:r>
            <a:r>
              <a:rPr lang="en-US" dirty="0"/>
              <a:t>Availability for Jenkins</a:t>
            </a:r>
          </a:p>
          <a:p>
            <a:pPr lvl="1"/>
            <a:r>
              <a:rPr lang="en-US" dirty="0"/>
              <a:t>Developer productivity</a:t>
            </a:r>
          </a:p>
          <a:p>
            <a:pPr lvl="1"/>
            <a:r>
              <a:rPr lang="en-US" dirty="0"/>
              <a:t>Team management for Jenkins</a:t>
            </a:r>
          </a:p>
          <a:p>
            <a:pPr lvl="1"/>
            <a:r>
              <a:rPr lang="en-US" dirty="0"/>
              <a:t>Continuous Delivery (CD) Pipelines</a:t>
            </a:r>
          </a:p>
          <a:p>
            <a:pPr lvl="1"/>
            <a:r>
              <a:rPr lang="en-US" dirty="0"/>
              <a:t>CI and CD with Docker Containers</a:t>
            </a:r>
          </a:p>
          <a:p>
            <a:pPr lvl="1" fontAlgn="base"/>
            <a:endParaRPr lang="en-US" dirty="0"/>
          </a:p>
        </p:txBody>
      </p:sp>
      <p:pic>
        <p:nvPicPr>
          <p:cNvPr id="7" name="Picture 6"/>
          <p:cNvPicPr>
            <a:picLocks noChangeAspect="1"/>
          </p:cNvPicPr>
          <p:nvPr/>
        </p:nvPicPr>
        <p:blipFill>
          <a:blip r:embed="rId4"/>
          <a:stretch>
            <a:fillRect/>
          </a:stretch>
        </p:blipFill>
        <p:spPr>
          <a:xfrm>
            <a:off x="7248128" y="3235229"/>
            <a:ext cx="3960440" cy="3251832"/>
          </a:xfrm>
          <a:prstGeom prst="rect">
            <a:avLst/>
          </a:prstGeom>
          <a:ln>
            <a:solidFill>
              <a:schemeClr val="bg1">
                <a:lumMod val="75000"/>
              </a:schemeClr>
            </a:solidFill>
          </a:ln>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4965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Bamboo</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45</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dirty="0"/>
              <a:t>Build, Test, Deploy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www.atlassian.com/software/bamboo</a:t>
            </a:r>
            <a:endParaRPr lang="en-US" dirty="0" smtClean="0"/>
          </a:p>
          <a:p>
            <a:r>
              <a:rPr lang="en-US" b="1" dirty="0" smtClean="0"/>
              <a:t>Continuous </a:t>
            </a:r>
            <a:r>
              <a:rPr lang="en-US" b="1" dirty="0"/>
              <a:t>delivery, from code to deployment</a:t>
            </a:r>
          </a:p>
          <a:p>
            <a:pPr fontAlgn="base"/>
            <a:r>
              <a:rPr lang="en-US" b="1" dirty="0" smtClean="0"/>
              <a:t>Build – </a:t>
            </a:r>
            <a:r>
              <a:rPr lang="en-US" dirty="0" smtClean="0"/>
              <a:t>Focus </a:t>
            </a:r>
            <a:r>
              <a:rPr lang="en-US" dirty="0"/>
              <a:t>on coding and count on Bamboo as your CI and build server! Create multi-stage build plans, set up triggers to start builds upon commits, and assign agents to your critical builds and deployments</a:t>
            </a:r>
            <a:r>
              <a:rPr lang="en-US" dirty="0" smtClean="0"/>
              <a:t>.</a:t>
            </a:r>
            <a:endParaRPr lang="en-US" dirty="0"/>
          </a:p>
          <a:p>
            <a:pPr fontAlgn="base"/>
            <a:r>
              <a:rPr lang="en-US" b="1" dirty="0" smtClean="0"/>
              <a:t>Test – </a:t>
            </a:r>
            <a:r>
              <a:rPr lang="en-US" dirty="0" smtClean="0"/>
              <a:t>Testing </a:t>
            </a:r>
            <a:r>
              <a:rPr lang="en-US" dirty="0"/>
              <a:t>is a key part of continuous integration. Run automated tests in Bamboo to regress your products thoroughly with each change. Parallel automated tests unleash the power of Agile Development and make catching bugs easier and faster</a:t>
            </a:r>
            <a:r>
              <a:rPr lang="en-US" dirty="0" smtClean="0"/>
              <a:t>.</a:t>
            </a:r>
          </a:p>
          <a:p>
            <a:pPr fontAlgn="base"/>
            <a:r>
              <a:rPr lang="en-US" b="1" dirty="0" smtClean="0"/>
              <a:t>Deploy – </a:t>
            </a:r>
            <a:r>
              <a:rPr lang="en-US" dirty="0" smtClean="0"/>
              <a:t>Bamboo </a:t>
            </a:r>
            <a:r>
              <a:rPr lang="en-US" dirty="0"/>
              <a:t>offers first-class support for the "delivery" aspect of continuous delivery</a:t>
            </a:r>
            <a:r>
              <a:rPr lang="en-US" dirty="0" smtClean="0"/>
              <a:t>.</a:t>
            </a:r>
            <a:endParaRPr lang="en-US" dirty="0"/>
          </a:p>
          <a:p>
            <a:pPr fontAlgn="base"/>
            <a:endParaRPr lang="en-US" dirty="0"/>
          </a:p>
        </p:txBody>
      </p:sp>
      <p:pic>
        <p:nvPicPr>
          <p:cNvPr id="7" name="Picture 6"/>
          <p:cNvPicPr>
            <a:picLocks noChangeAspect="1"/>
          </p:cNvPicPr>
          <p:nvPr/>
        </p:nvPicPr>
        <p:blipFill>
          <a:blip r:embed="rId3"/>
          <a:stretch>
            <a:fillRect/>
          </a:stretch>
        </p:blipFill>
        <p:spPr>
          <a:xfrm>
            <a:off x="8953120" y="476672"/>
            <a:ext cx="3272232" cy="792088"/>
          </a:xfrm>
          <a:prstGeom prst="rect">
            <a:avLst/>
          </a:prstGeom>
        </p:spPr>
      </p:pic>
      <p:pic>
        <p:nvPicPr>
          <p:cNvPr id="3" name="Picture 2"/>
          <p:cNvPicPr>
            <a:picLocks noChangeAspect="1"/>
          </p:cNvPicPr>
          <p:nvPr/>
        </p:nvPicPr>
        <p:blipFill>
          <a:blip r:embed="rId4"/>
          <a:stretch>
            <a:fillRect/>
          </a:stretch>
        </p:blipFill>
        <p:spPr>
          <a:xfrm>
            <a:off x="6576840" y="2288922"/>
            <a:ext cx="4953000" cy="3095625"/>
          </a:xfrm>
          <a:prstGeom prst="rect">
            <a:avLst/>
          </a:prstGeom>
        </p:spPr>
      </p:pic>
      <p:sp>
        <p:nvSpPr>
          <p:cNvPr id="10" name="Flowchart: Data 9"/>
          <p:cNvSpPr/>
          <p:nvPr/>
        </p:nvSpPr>
        <p:spPr bwMode="ltGray">
          <a:xfrm>
            <a:off x="8096672" y="6428655"/>
            <a:ext cx="2952328" cy="429345"/>
          </a:xfrm>
          <a:prstGeom prst="flowChartInputOutpu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Atlassian</a:t>
            </a:r>
          </a:p>
        </p:txBody>
      </p:sp>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93427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Team City</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Powerful Continuous Integration </a:t>
            </a:r>
            <a:r>
              <a:rPr lang="en-US" dirty="0" smtClean="0"/>
              <a:t>out </a:t>
            </a:r>
            <a:r>
              <a:rPr lang="en-US" dirty="0"/>
              <a:t>of the box</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https://www.jetbrains.com/teamcity</a:t>
            </a:r>
            <a:r>
              <a:rPr lang="en-US" dirty="0" smtClean="0">
                <a:hlinkClick r:id="rId2"/>
              </a:rPr>
              <a:t>/</a:t>
            </a:r>
            <a:endParaRPr lang="en-US" dirty="0" smtClean="0"/>
          </a:p>
          <a:p>
            <a:pPr fontAlgn="base"/>
            <a:r>
              <a:rPr lang="en-US" b="1" dirty="0"/>
              <a:t>Perform </a:t>
            </a:r>
            <a:r>
              <a:rPr lang="en-US" b="1" dirty="0" smtClean="0"/>
              <a:t>better – </a:t>
            </a:r>
            <a:r>
              <a:rPr lang="en-US" dirty="0" smtClean="0"/>
              <a:t>Do </a:t>
            </a:r>
            <a:r>
              <a:rPr lang="en-US" dirty="0"/>
              <a:t>you practice a traditional approach to Continuous Integration, or prefer Feature Branches with Git or Mercurial? </a:t>
            </a:r>
            <a:r>
              <a:rPr lang="en-US" dirty="0" smtClean="0"/>
              <a:t>Offers a wide </a:t>
            </a:r>
            <a:r>
              <a:rPr lang="en-US" dirty="0"/>
              <a:t>range of developer-oriented features to take your team's performance to the next level.</a:t>
            </a:r>
          </a:p>
          <a:p>
            <a:pPr fontAlgn="base"/>
            <a:r>
              <a:rPr lang="en-US" b="1" dirty="0"/>
              <a:t>Extend as you </a:t>
            </a:r>
            <a:r>
              <a:rPr lang="en-US" b="1" dirty="0" smtClean="0"/>
              <a:t>go – </a:t>
            </a:r>
            <a:r>
              <a:rPr lang="en-US" dirty="0" smtClean="0"/>
              <a:t>Whenever </a:t>
            </a:r>
            <a:r>
              <a:rPr lang="en-US" dirty="0"/>
              <a:t>you need special additional functionality, choose from over 100 ready-to-use plugins. Or, add custom features by creating your own plugins using the TeamCity Open API</a:t>
            </a:r>
            <a:r>
              <a:rPr lang="en-US" dirty="0" smtClean="0"/>
              <a:t>.</a:t>
            </a:r>
          </a:p>
          <a:p>
            <a:pPr fontAlgn="base"/>
            <a:r>
              <a:rPr lang="en-US" b="1" dirty="0"/>
              <a:t>Integrate and deploy </a:t>
            </a:r>
            <a:r>
              <a:rPr lang="en-US" b="1" dirty="0" smtClean="0"/>
              <a:t>continuously</a:t>
            </a:r>
            <a:r>
              <a:rPr lang="en-US" b="1" dirty="0"/>
              <a:t> </a:t>
            </a:r>
            <a:r>
              <a:rPr lang="en-US" b="1" dirty="0" smtClean="0"/>
              <a:t>– </a:t>
            </a:r>
            <a:r>
              <a:rPr lang="en-US" dirty="0" smtClean="0"/>
              <a:t>Initially </a:t>
            </a:r>
            <a:r>
              <a:rPr lang="en-US" dirty="0"/>
              <a:t>a Continuous Integration server, TeamCity has encompassed all the features you expect from a mature Continuous Deployment platform. </a:t>
            </a:r>
          </a:p>
          <a:p>
            <a:pPr fontAlgn="base"/>
            <a:r>
              <a:rPr lang="en-US" b="1" dirty="0" smtClean="0"/>
              <a:t>Free Forever </a:t>
            </a:r>
            <a:r>
              <a:rPr lang="en-US" dirty="0" smtClean="0"/>
              <a:t>(20 </a:t>
            </a:r>
            <a:r>
              <a:rPr lang="en-US" dirty="0"/>
              <a:t>build </a:t>
            </a:r>
            <a:r>
              <a:rPr lang="en-US" dirty="0" smtClean="0"/>
              <a:t>configurations, 3 </a:t>
            </a:r>
            <a:r>
              <a:rPr lang="en-US" dirty="0"/>
              <a:t>build </a:t>
            </a:r>
            <a:r>
              <a:rPr lang="en-US" dirty="0" smtClean="0"/>
              <a:t>agents)</a:t>
            </a:r>
            <a:endParaRPr lang="en-US" dirty="0"/>
          </a:p>
          <a:p>
            <a:pPr lvl="1" fontAlgn="base"/>
            <a:endParaRPr lang="en-US" dirty="0"/>
          </a:p>
          <a:p>
            <a:endParaRPr lang="en-US" dirty="0"/>
          </a:p>
        </p:txBody>
      </p:sp>
      <p:pic>
        <p:nvPicPr>
          <p:cNvPr id="3" name="Picture 2"/>
          <p:cNvPicPr>
            <a:picLocks noChangeAspect="1"/>
          </p:cNvPicPr>
          <p:nvPr/>
        </p:nvPicPr>
        <p:blipFill>
          <a:blip r:embed="rId3"/>
          <a:stretch>
            <a:fillRect/>
          </a:stretch>
        </p:blipFill>
        <p:spPr>
          <a:xfrm>
            <a:off x="8752888" y="517455"/>
            <a:ext cx="2826495" cy="830465"/>
          </a:xfrm>
          <a:prstGeom prst="rect">
            <a:avLst/>
          </a:prstGeom>
        </p:spPr>
      </p:pic>
      <p:pic>
        <p:nvPicPr>
          <p:cNvPr id="7" name="Picture 6"/>
          <p:cNvPicPr>
            <a:picLocks noChangeAspect="1"/>
          </p:cNvPicPr>
          <p:nvPr/>
        </p:nvPicPr>
        <p:blipFill>
          <a:blip r:embed="rId4"/>
          <a:stretch>
            <a:fillRect/>
          </a:stretch>
        </p:blipFill>
        <p:spPr>
          <a:xfrm>
            <a:off x="6593790" y="1772816"/>
            <a:ext cx="5115279" cy="2171296"/>
          </a:xfrm>
          <a:prstGeom prst="rect">
            <a:avLst/>
          </a:prstGeom>
          <a:ln>
            <a:solidFill>
              <a:schemeClr val="bg1">
                <a:lumMod val="75000"/>
              </a:schemeClr>
            </a:solidFill>
          </a:ln>
        </p:spPr>
      </p:pic>
      <p:sp>
        <p:nvSpPr>
          <p:cNvPr id="10" name="Flowchart: Data 9"/>
          <p:cNvSpPr/>
          <p:nvPr/>
        </p:nvSpPr>
        <p:spPr bwMode="ltGray">
          <a:xfrm>
            <a:off x="8040216" y="6428655"/>
            <a:ext cx="3008784" cy="429345"/>
          </a:xfrm>
          <a:prstGeom prst="flowChartInputOutpu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err="1" smtClean="0"/>
              <a:t>JetBrains</a:t>
            </a:r>
            <a:endParaRPr lang="en-US" b="1" dirty="0" smtClean="0"/>
          </a:p>
        </p:txBody>
      </p:sp>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4933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CruiseControl</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Open source continuous integration</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fontAlgn="base"/>
            <a:r>
              <a:rPr lang="en-US" dirty="0" smtClean="0">
                <a:hlinkClick r:id="rId2"/>
              </a:rPr>
              <a:t>http</a:t>
            </a:r>
            <a:r>
              <a:rPr lang="en-US" dirty="0">
                <a:hlinkClick r:id="rId2"/>
              </a:rPr>
              <a:t>://</a:t>
            </a:r>
            <a:r>
              <a:rPr lang="en-US" dirty="0" smtClean="0">
                <a:hlinkClick r:id="rId2"/>
              </a:rPr>
              <a:t>cruisecontrol.sourceforge.net/index.html</a:t>
            </a:r>
            <a:r>
              <a:rPr lang="en-US" dirty="0" smtClean="0"/>
              <a:t> </a:t>
            </a:r>
            <a:endParaRPr lang="en-US" dirty="0"/>
          </a:p>
          <a:p>
            <a:pPr fontAlgn="base"/>
            <a:r>
              <a:rPr lang="en-US" dirty="0"/>
              <a:t> </a:t>
            </a:r>
            <a:r>
              <a:rPr lang="en-US" dirty="0" smtClean="0"/>
              <a:t>Cruise Control </a:t>
            </a:r>
            <a:r>
              <a:rPr lang="en-US" dirty="0"/>
              <a:t>was the first of the CI </a:t>
            </a:r>
            <a:r>
              <a:rPr lang="en-US" dirty="0" smtClean="0"/>
              <a:t>servers.</a:t>
            </a:r>
            <a:endParaRPr lang="en-US" b="1" dirty="0" smtClean="0"/>
          </a:p>
          <a:p>
            <a:pPr fontAlgn="base"/>
            <a:r>
              <a:rPr lang="en-US" b="1" dirty="0" smtClean="0"/>
              <a:t>CruiseControl</a:t>
            </a:r>
            <a:r>
              <a:rPr lang="en-US" dirty="0" smtClean="0"/>
              <a:t> </a:t>
            </a:r>
            <a:r>
              <a:rPr lang="en-US" dirty="0"/>
              <a:t>is both a </a:t>
            </a:r>
            <a:r>
              <a:rPr lang="en-US" dirty="0">
                <a:hlinkClick r:id="rId3"/>
              </a:rPr>
              <a:t>continuous integration</a:t>
            </a:r>
            <a:r>
              <a:rPr lang="en-US" dirty="0"/>
              <a:t> tool and an extensible framework for creating a custom continuous build process. It includes </a:t>
            </a:r>
            <a:r>
              <a:rPr lang="en-US" dirty="0">
                <a:hlinkClick r:id="rId4"/>
              </a:rPr>
              <a:t>dozens of plugins</a:t>
            </a:r>
            <a:r>
              <a:rPr lang="en-US" dirty="0"/>
              <a:t> for a variety of source controls, build technologies, and notifications schemes including email and instant messaging</a:t>
            </a:r>
            <a:r>
              <a:rPr lang="en-US" dirty="0" smtClean="0"/>
              <a:t>.</a:t>
            </a:r>
            <a:endParaRPr lang="en-US" dirty="0"/>
          </a:p>
          <a:p>
            <a:pPr fontAlgn="base"/>
            <a:r>
              <a:rPr lang="en-US" dirty="0"/>
              <a:t>CruiseControl is written in Java but is used on a wide variety of projects. There are builders supplied for </a:t>
            </a:r>
            <a:r>
              <a:rPr lang="en-US" dirty="0">
                <a:hlinkClick r:id="rId5"/>
              </a:rPr>
              <a:t>Ant</a:t>
            </a:r>
            <a:r>
              <a:rPr lang="en-US" dirty="0"/>
              <a:t>, </a:t>
            </a:r>
            <a:r>
              <a:rPr lang="en-US" dirty="0" err="1">
                <a:hlinkClick r:id="rId6"/>
              </a:rPr>
              <a:t>NAnt</a:t>
            </a:r>
            <a:r>
              <a:rPr lang="en-US" dirty="0"/>
              <a:t>, </a:t>
            </a:r>
            <a:r>
              <a:rPr lang="en-US" dirty="0">
                <a:hlinkClick r:id="rId7"/>
              </a:rPr>
              <a:t>Maven</a:t>
            </a:r>
            <a:r>
              <a:rPr lang="en-US" dirty="0"/>
              <a:t>, </a:t>
            </a:r>
            <a:r>
              <a:rPr lang="en-US" dirty="0" err="1">
                <a:hlinkClick r:id="rId8"/>
              </a:rPr>
              <a:t>Phing</a:t>
            </a:r>
            <a:r>
              <a:rPr lang="en-US" dirty="0"/>
              <a:t>, </a:t>
            </a:r>
            <a:r>
              <a:rPr lang="en-US" dirty="0">
                <a:hlinkClick r:id="rId9"/>
              </a:rPr>
              <a:t>Rake</a:t>
            </a:r>
            <a:r>
              <a:rPr lang="en-US" dirty="0"/>
              <a:t>, and </a:t>
            </a:r>
            <a:r>
              <a:rPr lang="en-US" dirty="0">
                <a:hlinkClick r:id="rId10"/>
              </a:rPr>
              <a:t>Xcode</a:t>
            </a:r>
            <a:r>
              <a:rPr lang="en-US" dirty="0"/>
              <a:t>, and the catch-all </a:t>
            </a:r>
            <a:r>
              <a:rPr lang="en-US" dirty="0" smtClean="0">
                <a:hlinkClick r:id="rId11"/>
              </a:rPr>
              <a:t>exec</a:t>
            </a:r>
            <a:r>
              <a:rPr lang="en-US" dirty="0" smtClean="0"/>
              <a:t> builder </a:t>
            </a:r>
            <a:r>
              <a:rPr lang="en-US" dirty="0"/>
              <a:t>that can be used with any command-line tool or </a:t>
            </a:r>
            <a:r>
              <a:rPr lang="en-US" dirty="0" smtClean="0"/>
              <a:t>script.</a:t>
            </a:r>
          </a:p>
          <a:p>
            <a:pPr fontAlgn="base"/>
            <a:r>
              <a:rPr lang="en-US" dirty="0" smtClean="0"/>
              <a:t>100</a:t>
            </a:r>
            <a:r>
              <a:rPr lang="en-US" dirty="0"/>
              <a:t>% open source software.</a:t>
            </a:r>
          </a:p>
          <a:p>
            <a:endParaRPr lang="en-US" dirty="0"/>
          </a:p>
        </p:txBody>
      </p:sp>
      <p:pic>
        <p:nvPicPr>
          <p:cNvPr id="7" name="Picture 6"/>
          <p:cNvPicPr>
            <a:picLocks noChangeAspect="1"/>
          </p:cNvPicPr>
          <p:nvPr/>
        </p:nvPicPr>
        <p:blipFill>
          <a:blip r:embed="rId12"/>
          <a:stretch>
            <a:fillRect/>
          </a:stretch>
        </p:blipFill>
        <p:spPr>
          <a:xfrm>
            <a:off x="8832304" y="530435"/>
            <a:ext cx="2905125" cy="638175"/>
          </a:xfrm>
          <a:prstGeom prst="rect">
            <a:avLst/>
          </a:prstGeom>
        </p:spPr>
      </p:pic>
      <p:pic>
        <p:nvPicPr>
          <p:cNvPr id="3" name="Picture 2"/>
          <p:cNvPicPr>
            <a:picLocks noChangeAspect="1"/>
          </p:cNvPicPr>
          <p:nvPr/>
        </p:nvPicPr>
        <p:blipFill>
          <a:blip r:embed="rId13"/>
          <a:stretch>
            <a:fillRect/>
          </a:stretch>
        </p:blipFill>
        <p:spPr>
          <a:xfrm>
            <a:off x="6648696" y="2436116"/>
            <a:ext cx="5088733" cy="1784971"/>
          </a:xfrm>
          <a:prstGeom prst="rect">
            <a:avLst/>
          </a:prstGeom>
          <a:ln>
            <a:solidFill>
              <a:schemeClr val="bg1">
                <a:lumMod val="75000"/>
              </a:schemeClr>
            </a:solidFill>
          </a:ln>
        </p:spPr>
      </p:pic>
      <p:sp>
        <p:nvSpPr>
          <p:cNvPr id="9" name="TextBox 8">
            <a:hlinkClick r:id="rId14"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14"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087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Electric Cloud</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48</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Deliver anything Faster</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http://electric-cloud.com</a:t>
            </a:r>
            <a:r>
              <a:rPr lang="en-US" dirty="0" smtClean="0">
                <a:hlinkClick r:id="rId2"/>
              </a:rPr>
              <a:t>/</a:t>
            </a:r>
            <a:endParaRPr lang="en-US" dirty="0" smtClean="0"/>
          </a:p>
          <a:p>
            <a:r>
              <a:rPr lang="en-US" b="1" dirty="0" smtClean="0"/>
              <a:t>Electric Flow </a:t>
            </a:r>
            <a:r>
              <a:rPr lang="en-US" dirty="0" smtClean="0"/>
              <a:t>- </a:t>
            </a:r>
            <a:r>
              <a:rPr lang="en-US" dirty="0"/>
              <a:t>Shared visibility and control over enterprise DevOps tools and CD pipelines</a:t>
            </a:r>
          </a:p>
          <a:p>
            <a:r>
              <a:rPr lang="en-US" b="1" dirty="0" err="1"/>
              <a:t>ElectricFlow</a:t>
            </a:r>
            <a:r>
              <a:rPr lang="en-US" dirty="0"/>
              <a:t> orchestrates and automates all of your DevOps tools in the software delivery processes  from code check-in through release. </a:t>
            </a:r>
            <a:r>
              <a:rPr lang="en-US" dirty="0" err="1"/>
              <a:t>ElectricFlow</a:t>
            </a:r>
            <a:r>
              <a:rPr lang="en-US" dirty="0"/>
              <a:t> boosts productivity, lowers costs, eliminates risks of failed releases, and decreases time it takes to deliver new capabilities to customers</a:t>
            </a:r>
            <a:r>
              <a:rPr lang="en-US" dirty="0" smtClean="0"/>
              <a:t>.</a:t>
            </a:r>
          </a:p>
          <a:p>
            <a:r>
              <a:rPr lang="en-US" b="1" dirty="0" err="1"/>
              <a:t>ElectricFlow</a:t>
            </a:r>
            <a:r>
              <a:rPr lang="en-US" dirty="0"/>
              <a:t> has hundreds of plugins for popular CI, CD, CM tools</a:t>
            </a:r>
            <a:r>
              <a:rPr lang="en-US" dirty="0" smtClean="0"/>
              <a:t>.</a:t>
            </a:r>
            <a:endParaRPr lang="en-US" dirty="0"/>
          </a:p>
          <a:p>
            <a:pPr fontAlgn="base"/>
            <a:r>
              <a:rPr lang="en-US" b="1" dirty="0" smtClean="0"/>
              <a:t>Build / Test, Deploy, Release</a:t>
            </a:r>
            <a:endParaRPr lang="en-US" b="1" dirty="0"/>
          </a:p>
          <a:p>
            <a:pPr marL="0" indent="0">
              <a:buNone/>
            </a:pPr>
            <a:endParaRPr lang="en-US" dirty="0"/>
          </a:p>
        </p:txBody>
      </p:sp>
      <p:pic>
        <p:nvPicPr>
          <p:cNvPr id="3" name="Picture 2"/>
          <p:cNvPicPr>
            <a:picLocks noChangeAspect="1"/>
          </p:cNvPicPr>
          <p:nvPr/>
        </p:nvPicPr>
        <p:blipFill>
          <a:blip r:embed="rId3"/>
          <a:stretch>
            <a:fillRect/>
          </a:stretch>
        </p:blipFill>
        <p:spPr>
          <a:xfrm>
            <a:off x="8747632" y="522718"/>
            <a:ext cx="2831752" cy="602026"/>
          </a:xfrm>
          <a:prstGeom prst="rect">
            <a:avLst/>
          </a:prstGeom>
        </p:spPr>
      </p:pic>
      <p:pic>
        <p:nvPicPr>
          <p:cNvPr id="7" name="Picture 6">
            <a:hlinkClick r:id="rId4"/>
          </p:cNvPr>
          <p:cNvPicPr>
            <a:picLocks noChangeAspect="1"/>
          </p:cNvPicPr>
          <p:nvPr/>
        </p:nvPicPr>
        <p:blipFill>
          <a:blip r:embed="rId5"/>
          <a:stretch>
            <a:fillRect/>
          </a:stretch>
        </p:blipFill>
        <p:spPr>
          <a:xfrm>
            <a:off x="6744072" y="1988840"/>
            <a:ext cx="4957751" cy="3024336"/>
          </a:xfrm>
          <a:prstGeom prst="rect">
            <a:avLst/>
          </a:prstGeom>
          <a:ln>
            <a:solidFill>
              <a:schemeClr val="bg1">
                <a:lumMod val="75000"/>
              </a:schemeClr>
            </a:solidFill>
          </a:ln>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498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Go</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49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Performance. Support. Reliability.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https://www.thoughtworks.com/go</a:t>
            </a:r>
            <a:r>
              <a:rPr lang="en-US" dirty="0" smtClean="0">
                <a:hlinkClick r:id="rId2"/>
              </a:rPr>
              <a:t>/</a:t>
            </a:r>
            <a:endParaRPr lang="en-US" dirty="0" smtClean="0"/>
          </a:p>
          <a:p>
            <a:r>
              <a:rPr lang="en-US" dirty="0"/>
              <a:t>Automate and streamline the build-test-release cycle for worry-free, continuous delivery of your product.</a:t>
            </a:r>
          </a:p>
          <a:p>
            <a:r>
              <a:rPr lang="en-US" b="1" cap="all" dirty="0"/>
              <a:t>PIPELINES AT THE </a:t>
            </a:r>
            <a:r>
              <a:rPr lang="en-US" b="1" cap="all" dirty="0" smtClean="0"/>
              <a:t>CORE </a:t>
            </a:r>
            <a:r>
              <a:rPr lang="en-US" cap="all" dirty="0" smtClean="0"/>
              <a:t>– </a:t>
            </a:r>
            <a:r>
              <a:rPr lang="en-US" dirty="0" smtClean="0"/>
              <a:t>Model </a:t>
            </a:r>
            <a:r>
              <a:rPr lang="en-US" dirty="0"/>
              <a:t>even the most complex build &amp; deploy workflow with ease. Unlike CI servers, Go was built from the ground up with pipelines in mind. Go makes it simple to model failing fast, artifact promotion, self-service environments and single-click deployment.</a:t>
            </a:r>
          </a:p>
          <a:p>
            <a:r>
              <a:rPr lang="en-US" b="1" cap="all" dirty="0"/>
              <a:t>MEANINGFUL </a:t>
            </a:r>
            <a:r>
              <a:rPr lang="en-US" b="1" cap="all" dirty="0" smtClean="0"/>
              <a:t>VISIBILITY </a:t>
            </a:r>
            <a:r>
              <a:rPr lang="en-US" cap="all" dirty="0" smtClean="0"/>
              <a:t>– </a:t>
            </a:r>
            <a:r>
              <a:rPr lang="en-US" dirty="0" smtClean="0"/>
              <a:t>Go's </a:t>
            </a:r>
            <a:r>
              <a:rPr lang="en-US" dirty="0"/>
              <a:t>Value Stream Map visualizes your entire CD workflow. With a single glance you can trace a change from commit to deployment</a:t>
            </a:r>
            <a:r>
              <a:rPr lang="en-US" dirty="0" smtClean="0"/>
              <a:t>.</a:t>
            </a:r>
          </a:p>
          <a:p>
            <a:r>
              <a:rPr lang="en-US" dirty="0" smtClean="0"/>
              <a:t>Also </a:t>
            </a:r>
            <a:r>
              <a:rPr lang="en-US" b="1" dirty="0" smtClean="0"/>
              <a:t>Snap</a:t>
            </a:r>
            <a:r>
              <a:rPr lang="en-US" dirty="0" smtClean="0"/>
              <a:t> (CD), </a:t>
            </a:r>
            <a:r>
              <a:rPr lang="en-US" b="1" dirty="0" smtClean="0"/>
              <a:t>Mingle</a:t>
            </a:r>
            <a:r>
              <a:rPr lang="en-US" dirty="0" smtClean="0"/>
              <a:t> (AGM) and </a:t>
            </a:r>
            <a:r>
              <a:rPr lang="en-US" b="1" dirty="0" smtClean="0"/>
              <a:t>Gauge</a:t>
            </a:r>
            <a:r>
              <a:rPr lang="en-US" dirty="0" smtClean="0"/>
              <a:t> (Test).</a:t>
            </a:r>
            <a:endParaRPr lang="en-US" dirty="0"/>
          </a:p>
        </p:txBody>
      </p:sp>
      <p:pic>
        <p:nvPicPr>
          <p:cNvPr id="3" name="Picture 2"/>
          <p:cNvPicPr>
            <a:picLocks noChangeAspect="1"/>
          </p:cNvPicPr>
          <p:nvPr/>
        </p:nvPicPr>
        <p:blipFill>
          <a:blip r:embed="rId3"/>
          <a:stretch>
            <a:fillRect/>
          </a:stretch>
        </p:blipFill>
        <p:spPr>
          <a:xfrm>
            <a:off x="10264933" y="530047"/>
            <a:ext cx="1314450" cy="628650"/>
          </a:xfrm>
          <a:prstGeom prst="rect">
            <a:avLst/>
          </a:prstGeom>
        </p:spPr>
      </p:pic>
      <p:pic>
        <p:nvPicPr>
          <p:cNvPr id="7" name="Picture 6"/>
          <p:cNvPicPr>
            <a:picLocks noChangeAspect="1"/>
          </p:cNvPicPr>
          <p:nvPr/>
        </p:nvPicPr>
        <p:blipFill>
          <a:blip r:embed="rId4"/>
          <a:stretch>
            <a:fillRect/>
          </a:stretch>
        </p:blipFill>
        <p:spPr>
          <a:xfrm>
            <a:off x="8040216" y="646543"/>
            <a:ext cx="2009775" cy="390525"/>
          </a:xfrm>
          <a:prstGeom prst="rect">
            <a:avLst/>
          </a:prstGeom>
        </p:spPr>
      </p:pic>
      <p:pic>
        <p:nvPicPr>
          <p:cNvPr id="9" name="Picture 8"/>
          <p:cNvPicPr>
            <a:picLocks noChangeAspect="1"/>
          </p:cNvPicPr>
          <p:nvPr/>
        </p:nvPicPr>
        <p:blipFill>
          <a:blip r:embed="rId5"/>
          <a:stretch>
            <a:fillRect/>
          </a:stretch>
        </p:blipFill>
        <p:spPr>
          <a:xfrm>
            <a:off x="6825100" y="2712104"/>
            <a:ext cx="4900835" cy="2085047"/>
          </a:xfrm>
          <a:prstGeom prst="rect">
            <a:avLst/>
          </a:prstGeom>
        </p:spPr>
      </p:pic>
      <p:sp>
        <p:nvSpPr>
          <p:cNvPr id="11" name="Flowchart: Data 10"/>
          <p:cNvSpPr/>
          <p:nvPr/>
        </p:nvSpPr>
        <p:spPr bwMode="ltGray">
          <a:xfrm>
            <a:off x="8040216" y="6428655"/>
            <a:ext cx="3008784" cy="429345"/>
          </a:xfrm>
          <a:prstGeom prst="flowChartInputOutpu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ThoughtWorks</a:t>
            </a:r>
          </a:p>
        </p:txBody>
      </p:sp>
      <p:sp>
        <p:nvSpPr>
          <p:cNvPr id="13" name="TextBox 12">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46654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DevOps Index (3 of 3)</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5</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418783249"/>
              </p:ext>
            </p:extLst>
          </p:nvPr>
        </p:nvGraphicFramePr>
        <p:xfrm>
          <a:off x="598983" y="947738"/>
          <a:ext cx="10969625" cy="5095328"/>
        </p:xfrm>
        <a:graphic>
          <a:graphicData uri="http://schemas.openxmlformats.org/drawingml/2006/table">
            <a:tbl>
              <a:tblPr firstRow="1" bandRow="1">
                <a:tableStyleId>{69012ECD-51FC-41F1-AA8D-1B2483CD663E}</a:tableStyleId>
              </a:tblPr>
              <a:tblGrid>
                <a:gridCol w="2193925"/>
                <a:gridCol w="2193925"/>
                <a:gridCol w="2193925"/>
                <a:gridCol w="2193925"/>
                <a:gridCol w="2193925"/>
              </a:tblGrid>
              <a:tr h="370840">
                <a:tc>
                  <a:txBody>
                    <a:bodyPr/>
                    <a:lstStyle/>
                    <a:p>
                      <a:r>
                        <a:rPr lang="en-US" dirty="0" smtClean="0"/>
                        <a:t>Other Tools/Tech</a:t>
                      </a:r>
                      <a:r>
                        <a:rPr lang="en-US" dirty="0" smtClean="0">
                          <a:hlinkClick r:id="rId3" action="ppaction://hlinksldjump"/>
                        </a:rPr>
                        <a:t>:</a:t>
                      </a:r>
                      <a:endParaRPr lang="en-US" dirty="0"/>
                    </a:p>
                  </a:txBody>
                  <a:tcPr>
                    <a:solidFill>
                      <a:schemeClr val="tx2">
                        <a:lumMod val="60000"/>
                        <a:lumOff val="40000"/>
                      </a:schemeClr>
                    </a:solidFill>
                  </a:tcPr>
                </a:tc>
                <a:tc>
                  <a:txBody>
                    <a:bodyPr/>
                    <a:lstStyle/>
                    <a:p>
                      <a:endParaRPr lang="en-US" dirty="0"/>
                    </a:p>
                  </a:txBody>
                  <a:tcPr>
                    <a:solidFill>
                      <a:schemeClr val="tx2">
                        <a:lumMod val="60000"/>
                        <a:lumOff val="40000"/>
                      </a:schemeClr>
                    </a:solidFill>
                  </a:tcPr>
                </a:tc>
                <a:tc>
                  <a:txBody>
                    <a:bodyPr/>
                    <a:lstStyle/>
                    <a:p>
                      <a:endParaRPr lang="en-US" dirty="0"/>
                    </a:p>
                  </a:txBody>
                  <a:tcPr>
                    <a:solidFill>
                      <a:schemeClr val="tx2">
                        <a:lumMod val="60000"/>
                        <a:lumOff val="40000"/>
                      </a:schemeClr>
                    </a:solidFill>
                  </a:tcPr>
                </a:tc>
                <a:tc>
                  <a:txBody>
                    <a:bodyPr/>
                    <a:lstStyle/>
                    <a:p>
                      <a:endParaRPr lang="en-US" dirty="0"/>
                    </a:p>
                  </a:txBody>
                  <a:tcPr>
                    <a:solidFill>
                      <a:schemeClr val="tx2">
                        <a:lumMod val="60000"/>
                        <a:lumOff val="40000"/>
                      </a:schemeClr>
                    </a:solidFill>
                  </a:tcPr>
                </a:tc>
                <a:tc>
                  <a:txBody>
                    <a:bodyPr/>
                    <a:lstStyle/>
                    <a:p>
                      <a:endParaRPr lang="en-US" dirty="0"/>
                    </a:p>
                  </a:txBody>
                  <a:tcPr>
                    <a:solidFill>
                      <a:schemeClr val="tx2">
                        <a:lumMod val="60000"/>
                        <a:lumOff val="40000"/>
                      </a:schemeClr>
                    </a:solidFill>
                  </a:tcPr>
                </a:tc>
              </a:tr>
              <a:tr h="370840">
                <a:tc>
                  <a:txBody>
                    <a:bodyPr/>
                    <a:lstStyle/>
                    <a:p>
                      <a:r>
                        <a:rPr lang="en-US" dirty="0" smtClean="0">
                          <a:hlinkClick r:id="rId4" action="ppaction://hlinksldjump"/>
                        </a:rPr>
                        <a:t>Kibana – Elastic</a:t>
                      </a:r>
                      <a:endParaRPr lang="en-US"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Bower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TypeScript</a:t>
                      </a:r>
                      <a:endParaRPr lang="en-US" dirty="0" smtClean="0"/>
                    </a:p>
                  </a:txBody>
                  <a:tcPr/>
                </a:tc>
                <a:tc>
                  <a:txBody>
                    <a:bodyPr/>
                    <a:lstStyle/>
                    <a:p>
                      <a:r>
                        <a:rPr lang="en-US" dirty="0" err="1" smtClean="0"/>
                        <a:t>Gogland</a:t>
                      </a:r>
                      <a:r>
                        <a:rPr lang="en-US" dirty="0" smtClean="0"/>
                        <a:t> </a:t>
                      </a:r>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2992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 action="ppaction://hlinksldjump"/>
                        </a:rPr>
                        <a:t>Angular</a:t>
                      </a:r>
                      <a:r>
                        <a:rPr lang="en-US" baseline="0" dirty="0" smtClean="0">
                          <a:hlinkClick r:id="rId5" action="ppaction://hlinksldjump"/>
                        </a:rPr>
                        <a:t> JS</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Grunt</a:t>
                      </a:r>
                    </a:p>
                  </a:txBody>
                  <a:tcPr/>
                </a:tc>
                <a:tc>
                  <a:txBody>
                    <a:bodyPr/>
                    <a:lstStyle/>
                    <a:p>
                      <a:r>
                        <a:rPr lang="en-US" dirty="0" err="1" smtClean="0"/>
                        <a:t>EggPlant-TestPlant</a:t>
                      </a:r>
                      <a:endParaRPr lang="en-US" dirty="0">
                        <a:solidFill>
                          <a:srgbClr val="FF0000"/>
                        </a:solidFill>
                      </a:endParaRPr>
                    </a:p>
                  </a:txBody>
                  <a:tcPr/>
                </a:tc>
                <a:tc>
                  <a:txBody>
                    <a:bodyPr/>
                    <a:lstStyle/>
                    <a:p>
                      <a:r>
                        <a:rPr lang="en-US" dirty="0" err="1" smtClean="0"/>
                        <a:t>CloudSlang</a:t>
                      </a:r>
                      <a:endParaRPr lang="en-US" dirty="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370840">
                <a:tc>
                  <a:txBody>
                    <a:bodyPr/>
                    <a:lstStyle/>
                    <a:p>
                      <a:r>
                        <a:rPr lang="en-US" dirty="0" smtClean="0">
                          <a:hlinkClick r:id="rId6" action="ppaction://hlinksldjump"/>
                        </a:rPr>
                        <a:t>Nexus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Mocha</a:t>
                      </a:r>
                    </a:p>
                  </a:txBody>
                  <a:tcPr/>
                </a:tc>
                <a:tc>
                  <a:txBody>
                    <a:bodyPr/>
                    <a:lstStyle/>
                    <a:p>
                      <a:r>
                        <a:rPr lang="en-US" dirty="0" err="1" smtClean="0"/>
                        <a:t>Ngrok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Kotlin</a:t>
                      </a:r>
                      <a:endParaRPr lang="en-US" dirty="0" smtClean="0"/>
                    </a:p>
                  </a:txBody>
                  <a:tcPr>
                    <a:solidFill>
                      <a:srgbClr val="F9F9F9"/>
                    </a:solidFill>
                  </a:tcPr>
                </a:tc>
                <a:tc>
                  <a:txBody>
                    <a:bodyPr/>
                    <a:lstStyle/>
                    <a:p>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hlinkClick r:id="rId7" action="ppaction://hlinksldjump"/>
                        </a:rPr>
                        <a:t>Xebia</a:t>
                      </a:r>
                      <a:r>
                        <a:rPr lang="en-US" dirty="0" smtClean="0">
                          <a:hlinkClick r:id="rId7" action="ppaction://hlinksldjump"/>
                        </a:rPr>
                        <a:t> Labs</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Snort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Clarity</a:t>
                      </a:r>
                    </a:p>
                  </a:txBody>
                  <a:tcPr/>
                </a:tc>
                <a:tc>
                  <a:txBody>
                    <a:bodyPr/>
                    <a:lstStyle/>
                    <a:p>
                      <a:endParaRPr lang="en-US" dirty="0" smtClean="0"/>
                    </a:p>
                  </a:txBody>
                  <a:tcPr>
                    <a:solidFill>
                      <a:srgbClr val="F9F9F9"/>
                    </a:solidFill>
                  </a:tcPr>
                </a:tc>
                <a:tc>
                  <a:txBody>
                    <a:bodyPr/>
                    <a:lstStyle/>
                    <a:p>
                      <a:endParaRPr lang="en-US" b="1" dirty="0">
                        <a:solidFill>
                          <a:schemeClr val="bg1"/>
                        </a:solidFill>
                      </a:endParaRPr>
                    </a:p>
                  </a:txBody>
                  <a:tcPr>
                    <a:solidFill>
                      <a:srgbClr val="F9F9F9"/>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ElasticSearch</a:t>
                      </a:r>
                      <a:endParaRPr lang="en-US" dirty="0" smtClean="0">
                        <a:solidFill>
                          <a:schemeClr val="tx1"/>
                        </a:solidFill>
                      </a:endParaRPr>
                    </a:p>
                  </a:txBody>
                  <a:tcPr/>
                </a:tc>
                <a:tc>
                  <a:txBody>
                    <a:bodyPr/>
                    <a:lstStyle/>
                    <a:p>
                      <a:r>
                        <a:rPr lang="en-US" dirty="0" smtClean="0"/>
                        <a:t>Protractor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Asana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rgbClr val="F9F9F9"/>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solidFill>
                      <a:srgbClr val="F9F9F9"/>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Kafka</a:t>
                      </a:r>
                    </a:p>
                  </a:txBody>
                  <a:tcPr/>
                </a:tc>
                <a:tc>
                  <a:txBody>
                    <a:bodyPr/>
                    <a:lstStyle/>
                    <a:p>
                      <a:r>
                        <a:rPr lang="en-US" dirty="0" err="1" smtClean="0"/>
                        <a:t>TaskTop</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Postgres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no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NCover</a:t>
                      </a:r>
                      <a:endParaRPr lang="en-US" dirty="0" smtClean="0">
                        <a:solidFill>
                          <a:schemeClr val="tx1"/>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CodeBeamer</a:t>
                      </a:r>
                      <a:r>
                        <a:rPr lang="en-US" baseline="0" dirty="0" smtClean="0"/>
                        <a:t> ALM</a:t>
                      </a:r>
                      <a:endParaRPr lang="en-US" dirty="0" smtClean="0"/>
                    </a:p>
                  </a:txBody>
                  <a:tcPr>
                    <a:noFill/>
                  </a:tcPr>
                </a:tc>
                <a:tc>
                  <a:txBody>
                    <a:bodyPr/>
                    <a:lstStyle/>
                    <a:p>
                      <a:r>
                        <a:rPr lang="en-US" dirty="0" smtClean="0"/>
                        <a:t>MySQL</a:t>
                      </a:r>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370840">
                <a:tc>
                  <a:txBody>
                    <a:bodyPr/>
                    <a:lstStyle/>
                    <a:p>
                      <a:r>
                        <a:rPr lang="en-US" dirty="0" smtClean="0">
                          <a:solidFill>
                            <a:schemeClr val="tx1"/>
                          </a:solidFill>
                        </a:rPr>
                        <a:t>Nginx</a:t>
                      </a:r>
                      <a:endParaRPr lang="en-US" dirty="0">
                        <a:solidFill>
                          <a:schemeClr val="tx1"/>
                        </a:solidFill>
                      </a:endParaRPr>
                    </a:p>
                  </a:txBody>
                  <a:tcPr>
                    <a:noFill/>
                  </a:tcPr>
                </a:tc>
                <a:tc>
                  <a:txBody>
                    <a:bodyPr/>
                    <a:lstStyle/>
                    <a:p>
                      <a:r>
                        <a:rPr lang="en-US" dirty="0" err="1" smtClean="0"/>
                        <a:t>Heroku</a:t>
                      </a:r>
                      <a:endParaRPr lang="en-US" dirty="0"/>
                    </a:p>
                  </a:txBody>
                  <a:tcPr/>
                </a:tc>
                <a:tc>
                  <a:txBody>
                    <a:bodyPr/>
                    <a:lstStyle/>
                    <a:p>
                      <a:r>
                        <a:rPr lang="en-US" b="0" dirty="0" err="1" smtClean="0">
                          <a:solidFill>
                            <a:schemeClr val="tx1"/>
                          </a:solidFill>
                        </a:rPr>
                        <a:t>SQLLite</a:t>
                      </a:r>
                      <a:endParaRPr lang="en-US" b="0" dirty="0">
                        <a:solidFill>
                          <a:schemeClr val="tx1"/>
                        </a:solidFill>
                      </a:endParaRPr>
                    </a:p>
                  </a:txBody>
                  <a:tcPr>
                    <a:noFill/>
                  </a:tcPr>
                </a:tc>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solidFill>
                            <a:schemeClr val="tx1"/>
                          </a:solidFill>
                        </a:rPr>
                        <a:t>JFrog</a:t>
                      </a:r>
                      <a:r>
                        <a:rPr lang="en-US" b="0" baseline="0" dirty="0" smtClean="0">
                          <a:solidFill>
                            <a:schemeClr val="tx1"/>
                          </a:solidFill>
                        </a:rPr>
                        <a:t> </a:t>
                      </a:r>
                      <a:r>
                        <a:rPr lang="en-US" b="0" baseline="0" dirty="0" err="1" smtClean="0">
                          <a:solidFill>
                            <a:schemeClr val="tx1"/>
                          </a:solidFill>
                        </a:rPr>
                        <a:t>Artifactory</a:t>
                      </a:r>
                      <a:endParaRPr lang="en-US" b="0" dirty="0" smtClean="0">
                        <a:solidFill>
                          <a:schemeClr val="tx1"/>
                        </a:solidFill>
                      </a:endParaRPr>
                    </a:p>
                  </a:txBody>
                  <a:tcPr/>
                </a:tc>
                <a:tc>
                  <a:txBody>
                    <a:bodyPr/>
                    <a:lstStyle/>
                    <a:p>
                      <a:r>
                        <a:rPr lang="en-US" b="0" dirty="0" err="1" smtClean="0">
                          <a:solidFill>
                            <a:schemeClr val="tx1"/>
                          </a:solidFill>
                        </a:rPr>
                        <a:t>Verigreen</a:t>
                      </a:r>
                      <a:endParaRPr lang="en-US" b="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Redis</a:t>
                      </a:r>
                      <a:endParaRPr lang="en-US" dirty="0" smtClean="0"/>
                    </a:p>
                  </a:txBody>
                  <a:tcPr/>
                </a:tc>
                <a:tc>
                  <a:txBody>
                    <a:bodyPr/>
                    <a:lstStyle/>
                    <a:p>
                      <a:endParaRPr lang="en-US" dirty="0"/>
                    </a:p>
                  </a:txBody>
                  <a:tcPr/>
                </a:tc>
                <a:tc>
                  <a:txBody>
                    <a:bodyPr/>
                    <a:lstStyle/>
                    <a:p>
                      <a:endParaRPr lang="en-US" dirty="0"/>
                    </a:p>
                  </a:txBody>
                  <a:tcPr/>
                </a:tc>
              </a:tr>
              <a:tr h="370840">
                <a:tc>
                  <a:txBody>
                    <a:bodyPr/>
                    <a:lstStyle/>
                    <a:p>
                      <a:r>
                        <a:rPr lang="en-US" dirty="0" err="1" smtClean="0"/>
                        <a:t>UTest</a:t>
                      </a:r>
                      <a:endParaRPr lang="en-US" dirty="0" smtClean="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Trello</a:t>
                      </a:r>
                    </a:p>
                  </a:txBody>
                  <a:tcPr/>
                </a:tc>
                <a:tc>
                  <a:txBody>
                    <a:bodyPr/>
                    <a:lstStyle/>
                    <a:p>
                      <a:r>
                        <a:rPr lang="en-US" dirty="0" smtClean="0"/>
                        <a:t>Rabbit MQ</a:t>
                      </a:r>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noFill/>
                  </a:tcPr>
                </a:tc>
              </a:tr>
              <a:tr h="34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SkyTap</a:t>
                      </a:r>
                      <a:endParaRPr lang="en-US" dirty="0" smtClean="0"/>
                    </a:p>
                  </a:txBody>
                  <a:tcPr/>
                </a:tc>
                <a:tc>
                  <a:txBody>
                    <a:bodyPr/>
                    <a:lstStyle/>
                    <a:p>
                      <a:r>
                        <a:rPr lang="en-US" dirty="0" err="1" smtClean="0"/>
                        <a:t>JuJu</a:t>
                      </a:r>
                      <a:endParaRPr lang="en-US" dirty="0"/>
                    </a:p>
                  </a:txBody>
                  <a:tcPr>
                    <a:noFill/>
                  </a:tcPr>
                </a:tc>
                <a:tc>
                  <a:txBody>
                    <a:bodyPr/>
                    <a:lstStyle/>
                    <a:p>
                      <a:r>
                        <a:rPr lang="en-US" dirty="0" smtClean="0"/>
                        <a:t>Solar Winds</a:t>
                      </a:r>
                      <a:endParaRPr lang="en-US" dirty="0"/>
                    </a:p>
                  </a:txBody>
                  <a:tcPr/>
                </a:tc>
                <a:tc>
                  <a:txBody>
                    <a:bodyPr/>
                    <a:lstStyle/>
                    <a:p>
                      <a:endParaRPr lang="en-US" dirty="0"/>
                    </a:p>
                  </a:txBody>
                  <a:tcPr>
                    <a:noFill/>
                  </a:tcPr>
                </a:tc>
                <a:tc>
                  <a:txBody>
                    <a:bodyPr/>
                    <a:lstStyle/>
                    <a:p>
                      <a:endParaRPr lang="en-US" dirty="0"/>
                    </a:p>
                  </a:txBody>
                  <a:tcPr>
                    <a:noFill/>
                  </a:tcPr>
                </a:tc>
              </a:tr>
              <a:tr h="370840">
                <a:tc>
                  <a:txBody>
                    <a:bodyPr/>
                    <a:lstStyle/>
                    <a:p>
                      <a:r>
                        <a:rPr lang="en-US" dirty="0" err="1" smtClean="0"/>
                        <a:t>HatSize</a:t>
                      </a:r>
                      <a:endParaRPr lang="en-US" dirty="0"/>
                    </a:p>
                  </a:txBody>
                  <a:tcPr/>
                </a:tc>
                <a:tc>
                  <a:txBody>
                    <a:bodyPr/>
                    <a:lstStyle/>
                    <a:p>
                      <a:r>
                        <a:rPr lang="en-US" dirty="0" smtClean="0"/>
                        <a:t>Vagrant</a:t>
                      </a:r>
                      <a:endParaRPr lang="en-US" dirty="0"/>
                    </a:p>
                  </a:txBody>
                  <a:tcPr/>
                </a:tc>
                <a:tc>
                  <a:txBody>
                    <a:bodyPr/>
                    <a:lstStyle/>
                    <a:p>
                      <a:r>
                        <a:rPr lang="en-US" dirty="0" err="1" smtClean="0">
                          <a:solidFill>
                            <a:schemeClr val="tx1"/>
                          </a:solidFill>
                        </a:rPr>
                        <a:t>Wercker</a:t>
                      </a:r>
                      <a:endParaRPr lang="en-US" dirty="0">
                        <a:solidFill>
                          <a:schemeClr val="tx1"/>
                        </a:solidFill>
                      </a:endParaRPr>
                    </a:p>
                  </a:txBody>
                  <a:tcPr/>
                </a:tc>
                <a:tc>
                  <a:txBody>
                    <a:bodyPr/>
                    <a:lstStyle/>
                    <a:p>
                      <a:endParaRPr lang="en-US"/>
                    </a:p>
                  </a:txBody>
                  <a:tcPr/>
                </a:tc>
                <a:tc>
                  <a:txBody>
                    <a:bodyPr/>
                    <a:lstStyle/>
                    <a:p>
                      <a:r>
                        <a:rPr lang="en-US" b="1" dirty="0" smtClean="0">
                          <a:solidFill>
                            <a:schemeClr val="tx1"/>
                          </a:solidFill>
                          <a:hlinkClick r:id="rId8"/>
                        </a:rPr>
                        <a:t>DevOpsToolChest</a:t>
                      </a:r>
                      <a:endParaRPr lang="en-US" b="1" dirty="0">
                        <a:solidFill>
                          <a:schemeClr val="tx1"/>
                        </a:solidFill>
                      </a:endParaRPr>
                    </a:p>
                  </a:txBody>
                  <a:tcPr>
                    <a:solidFill>
                      <a:srgbClr val="00E2AC"/>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Worksoft</a:t>
                      </a:r>
                      <a:endParaRPr lang="en-US" dirty="0" smtClean="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NCover</a:t>
                      </a:r>
                      <a:endParaRPr lang="en-US" dirty="0" smtClean="0"/>
                    </a:p>
                  </a:txBody>
                  <a:tcPr/>
                </a:tc>
                <a:tc>
                  <a:txBody>
                    <a:bodyPr/>
                    <a:lstStyle/>
                    <a:p>
                      <a:r>
                        <a:rPr lang="en-US" dirty="0" smtClean="0"/>
                        <a:t>Glide </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9"/>
                        </a:rPr>
                        <a:t>PeriodicTable</a:t>
                      </a:r>
                      <a:endParaRPr lang="en-US" b="1" dirty="0" smtClean="0"/>
                    </a:p>
                  </a:txBody>
                  <a:tcPr>
                    <a:solidFill>
                      <a:srgbClr val="00E2AC"/>
                    </a:solidFill>
                  </a:tcPr>
                </a:tc>
              </a:tr>
            </a:tbl>
          </a:graphicData>
        </a:graphic>
      </p:graphicFrame>
      <p:sp>
        <p:nvSpPr>
          <p:cNvPr id="7" name="Rectangle 6">
            <a:hlinkClick r:id="rId10" action="ppaction://hlinksldjump"/>
          </p:cNvPr>
          <p:cNvSpPr/>
          <p:nvPr/>
        </p:nvSpPr>
        <p:spPr bwMode="ltGray">
          <a:xfrm>
            <a:off x="1972792" y="6375752"/>
            <a:ext cx="810840" cy="192660"/>
          </a:xfrm>
          <a:prstGeom prst="rect">
            <a:avLst/>
          </a:prstGeom>
          <a:solidFill>
            <a:srgbClr val="33339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Atlassian</a:t>
            </a:r>
          </a:p>
        </p:txBody>
      </p:sp>
      <p:sp>
        <p:nvSpPr>
          <p:cNvPr id="8" name="Rectangle 7"/>
          <p:cNvSpPr/>
          <p:nvPr/>
        </p:nvSpPr>
        <p:spPr bwMode="ltGray">
          <a:xfrm>
            <a:off x="2963652" y="6375752"/>
            <a:ext cx="1224136" cy="19266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smtClean="0">
                <a:solidFill>
                  <a:srgbClr val="FFFFFF"/>
                </a:solidFill>
              </a:rPr>
              <a:t>ThoughtWorks</a:t>
            </a:r>
          </a:p>
        </p:txBody>
      </p:sp>
      <p:sp>
        <p:nvSpPr>
          <p:cNvPr id="9" name="Rectangle 8"/>
          <p:cNvSpPr/>
          <p:nvPr/>
        </p:nvSpPr>
        <p:spPr bwMode="ltGray">
          <a:xfrm>
            <a:off x="4367808" y="6375752"/>
            <a:ext cx="1069464" cy="192660"/>
          </a:xfrm>
          <a:prstGeom prst="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err="1" smtClean="0"/>
              <a:t>JetBrains</a:t>
            </a:r>
            <a:endParaRPr lang="en-US" sz="1200" dirty="0" smtClean="0"/>
          </a:p>
        </p:txBody>
      </p:sp>
      <p:sp>
        <p:nvSpPr>
          <p:cNvPr id="10" name="TextBox 9">
            <a:hlinkClick r:id="rId11"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11"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331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Codar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50</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Continuous deployment made easy</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http://www8.hp.com/us/en/software-solutions/codar-continuous-deployment</a:t>
            </a:r>
            <a:r>
              <a:rPr lang="en-US" dirty="0" smtClean="0">
                <a:hlinkClick r:id="rId2"/>
              </a:rPr>
              <a:t>/</a:t>
            </a:r>
            <a:endParaRPr lang="en-US" dirty="0" smtClean="0"/>
          </a:p>
          <a:p>
            <a:r>
              <a:rPr lang="en-US" b="1" dirty="0" smtClean="0"/>
              <a:t>Codar</a:t>
            </a:r>
            <a:r>
              <a:rPr lang="en-US" dirty="0" smtClean="0"/>
              <a:t> – A </a:t>
            </a:r>
            <a:r>
              <a:rPr lang="en-US" dirty="0"/>
              <a:t>continuous deployment solution that provides automation and release management of complex multi-tier applications across the application </a:t>
            </a:r>
            <a:r>
              <a:rPr lang="en-US" dirty="0" smtClean="0"/>
              <a:t>lifecycle.</a:t>
            </a:r>
            <a:endParaRPr lang="en-US" dirty="0"/>
          </a:p>
          <a:p>
            <a:pPr fontAlgn="base"/>
            <a:r>
              <a:rPr lang="en-US" dirty="0"/>
              <a:t>Automate the deployment of your applications by using a graphical topology designer, trigger </a:t>
            </a:r>
            <a:r>
              <a:rPr lang="en-US" dirty="0" smtClean="0"/>
              <a:t>deployments </a:t>
            </a:r>
            <a:r>
              <a:rPr lang="en-US" dirty="0"/>
              <a:t>with Jenkins, and embrace existing content from Chef, Docker, Amazon Web Services, and </a:t>
            </a:r>
            <a:r>
              <a:rPr lang="en-US" dirty="0" smtClean="0"/>
              <a:t>more.</a:t>
            </a:r>
            <a:endParaRPr lang="en-US" dirty="0"/>
          </a:p>
          <a:p>
            <a:pPr fontAlgn="base"/>
            <a:r>
              <a:rPr lang="en-US" b="1" dirty="0" smtClean="0"/>
              <a:t>Unique Application Modelling </a:t>
            </a:r>
            <a:r>
              <a:rPr lang="en-US" dirty="0" smtClean="0"/>
              <a:t>– Use </a:t>
            </a:r>
            <a:r>
              <a:rPr lang="en-US" dirty="0"/>
              <a:t>a unique, simple declarative approach with reusable </a:t>
            </a:r>
            <a:r>
              <a:rPr lang="en-US" dirty="0" smtClean="0"/>
              <a:t>components.</a:t>
            </a:r>
          </a:p>
          <a:p>
            <a:pPr fontAlgn="base"/>
            <a:r>
              <a:rPr lang="en-US" b="1" dirty="0" smtClean="0"/>
              <a:t>Application Pipeline Management </a:t>
            </a:r>
            <a:r>
              <a:rPr lang="en-US" dirty="0" smtClean="0"/>
              <a:t>– </a:t>
            </a:r>
            <a:r>
              <a:rPr lang="en-US" dirty="0"/>
              <a:t>Get visibility and enforce continuous deployment </a:t>
            </a:r>
            <a:r>
              <a:rPr lang="en-US" dirty="0" smtClean="0"/>
              <a:t>requirements.</a:t>
            </a:r>
          </a:p>
          <a:p>
            <a:pPr fontAlgn="base"/>
            <a:r>
              <a:rPr lang="en-US" dirty="0" smtClean="0"/>
              <a:t>Extensive out-of-the-box integrations.</a:t>
            </a:r>
            <a:endParaRPr lang="en-US" dirty="0"/>
          </a:p>
        </p:txBody>
      </p:sp>
      <p:pic>
        <p:nvPicPr>
          <p:cNvPr id="4" name="Picture 3"/>
          <p:cNvPicPr>
            <a:picLocks noChangeAspect="1"/>
          </p:cNvPicPr>
          <p:nvPr/>
        </p:nvPicPr>
        <p:blipFill>
          <a:blip r:embed="rId3"/>
          <a:stretch>
            <a:fillRect/>
          </a:stretch>
        </p:blipFill>
        <p:spPr>
          <a:xfrm>
            <a:off x="6715773" y="2708920"/>
            <a:ext cx="4954117" cy="3130636"/>
          </a:xfrm>
          <a:prstGeom prst="rect">
            <a:avLst/>
          </a:prstGeom>
        </p:spPr>
      </p:pic>
      <p:sp>
        <p:nvSpPr>
          <p:cNvPr id="10" name="TextBox 9">
            <a:hlinkClick r:id="rId4"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rPr>
              <a:t>Back to Index</a:t>
            </a:r>
            <a:endParaRPr lang="en-US" sz="1400" dirty="0">
              <a:solidFill>
                <a:schemeClr val="bg2">
                  <a:lumMod val="75000"/>
                </a:schemeClr>
              </a:solidFill>
            </a:endParaRPr>
          </a:p>
        </p:txBody>
      </p:sp>
      <p:grpSp>
        <p:nvGrpSpPr>
          <p:cNvPr id="9" name="Group 8"/>
          <p:cNvGrpSpPr/>
          <p:nvPr/>
        </p:nvGrpSpPr>
        <p:grpSpPr>
          <a:xfrm>
            <a:off x="9264352" y="620688"/>
            <a:ext cx="2235063" cy="864096"/>
            <a:chOff x="3578225" y="1146175"/>
            <a:chExt cx="5038725" cy="2111375"/>
          </a:xfrm>
        </p:grpSpPr>
        <p:sp>
          <p:nvSpPr>
            <p:cNvPr id="11"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207397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CA Release Automation (</a:t>
            </a:r>
            <a:r>
              <a:rPr lang="en-US" dirty="0" err="1" smtClean="0"/>
              <a:t>Nolio</a:t>
            </a:r>
            <a:r>
              <a:rPr lang="en-US" dirty="0" smtClean="0"/>
              <a: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Take control of the release pipeline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t>
            </a:r>
            <a:r>
              <a:rPr lang="en-US" dirty="0" smtClean="0">
                <a:hlinkClick r:id="rId2"/>
              </a:rPr>
              <a:t>www.ca.com/us/products/ca-release-automation.html</a:t>
            </a:r>
            <a:endParaRPr lang="en-US" dirty="0" smtClean="0"/>
          </a:p>
          <a:p>
            <a:r>
              <a:rPr lang="en-US" dirty="0"/>
              <a:t>Get reliable, rapid application deployment that’s ready to work in your IT world</a:t>
            </a:r>
            <a:r>
              <a:rPr lang="en-US" dirty="0" smtClean="0"/>
              <a:t>.</a:t>
            </a:r>
          </a:p>
          <a:p>
            <a:r>
              <a:rPr lang="en-US" dirty="0"/>
              <a:t>Deploy apps at pace with agile development and let customer satisfaction soar</a:t>
            </a:r>
            <a:r>
              <a:rPr lang="en-US" dirty="0" smtClean="0"/>
              <a:t>.</a:t>
            </a:r>
          </a:p>
          <a:p>
            <a:r>
              <a:rPr lang="en-US" b="1" dirty="0"/>
              <a:t>Take control of the release pipeline.</a:t>
            </a:r>
          </a:p>
          <a:p>
            <a:r>
              <a:rPr lang="en-US" b="1" dirty="0"/>
              <a:t>Accelerate releases to market—on </a:t>
            </a:r>
            <a:r>
              <a:rPr lang="en-US" b="1" dirty="0" smtClean="0"/>
              <a:t>demand.</a:t>
            </a:r>
            <a:endParaRPr lang="en-US" b="1" dirty="0"/>
          </a:p>
          <a:p>
            <a:r>
              <a:rPr lang="en-US" b="1" dirty="0"/>
              <a:t>Manage the scale of agile application </a:t>
            </a:r>
            <a:r>
              <a:rPr lang="en-US" b="1" dirty="0" smtClean="0"/>
              <a:t>deployment</a:t>
            </a:r>
            <a:r>
              <a:rPr lang="en-US" b="1" dirty="0"/>
              <a:t>.</a:t>
            </a:r>
            <a:endParaRPr lang="en-US" b="1" dirty="0" smtClean="0"/>
          </a:p>
          <a:p>
            <a:endParaRPr lang="en-US" dirty="0"/>
          </a:p>
        </p:txBody>
      </p:sp>
      <p:pic>
        <p:nvPicPr>
          <p:cNvPr id="3" name="Picture 2"/>
          <p:cNvPicPr>
            <a:picLocks noChangeAspect="1"/>
          </p:cNvPicPr>
          <p:nvPr/>
        </p:nvPicPr>
        <p:blipFill>
          <a:blip r:embed="rId3"/>
          <a:stretch>
            <a:fillRect/>
          </a:stretch>
        </p:blipFill>
        <p:spPr>
          <a:xfrm>
            <a:off x="10560496" y="476672"/>
            <a:ext cx="1258797" cy="972707"/>
          </a:xfrm>
          <a:prstGeom prst="rect">
            <a:avLst/>
          </a:prstGeom>
        </p:spPr>
      </p:pic>
      <p:pic>
        <p:nvPicPr>
          <p:cNvPr id="4" name="Picture 3"/>
          <p:cNvPicPr>
            <a:picLocks noChangeAspect="1"/>
          </p:cNvPicPr>
          <p:nvPr/>
        </p:nvPicPr>
        <p:blipFill>
          <a:blip r:embed="rId4"/>
          <a:stretch>
            <a:fillRect/>
          </a:stretch>
        </p:blipFill>
        <p:spPr>
          <a:xfrm>
            <a:off x="7824192" y="1524000"/>
            <a:ext cx="3871021" cy="4776905"/>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6680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Snap</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52</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cap="all" dirty="0"/>
              <a:t>MINIMUM EFFORT, MAXIMUM DELIVERY</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https://snap-ci.com</a:t>
            </a:r>
            <a:r>
              <a:rPr lang="en-US" dirty="0" smtClean="0">
                <a:hlinkClick r:id="rId2"/>
              </a:rPr>
              <a:t>/</a:t>
            </a:r>
            <a:endParaRPr lang="en-US" dirty="0" smtClean="0"/>
          </a:p>
          <a:p>
            <a:r>
              <a:rPr lang="en-US" b="1" dirty="0" smtClean="0"/>
              <a:t>Snap</a:t>
            </a:r>
            <a:r>
              <a:rPr lang="en-US" dirty="0" smtClean="0"/>
              <a:t> – Continuous </a:t>
            </a:r>
            <a:r>
              <a:rPr lang="en-US" dirty="0"/>
              <a:t>I</a:t>
            </a:r>
            <a:r>
              <a:rPr lang="en-US" dirty="0" smtClean="0"/>
              <a:t>ntegration and Delivery in the cloud.</a:t>
            </a:r>
            <a:endParaRPr lang="en-US" dirty="0"/>
          </a:p>
          <a:p>
            <a:pPr fontAlgn="base"/>
            <a:r>
              <a:rPr lang="en-US" b="1" dirty="0" smtClean="0"/>
              <a:t>Deployment Pipelines </a:t>
            </a:r>
            <a:r>
              <a:rPr lang="en-US" dirty="0" smtClean="0"/>
              <a:t>– Model </a:t>
            </a:r>
            <a:r>
              <a:rPr lang="en-US" dirty="0"/>
              <a:t>your build as a sequence of stages, from the fastest tests to the more comprehensive ones. As each stage passes, your application becomes increasingly production-ready</a:t>
            </a:r>
          </a:p>
          <a:p>
            <a:pPr fontAlgn="base"/>
            <a:r>
              <a:rPr lang="en-US" b="1" dirty="0" smtClean="0"/>
              <a:t>Automatic Test Parallelization</a:t>
            </a:r>
          </a:p>
          <a:p>
            <a:pPr fontAlgn="base"/>
            <a:r>
              <a:rPr lang="en-US" b="1" dirty="0" smtClean="0"/>
              <a:t>Branch Tracking and </a:t>
            </a:r>
            <a:r>
              <a:rPr lang="en-US" b="1" dirty="0"/>
              <a:t>I</a:t>
            </a:r>
            <a:r>
              <a:rPr lang="en-US" b="1" dirty="0" smtClean="0"/>
              <a:t>ntegration Pipelines</a:t>
            </a:r>
          </a:p>
          <a:p>
            <a:pPr fontAlgn="base"/>
            <a:r>
              <a:rPr lang="en-US" b="1" dirty="0" smtClean="0"/>
              <a:t>Pull Request Integration</a:t>
            </a:r>
          </a:p>
          <a:p>
            <a:endParaRPr lang="en-US" b="1" dirty="0"/>
          </a:p>
        </p:txBody>
      </p:sp>
      <p:pic>
        <p:nvPicPr>
          <p:cNvPr id="3" name="Picture 2"/>
          <p:cNvPicPr>
            <a:picLocks noChangeAspect="1"/>
          </p:cNvPicPr>
          <p:nvPr/>
        </p:nvPicPr>
        <p:blipFill>
          <a:blip r:embed="rId3"/>
          <a:stretch>
            <a:fillRect/>
          </a:stretch>
        </p:blipFill>
        <p:spPr>
          <a:xfrm>
            <a:off x="9733146" y="519656"/>
            <a:ext cx="1846238" cy="632627"/>
          </a:xfrm>
          <a:prstGeom prst="rect">
            <a:avLst/>
          </a:prstGeom>
        </p:spPr>
      </p:pic>
      <p:sp>
        <p:nvSpPr>
          <p:cNvPr id="9" name="Flowchart: Data 8"/>
          <p:cNvSpPr/>
          <p:nvPr/>
        </p:nvSpPr>
        <p:spPr bwMode="ltGray">
          <a:xfrm>
            <a:off x="8040216" y="6428655"/>
            <a:ext cx="3008784" cy="429345"/>
          </a:xfrm>
          <a:prstGeom prst="flowChartInputOutpu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ThoughtWorks</a:t>
            </a:r>
          </a:p>
        </p:txBody>
      </p:sp>
      <p:pic>
        <p:nvPicPr>
          <p:cNvPr id="4" name="Picture 3"/>
          <p:cNvPicPr>
            <a:picLocks noChangeAspect="1"/>
          </p:cNvPicPr>
          <p:nvPr/>
        </p:nvPicPr>
        <p:blipFill>
          <a:blip r:embed="rId4"/>
          <a:stretch>
            <a:fillRect/>
          </a:stretch>
        </p:blipFill>
        <p:spPr>
          <a:xfrm>
            <a:off x="6649066" y="2132856"/>
            <a:ext cx="4954044" cy="2588978"/>
          </a:xfrm>
          <a:prstGeom prst="rect">
            <a:avLst/>
          </a:prstGeom>
          <a:ln>
            <a:solidFill>
              <a:schemeClr val="bg1">
                <a:lumMod val="75000"/>
              </a:schemeClr>
            </a:solidFill>
          </a:ln>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315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Development Environments (IDE’s)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53</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6331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Eclipse</a:t>
            </a:r>
            <a:endParaRPr lang="en-US" dirty="0"/>
          </a:p>
        </p:txBody>
      </p:sp>
      <p:sp>
        <p:nvSpPr>
          <p:cNvPr id="11" name="Slide Number Placeholder 10"/>
          <p:cNvSpPr>
            <a:spLocks noGrp="1"/>
          </p:cNvSpPr>
          <p:nvPr>
            <p:ph type="sldNum" sz="quarter" idx="2"/>
          </p:nvPr>
        </p:nvSpPr>
        <p:spPr/>
        <p:txBody>
          <a:bodyPr/>
          <a:lstStyle/>
          <a:p>
            <a:fld id="{B016F8AB-BCEA-4347-8BA6-BE776009BC89}" type="slidenum">
              <a:rPr lang="en-US" smtClean="0"/>
              <a:t>54</a:t>
            </a:fld>
            <a:endParaRPr lang="en-US"/>
          </a:p>
        </p:txBody>
      </p:sp>
      <p:sp>
        <p:nvSpPr>
          <p:cNvPr id="6" name="Content Placeholder 5"/>
          <p:cNvSpPr>
            <a:spLocks noGrp="1"/>
          </p:cNvSpPr>
          <p:nvPr>
            <p:ph idx="4294967295"/>
          </p:nvPr>
        </p:nvSpPr>
        <p:spPr>
          <a:xfrm>
            <a:off x="0" y="1524000"/>
            <a:ext cx="6134100" cy="4572000"/>
          </a:xfrm>
        </p:spPr>
        <p:txBody>
          <a:bodyPr>
            <a:normAutofit/>
          </a:bodyPr>
          <a:lstStyle/>
          <a:p>
            <a:pPr marL="380990" indent="-380990">
              <a:buFont typeface="Arial" panose="020B0604020202020204" pitchFamily="34" charset="0"/>
              <a:buChar char="•"/>
            </a:pPr>
            <a:r>
              <a:rPr lang="en-US" sz="2000" dirty="0" smtClean="0"/>
              <a:t>What is Eclipse?</a:t>
            </a:r>
          </a:p>
          <a:p>
            <a:pPr marL="533387" lvl="2" indent="-380990">
              <a:buFont typeface="Arial" panose="020B0604020202020204" pitchFamily="34" charset="0"/>
              <a:buChar char="•"/>
            </a:pPr>
            <a:r>
              <a:rPr lang="en-US" sz="1800" dirty="0">
                <a:hlinkClick r:id="rId3"/>
              </a:rPr>
              <a:t>https://eclipse.org</a:t>
            </a:r>
            <a:r>
              <a:rPr lang="en-US" sz="1800" dirty="0" smtClean="0">
                <a:hlinkClick r:id="rId3"/>
              </a:rPr>
              <a:t>/</a:t>
            </a:r>
            <a:endParaRPr lang="en-US" sz="1800" dirty="0" smtClean="0"/>
          </a:p>
          <a:p>
            <a:pPr marL="533387" lvl="2" indent="-380990">
              <a:buFont typeface="Arial" panose="020B0604020202020204" pitchFamily="34" charset="0"/>
              <a:buChar char="•"/>
            </a:pPr>
            <a:r>
              <a:rPr lang="en-US" sz="1800" dirty="0" smtClean="0"/>
              <a:t>Open source originated from IBM </a:t>
            </a:r>
            <a:r>
              <a:rPr lang="en-US" sz="1800" dirty="0" err="1" smtClean="0"/>
              <a:t>VisualAge</a:t>
            </a:r>
            <a:endParaRPr lang="en-US" sz="1800" dirty="0" smtClean="0"/>
          </a:p>
          <a:p>
            <a:pPr marL="533387" lvl="2" indent="-380990">
              <a:buFont typeface="Arial" panose="020B0604020202020204" pitchFamily="34" charset="0"/>
              <a:buChar char="•"/>
            </a:pPr>
            <a:r>
              <a:rPr lang="en-US" sz="1800" dirty="0" smtClean="0"/>
              <a:t>Advanced UI used for editing code</a:t>
            </a:r>
          </a:p>
          <a:p>
            <a:pPr marL="533387" lvl="2" indent="-380990">
              <a:buFont typeface="Arial" panose="020B0604020202020204" pitchFamily="34" charset="0"/>
              <a:buChar char="•"/>
            </a:pPr>
            <a:r>
              <a:rPr lang="en-US" sz="1800" dirty="0"/>
              <a:t>Supports Ada, ABAP, C, C++, COBOL, </a:t>
            </a:r>
            <a:r>
              <a:rPr lang="en-US" sz="1800" dirty="0" smtClean="0"/>
              <a:t>Fortran,</a:t>
            </a:r>
            <a:br>
              <a:rPr lang="en-US" sz="1800" dirty="0" smtClean="0"/>
            </a:br>
            <a:r>
              <a:rPr lang="en-US" sz="1800" dirty="0" smtClean="0"/>
              <a:t>JavaScript, </a:t>
            </a:r>
            <a:r>
              <a:rPr lang="en-US" sz="1800" dirty="0"/>
              <a:t>Perl, </a:t>
            </a:r>
            <a:r>
              <a:rPr lang="en-US" sz="1800" dirty="0" smtClean="0"/>
              <a:t>PHP, </a:t>
            </a:r>
            <a:r>
              <a:rPr lang="en-US" sz="1800" dirty="0"/>
              <a:t>Python, R, </a:t>
            </a:r>
            <a:r>
              <a:rPr lang="en-US" sz="1800" dirty="0" smtClean="0"/>
              <a:t>Ruby/rails, Groovy, etc.</a:t>
            </a:r>
          </a:p>
          <a:p>
            <a:pPr marL="533387" lvl="2" indent="-380990">
              <a:buFont typeface="Arial" panose="020B0604020202020204" pitchFamily="34" charset="0"/>
              <a:buChar char="•"/>
            </a:pPr>
            <a:r>
              <a:rPr lang="en-US" sz="1800" dirty="0" smtClean="0"/>
              <a:t>Very large Eclipse Marketplace tools (&gt; 1500)</a:t>
            </a:r>
          </a:p>
          <a:p>
            <a:pPr marL="533387" lvl="2" indent="-380990">
              <a:buFont typeface="Arial" panose="020B0604020202020204" pitchFamily="34" charset="0"/>
              <a:buChar char="•"/>
            </a:pPr>
            <a:r>
              <a:rPr lang="en-US" sz="1800" dirty="0" smtClean="0"/>
              <a:t>Competes with </a:t>
            </a:r>
            <a:r>
              <a:rPr lang="en-US" sz="1800" dirty="0" err="1" smtClean="0"/>
              <a:t>NetBeans</a:t>
            </a:r>
            <a:r>
              <a:rPr lang="en-US" sz="1800" dirty="0" smtClean="0"/>
              <a:t> and </a:t>
            </a:r>
            <a:r>
              <a:rPr lang="en-US" sz="1800" dirty="0" err="1" smtClean="0"/>
              <a:t>IntelliJ</a:t>
            </a:r>
            <a:r>
              <a:rPr lang="en-US" sz="1800" dirty="0" smtClean="0"/>
              <a:t> editors</a:t>
            </a:r>
          </a:p>
          <a:p>
            <a:pPr marL="533387" lvl="2" indent="-380990">
              <a:buFont typeface="Arial" panose="020B0604020202020204" pitchFamily="34" charset="0"/>
              <a:buChar char="•"/>
            </a:pPr>
            <a:r>
              <a:rPr lang="en-US" sz="1800" dirty="0" smtClean="0"/>
              <a:t>Latest version is 4.5 (Mars)</a:t>
            </a:r>
          </a:p>
        </p:txBody>
      </p:sp>
      <p:sp>
        <p:nvSpPr>
          <p:cNvPr id="4" name="Subtitle 3"/>
          <p:cNvSpPr>
            <a:spLocks noGrp="1"/>
          </p:cNvSpPr>
          <p:nvPr>
            <p:ph type="body" sz="quarter" idx="4294967295"/>
          </p:nvPr>
        </p:nvSpPr>
        <p:spPr>
          <a:xfrm>
            <a:off x="0" y="933450"/>
            <a:ext cx="10969625" cy="381000"/>
          </a:xfrm>
        </p:spPr>
        <p:txBody>
          <a:bodyPr/>
          <a:lstStyle/>
          <a:p>
            <a:r>
              <a:rPr lang="en-US" dirty="0" smtClean="0"/>
              <a:t>Java Code Editor</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296" y="521208"/>
            <a:ext cx="2819087" cy="66248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891" y="2137153"/>
            <a:ext cx="5137328" cy="3442677"/>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365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Visual Studio</a:t>
            </a:r>
            <a:endParaRPr lang="en-US" dirty="0"/>
          </a:p>
        </p:txBody>
      </p:sp>
      <p:sp>
        <p:nvSpPr>
          <p:cNvPr id="10" name="Slide Number Placeholder 9"/>
          <p:cNvSpPr>
            <a:spLocks noGrp="1"/>
          </p:cNvSpPr>
          <p:nvPr>
            <p:ph type="sldNum" sz="quarter" idx="2"/>
          </p:nvPr>
        </p:nvSpPr>
        <p:spPr/>
        <p:txBody>
          <a:bodyPr/>
          <a:lstStyle/>
          <a:p>
            <a:fld id="{B016F8AB-BCEA-4347-8BA6-BE776009BC89}" type="slidenum">
              <a:rPr lang="en-US" smtClean="0"/>
              <a:t>55</a:t>
            </a:fld>
            <a:endParaRPr lang="en-US"/>
          </a:p>
        </p:txBody>
      </p:sp>
      <p:sp>
        <p:nvSpPr>
          <p:cNvPr id="6" name="Content Placeholder 5"/>
          <p:cNvSpPr>
            <a:spLocks noGrp="1"/>
          </p:cNvSpPr>
          <p:nvPr>
            <p:ph idx="4294967295"/>
          </p:nvPr>
        </p:nvSpPr>
        <p:spPr>
          <a:xfrm>
            <a:off x="0" y="1524000"/>
            <a:ext cx="5702300" cy="4572000"/>
          </a:xfrm>
        </p:spPr>
        <p:txBody>
          <a:bodyPr>
            <a:normAutofit/>
          </a:bodyPr>
          <a:lstStyle/>
          <a:p>
            <a:pPr marL="380990" indent="-380990">
              <a:buFont typeface="Arial" panose="020B0604020202020204" pitchFamily="34" charset="0"/>
              <a:buChar char="•"/>
            </a:pPr>
            <a:r>
              <a:rPr lang="en-US" sz="2400" dirty="0" smtClean="0"/>
              <a:t>What is Visual Studio?</a:t>
            </a:r>
          </a:p>
          <a:p>
            <a:pPr marL="533387" lvl="2" indent="-380990">
              <a:buFont typeface="Arial" panose="020B0604020202020204" pitchFamily="34" charset="0"/>
              <a:buChar char="•"/>
            </a:pPr>
            <a:r>
              <a:rPr lang="en-US" sz="1800" dirty="0">
                <a:hlinkClick r:id="rId3"/>
              </a:rPr>
              <a:t>https://</a:t>
            </a:r>
            <a:r>
              <a:rPr lang="en-US" sz="1800" dirty="0" smtClean="0">
                <a:hlinkClick r:id="rId3"/>
              </a:rPr>
              <a:t>www.visualstudio.com/en-us/visual-studio-homepage-vs.aspx</a:t>
            </a:r>
            <a:endParaRPr lang="en-US" sz="1800" dirty="0" smtClean="0"/>
          </a:p>
          <a:p>
            <a:pPr marL="533387" lvl="2" indent="-380990">
              <a:buFont typeface="Arial" panose="020B0604020202020204" pitchFamily="34" charset="0"/>
              <a:buChar char="•"/>
            </a:pPr>
            <a:r>
              <a:rPr lang="en-US" sz="1800" dirty="0" smtClean="0"/>
              <a:t>Microsoft’s native IDE</a:t>
            </a:r>
          </a:p>
          <a:p>
            <a:pPr marL="533387" lvl="2" indent="-380990">
              <a:buFont typeface="Arial" panose="020B0604020202020204" pitchFamily="34" charset="0"/>
              <a:buChar char="•"/>
            </a:pPr>
            <a:r>
              <a:rPr lang="en-US" sz="1800" dirty="0"/>
              <a:t>Pricing is $300 - $4000/copy depending on </a:t>
            </a:r>
            <a:r>
              <a:rPr lang="en-US" sz="1800" dirty="0" smtClean="0"/>
              <a:t>features</a:t>
            </a:r>
          </a:p>
          <a:p>
            <a:pPr marL="533387" lvl="2" indent="-380990">
              <a:buFont typeface="Arial" panose="020B0604020202020204" pitchFamily="34" charset="0"/>
              <a:buChar char="•"/>
            </a:pPr>
            <a:r>
              <a:rPr lang="en-US" sz="1800" dirty="0" smtClean="0"/>
              <a:t>VS Community edition is </a:t>
            </a:r>
            <a:r>
              <a:rPr lang="en-US" sz="1800" b="1" dirty="0" smtClean="0"/>
              <a:t>free</a:t>
            </a:r>
            <a:r>
              <a:rPr lang="en-US" sz="1800" dirty="0" smtClean="0"/>
              <a:t> for certain purposes (training, demos, etc.)</a:t>
            </a:r>
            <a:endParaRPr lang="en-US" sz="1800" dirty="0"/>
          </a:p>
          <a:p>
            <a:pPr marL="533387" lvl="2" indent="-380990">
              <a:buFont typeface="Arial" panose="020B0604020202020204" pitchFamily="34" charset="0"/>
              <a:buChar char="•"/>
            </a:pPr>
            <a:r>
              <a:rPr lang="en-US" sz="1800" dirty="0" smtClean="0"/>
              <a:t>Also referred to as MSVS</a:t>
            </a:r>
          </a:p>
          <a:p>
            <a:pPr marL="533387" lvl="2" indent="-380990">
              <a:buFont typeface="Arial" panose="020B0604020202020204" pitchFamily="34" charset="0"/>
              <a:buChar char="•"/>
            </a:pPr>
            <a:r>
              <a:rPr lang="en-US" sz="1800" dirty="0" smtClean="0"/>
              <a:t>Advanced UI used for editing Visual C++, Visual Basic,</a:t>
            </a:r>
            <a:br>
              <a:rPr lang="en-US" sz="1800" dirty="0" smtClean="0"/>
            </a:br>
            <a:r>
              <a:rPr lang="en-US" sz="1800" dirty="0" smtClean="0"/>
              <a:t>JavaScript, F#, .NET code</a:t>
            </a:r>
          </a:p>
          <a:p>
            <a:pPr marL="533387" lvl="2" indent="-380990">
              <a:buFont typeface="Arial" panose="020B0604020202020204" pitchFamily="34" charset="0"/>
              <a:buChar char="•"/>
            </a:pPr>
            <a:r>
              <a:rPr lang="en-US" sz="1800" dirty="0" smtClean="0"/>
              <a:t>Latest version is 2015</a:t>
            </a:r>
          </a:p>
        </p:txBody>
      </p:sp>
      <p:sp>
        <p:nvSpPr>
          <p:cNvPr id="7" name="Date Placeholder 6"/>
          <p:cNvSpPr>
            <a:spLocks noGrp="1"/>
          </p:cNvSpPr>
          <p:nvPr>
            <p:ph type="dt" sz="half" idx="4294967295"/>
          </p:nvPr>
        </p:nvSpPr>
        <p:spPr>
          <a:xfrm>
            <a:off x="0" y="6426200"/>
            <a:ext cx="996950" cy="209550"/>
          </a:xfrm>
          <a:prstGeom prst="rect">
            <a:avLst/>
          </a:prstGeom>
        </p:spPr>
        <p:txBody>
          <a:bodyPr/>
          <a:lstStyle/>
          <a:p>
            <a:fld id="{7EDFCF33-A7F2-4216-AC37-135C43DBDF5F}" type="datetime4">
              <a:rPr lang="en-US" smtClean="0"/>
              <a:t>March 10, 2020</a:t>
            </a:fld>
            <a:endParaRPr lang="en-US"/>
          </a:p>
        </p:txBody>
      </p:sp>
      <p:sp>
        <p:nvSpPr>
          <p:cNvPr id="4" name="Subtitle 3"/>
          <p:cNvSpPr>
            <a:spLocks noGrp="1"/>
          </p:cNvSpPr>
          <p:nvPr>
            <p:ph type="body" sz="quarter" idx="4294967295"/>
          </p:nvPr>
        </p:nvSpPr>
        <p:spPr>
          <a:xfrm>
            <a:off x="0" y="933450"/>
            <a:ext cx="10969625" cy="381000"/>
          </a:xfrm>
        </p:spPr>
        <p:txBody>
          <a:bodyPr/>
          <a:lstStyle/>
          <a:p>
            <a:r>
              <a:rPr lang="en-US" dirty="0" smtClean="0"/>
              <a:t>Microsoft IDE</a:t>
            </a:r>
            <a:endParaRPr lang="en-US" dirty="0"/>
          </a:p>
        </p:txBody>
      </p:sp>
      <p:pic>
        <p:nvPicPr>
          <p:cNvPr id="8" name="Picture 7"/>
          <p:cNvPicPr>
            <a:picLocks noChangeAspect="1"/>
          </p:cNvPicPr>
          <p:nvPr/>
        </p:nvPicPr>
        <p:blipFill>
          <a:blip r:embed="rId4"/>
          <a:stretch>
            <a:fillRect/>
          </a:stretch>
        </p:blipFill>
        <p:spPr>
          <a:xfrm>
            <a:off x="8976320" y="555971"/>
            <a:ext cx="2603063" cy="681559"/>
          </a:xfrm>
          <a:prstGeom prst="rect">
            <a:avLst/>
          </a:prstGeom>
        </p:spPr>
      </p:pic>
      <p:pic>
        <p:nvPicPr>
          <p:cNvPr id="1026" name="Picture 2" descr="http://i4.visualstudiogallery.msdn.microsoft.com/en-us/e268be0c-e973-46b1-894d-83cb7d20c4a9/image/file/36367/0/screenshot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470" y="1810469"/>
            <a:ext cx="5153958" cy="39990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99302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IntelliJ IDEA</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Capable and </a:t>
            </a:r>
            <a:r>
              <a:rPr lang="en-US" dirty="0" smtClean="0"/>
              <a:t>Ergonomic Java</a:t>
            </a:r>
            <a:r>
              <a:rPr lang="en-US" baseline="30000" dirty="0"/>
              <a:t>*</a:t>
            </a:r>
            <a:r>
              <a:rPr lang="en-US" dirty="0"/>
              <a:t> </a:t>
            </a:r>
            <a:r>
              <a:rPr lang="en-US" dirty="0" smtClean="0"/>
              <a:t>IDE     </a:t>
            </a:r>
            <a:r>
              <a:rPr lang="en-US" sz="1400" dirty="0" smtClean="0"/>
              <a:t>*and much more</a:t>
            </a:r>
            <a:endParaRPr lang="en-US" sz="1400"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https://www.jetbrains.com/idea</a:t>
            </a:r>
            <a:r>
              <a:rPr lang="en-US" dirty="0" smtClean="0">
                <a:hlinkClick r:id="rId2"/>
              </a:rPr>
              <a:t>/</a:t>
            </a:r>
            <a:endParaRPr lang="en-US" dirty="0" smtClean="0"/>
          </a:p>
          <a:p>
            <a:r>
              <a:rPr lang="en-US" b="1" dirty="0" smtClean="0"/>
              <a:t>IntelliJ</a:t>
            </a:r>
            <a:r>
              <a:rPr lang="en-US" dirty="0" smtClean="0"/>
              <a:t> </a:t>
            </a:r>
            <a:r>
              <a:rPr lang="en-US" b="1" dirty="0" smtClean="0"/>
              <a:t>IDEA</a:t>
            </a:r>
            <a:r>
              <a:rPr lang="en-US" dirty="0" smtClean="0"/>
              <a:t> offers powerful </a:t>
            </a:r>
            <a:r>
              <a:rPr lang="en-US" dirty="0"/>
              <a:t>static code analysis and ergonomic design </a:t>
            </a:r>
            <a:r>
              <a:rPr lang="en-US" dirty="0" smtClean="0"/>
              <a:t>making </a:t>
            </a:r>
            <a:r>
              <a:rPr lang="en-US" dirty="0"/>
              <a:t>development not only productive but </a:t>
            </a:r>
            <a:r>
              <a:rPr lang="en-US" dirty="0" smtClean="0"/>
              <a:t>also enjoyable.</a:t>
            </a:r>
          </a:p>
          <a:p>
            <a:pPr fontAlgn="base"/>
            <a:r>
              <a:rPr lang="en-US" b="1" dirty="0" smtClean="0"/>
              <a:t>Deep intelligence – </a:t>
            </a:r>
            <a:r>
              <a:rPr lang="en-US" dirty="0" smtClean="0"/>
              <a:t>After </a:t>
            </a:r>
            <a:r>
              <a:rPr lang="en-US" dirty="0"/>
              <a:t>IntelliJ IDEA's indexed your source code, it offers blazing fast and intelligent experience by giving relevant suggestions in every context</a:t>
            </a:r>
          </a:p>
          <a:p>
            <a:pPr fontAlgn="base"/>
            <a:r>
              <a:rPr lang="en-US" b="1" dirty="0" smtClean="0"/>
              <a:t>Out-of-the-box experience – </a:t>
            </a:r>
            <a:r>
              <a:rPr lang="en-US" dirty="0" smtClean="0"/>
              <a:t>Mission-critical </a:t>
            </a:r>
            <a:r>
              <a:rPr lang="en-US" dirty="0"/>
              <a:t>tools such as integrated version controls systems and a wide variety of supported languages and frameworks are at </a:t>
            </a:r>
            <a:r>
              <a:rPr lang="en-US" dirty="0" smtClean="0"/>
              <a:t>hand.</a:t>
            </a:r>
          </a:p>
          <a:p>
            <a:pPr fontAlgn="base"/>
            <a:r>
              <a:rPr lang="en-US" dirty="0"/>
              <a:t>Solutions for Java, C++, Ruby, .NET, </a:t>
            </a:r>
            <a:r>
              <a:rPr lang="en-US" dirty="0" smtClean="0"/>
              <a:t>PHP</a:t>
            </a:r>
          </a:p>
          <a:p>
            <a:pPr fontAlgn="base"/>
            <a:r>
              <a:rPr lang="en-US" dirty="0" smtClean="0"/>
              <a:t>Android Studio is built upon IntelliJ</a:t>
            </a:r>
          </a:p>
          <a:p>
            <a:pPr fontAlgn="base"/>
            <a:r>
              <a:rPr lang="en-US" dirty="0" smtClean="0"/>
              <a:t>Community </a:t>
            </a:r>
            <a:r>
              <a:rPr lang="en-US" dirty="0"/>
              <a:t>edition is free.</a:t>
            </a:r>
          </a:p>
          <a:p>
            <a:pPr fontAlgn="base"/>
            <a:endParaRPr lang="en-US" dirty="0"/>
          </a:p>
          <a:p>
            <a:pPr fontAlgn="base"/>
            <a:r>
              <a:rPr lang="en-US" dirty="0" smtClean="0"/>
              <a:t>.</a:t>
            </a:r>
            <a:endParaRPr lang="en-US" dirty="0"/>
          </a:p>
          <a:p>
            <a:endParaRPr lang="en-US" dirty="0"/>
          </a:p>
        </p:txBody>
      </p:sp>
      <p:pic>
        <p:nvPicPr>
          <p:cNvPr id="7" name="Picture 6"/>
          <p:cNvPicPr>
            <a:picLocks noChangeAspect="1"/>
          </p:cNvPicPr>
          <p:nvPr/>
        </p:nvPicPr>
        <p:blipFill>
          <a:blip r:embed="rId3"/>
          <a:stretch>
            <a:fillRect/>
          </a:stretch>
        </p:blipFill>
        <p:spPr>
          <a:xfrm>
            <a:off x="8466850" y="521208"/>
            <a:ext cx="3112534" cy="747552"/>
          </a:xfrm>
          <a:prstGeom prst="rect">
            <a:avLst/>
          </a:prstGeom>
        </p:spPr>
      </p:pic>
      <p:pic>
        <p:nvPicPr>
          <p:cNvPr id="9" name="Picture 8"/>
          <p:cNvPicPr>
            <a:picLocks noChangeAspect="1"/>
          </p:cNvPicPr>
          <p:nvPr/>
        </p:nvPicPr>
        <p:blipFill>
          <a:blip r:embed="rId4"/>
          <a:stretch>
            <a:fillRect/>
          </a:stretch>
        </p:blipFill>
        <p:spPr>
          <a:xfrm>
            <a:off x="6561799" y="2420888"/>
            <a:ext cx="5349835" cy="2761013"/>
          </a:xfrm>
          <a:prstGeom prst="rect">
            <a:avLst/>
          </a:prstGeom>
          <a:ln>
            <a:solidFill>
              <a:schemeClr val="bg1">
                <a:lumMod val="75000"/>
              </a:schemeClr>
            </a:solidFill>
          </a:ln>
        </p:spPr>
      </p:pic>
      <p:sp>
        <p:nvSpPr>
          <p:cNvPr id="12" name="Flowchart: Data 11"/>
          <p:cNvSpPr/>
          <p:nvPr/>
        </p:nvSpPr>
        <p:spPr bwMode="ltGray">
          <a:xfrm>
            <a:off x="8040216" y="6428655"/>
            <a:ext cx="3008784" cy="429345"/>
          </a:xfrm>
          <a:prstGeom prst="flowChartInputOutpu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err="1" smtClean="0"/>
              <a:t>JetBrains</a:t>
            </a:r>
            <a:endParaRPr lang="en-US" b="1" dirty="0" smtClean="0"/>
          </a:p>
        </p:txBody>
      </p:sp>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3751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WebStorm</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The smartest JavaScript IDE</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https://www.jetbrains.com/webstorm/features</a:t>
            </a:r>
            <a:r>
              <a:rPr lang="en-US" dirty="0" smtClean="0">
                <a:hlinkClick r:id="rId2"/>
              </a:rPr>
              <a:t>/</a:t>
            </a:r>
            <a:endParaRPr lang="en-US" dirty="0" smtClean="0"/>
          </a:p>
          <a:p>
            <a:pPr fontAlgn="base"/>
            <a:r>
              <a:rPr lang="en-US" b="1" dirty="0"/>
              <a:t>Build </a:t>
            </a:r>
            <a:r>
              <a:rPr lang="en-US" b="1" dirty="0" smtClean="0"/>
              <a:t>tools – </a:t>
            </a:r>
            <a:r>
              <a:rPr lang="en-US" dirty="0" smtClean="0"/>
              <a:t>Enjoy </a:t>
            </a:r>
            <a:r>
              <a:rPr lang="en-US" dirty="0"/>
              <a:t>a simple unified UI for running </a:t>
            </a:r>
            <a:r>
              <a:rPr lang="en-US" b="1" dirty="0" err="1"/>
              <a:t>Grunt</a:t>
            </a:r>
            <a:r>
              <a:rPr lang="en-US" dirty="0" err="1"/>
              <a:t>,</a:t>
            </a:r>
            <a:r>
              <a:rPr lang="en-US" b="1" dirty="0" err="1"/>
              <a:t>Gulp</a:t>
            </a:r>
            <a:r>
              <a:rPr lang="en-US" dirty="0"/>
              <a:t> or </a:t>
            </a:r>
            <a:r>
              <a:rPr lang="en-US" b="1" dirty="0" err="1"/>
              <a:t>npm</a:t>
            </a:r>
            <a:r>
              <a:rPr lang="en-US" dirty="0"/>
              <a:t> tasks right from the IDE. All tasks are listed in a special tool window, so simply double-click on the task name to start it.</a:t>
            </a:r>
          </a:p>
          <a:p>
            <a:pPr fontAlgn="base"/>
            <a:r>
              <a:rPr lang="en-US" b="1" dirty="0"/>
              <a:t>Code quality </a:t>
            </a:r>
            <a:r>
              <a:rPr lang="en-US" b="1" dirty="0" smtClean="0"/>
              <a:t>tools – </a:t>
            </a:r>
            <a:r>
              <a:rPr lang="en-US" dirty="0" smtClean="0"/>
              <a:t>In </a:t>
            </a:r>
            <a:r>
              <a:rPr lang="en-US" dirty="0"/>
              <a:t>addition to hundreds of </a:t>
            </a:r>
            <a:r>
              <a:rPr lang="en-US" dirty="0" err="1"/>
              <a:t>WebStorm’s</a:t>
            </a:r>
            <a:r>
              <a:rPr lang="en-US" dirty="0"/>
              <a:t> own inspections, it can run </a:t>
            </a:r>
            <a:r>
              <a:rPr lang="en-US" b="1" dirty="0" err="1"/>
              <a:t>JSHint</a:t>
            </a:r>
            <a:r>
              <a:rPr lang="en-US" dirty="0"/>
              <a:t>, </a:t>
            </a:r>
            <a:r>
              <a:rPr lang="en-US" b="1" dirty="0" err="1"/>
              <a:t>ESLint</a:t>
            </a:r>
            <a:r>
              <a:rPr lang="en-US" dirty="0"/>
              <a:t>, </a:t>
            </a:r>
            <a:r>
              <a:rPr lang="en-US" b="1" dirty="0" err="1"/>
              <a:t>JSCS</a:t>
            </a:r>
            <a:r>
              <a:rPr lang="en-US" dirty="0" err="1"/>
              <a:t>or</a:t>
            </a:r>
            <a:r>
              <a:rPr lang="en-US" dirty="0"/>
              <a:t> </a:t>
            </a:r>
            <a:r>
              <a:rPr lang="en-US" b="1" dirty="0" err="1"/>
              <a:t>JSLint</a:t>
            </a:r>
            <a:r>
              <a:rPr lang="en-US" dirty="0"/>
              <a:t> against your code and highlight any issues on the fly, right in the editor.</a:t>
            </a:r>
          </a:p>
          <a:p>
            <a:pPr fontAlgn="base"/>
            <a:r>
              <a:rPr lang="en-US" b="1" dirty="0"/>
              <a:t>Project </a:t>
            </a:r>
            <a:r>
              <a:rPr lang="en-US" b="1" dirty="0" smtClean="0"/>
              <a:t>templates – </a:t>
            </a:r>
            <a:r>
              <a:rPr lang="en-US" dirty="0" smtClean="0"/>
              <a:t>Start </a:t>
            </a:r>
            <a:r>
              <a:rPr lang="en-US" dirty="0"/>
              <a:t>new projects from the Welcome screen using popular project templates </a:t>
            </a:r>
            <a:r>
              <a:rPr lang="en-US" dirty="0" err="1"/>
              <a:t>like</a:t>
            </a:r>
            <a:r>
              <a:rPr lang="en-US" b="1" dirty="0" err="1"/>
              <a:t>Express</a:t>
            </a:r>
            <a:r>
              <a:rPr lang="en-US" dirty="0"/>
              <a:t> or </a:t>
            </a:r>
            <a:r>
              <a:rPr lang="en-US" b="1" dirty="0"/>
              <a:t>Web starter kit</a:t>
            </a:r>
            <a:r>
              <a:rPr lang="en-US" dirty="0"/>
              <a:t>, and access even more project generator thanks to integration with </a:t>
            </a:r>
            <a:r>
              <a:rPr lang="en-US" b="1" dirty="0"/>
              <a:t>Yeoman</a:t>
            </a:r>
            <a:r>
              <a:rPr lang="en-US" dirty="0"/>
              <a:t>.</a:t>
            </a:r>
          </a:p>
          <a:p>
            <a:endParaRPr lang="en-US" dirty="0"/>
          </a:p>
        </p:txBody>
      </p:sp>
      <p:pic>
        <p:nvPicPr>
          <p:cNvPr id="3" name="Picture 2"/>
          <p:cNvPicPr>
            <a:picLocks noChangeAspect="1"/>
          </p:cNvPicPr>
          <p:nvPr/>
        </p:nvPicPr>
        <p:blipFill>
          <a:blip r:embed="rId3"/>
          <a:stretch>
            <a:fillRect/>
          </a:stretch>
        </p:blipFill>
        <p:spPr>
          <a:xfrm>
            <a:off x="8506969" y="503000"/>
            <a:ext cx="3216432" cy="837768"/>
          </a:xfrm>
          <a:prstGeom prst="rect">
            <a:avLst/>
          </a:prstGeom>
        </p:spPr>
      </p:pic>
      <p:pic>
        <p:nvPicPr>
          <p:cNvPr id="7" name="Picture 6"/>
          <p:cNvPicPr>
            <a:picLocks noChangeAspect="1"/>
          </p:cNvPicPr>
          <p:nvPr/>
        </p:nvPicPr>
        <p:blipFill>
          <a:blip r:embed="rId4"/>
          <a:stretch>
            <a:fillRect/>
          </a:stretch>
        </p:blipFill>
        <p:spPr>
          <a:xfrm>
            <a:off x="6744072" y="1772816"/>
            <a:ext cx="4657725" cy="3133725"/>
          </a:xfrm>
          <a:prstGeom prst="rect">
            <a:avLst/>
          </a:prstGeom>
          <a:ln>
            <a:solidFill>
              <a:schemeClr val="bg1">
                <a:lumMod val="75000"/>
              </a:schemeClr>
            </a:solidFill>
          </a:ln>
        </p:spPr>
      </p:pic>
      <p:sp>
        <p:nvSpPr>
          <p:cNvPr id="10" name="Flowchart: Data 9"/>
          <p:cNvSpPr/>
          <p:nvPr/>
        </p:nvSpPr>
        <p:spPr bwMode="ltGray">
          <a:xfrm>
            <a:off x="8040216" y="6428655"/>
            <a:ext cx="3008784" cy="429345"/>
          </a:xfrm>
          <a:prstGeom prst="flowChartInputOutpu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err="1" smtClean="0"/>
              <a:t>JetBrains</a:t>
            </a:r>
            <a:endParaRPr lang="en-US" b="1" dirty="0" smtClean="0"/>
          </a:p>
        </p:txBody>
      </p:sp>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36351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NetBeans</a:t>
            </a:r>
            <a:endParaRPr lang="en-US" dirty="0"/>
          </a:p>
        </p:txBody>
      </p:sp>
      <p:sp>
        <p:nvSpPr>
          <p:cNvPr id="11" name="Slide Number Placeholder 10"/>
          <p:cNvSpPr>
            <a:spLocks noGrp="1"/>
          </p:cNvSpPr>
          <p:nvPr>
            <p:ph type="sldNum" sz="quarter" idx="2"/>
          </p:nvPr>
        </p:nvSpPr>
        <p:spPr/>
        <p:txBody>
          <a:bodyPr/>
          <a:lstStyle/>
          <a:p>
            <a:fld id="{B016F8AB-BCEA-4347-8BA6-BE776009BC89}" type="slidenum">
              <a:rPr lang="en-US" smtClean="0"/>
              <a:t>58</a:t>
            </a:fld>
            <a:endParaRPr lang="en-US"/>
          </a:p>
        </p:txBody>
      </p:sp>
      <p:sp>
        <p:nvSpPr>
          <p:cNvPr id="6" name="Content Placeholder 5"/>
          <p:cNvSpPr>
            <a:spLocks noGrp="1"/>
          </p:cNvSpPr>
          <p:nvPr>
            <p:ph idx="4294967295"/>
          </p:nvPr>
        </p:nvSpPr>
        <p:spPr>
          <a:xfrm>
            <a:off x="0" y="1524000"/>
            <a:ext cx="10969625" cy="4572000"/>
          </a:xfrm>
        </p:spPr>
        <p:txBody>
          <a:bodyPr>
            <a:normAutofit/>
          </a:bodyPr>
          <a:lstStyle/>
          <a:p>
            <a:pPr marL="380990" indent="-380990">
              <a:buFont typeface="Arial" panose="020B0604020202020204" pitchFamily="34" charset="0"/>
              <a:buChar char="•"/>
            </a:pPr>
            <a:r>
              <a:rPr lang="en-US" sz="2000" dirty="0" smtClean="0"/>
              <a:t>What is </a:t>
            </a:r>
            <a:r>
              <a:rPr lang="en-US" sz="2000" dirty="0" err="1" smtClean="0"/>
              <a:t>NetBeans</a:t>
            </a:r>
            <a:r>
              <a:rPr lang="en-US" sz="2000" dirty="0" smtClean="0"/>
              <a:t>?</a:t>
            </a:r>
          </a:p>
          <a:p>
            <a:pPr marL="533387" lvl="2" indent="-380990">
              <a:buFont typeface="Arial" panose="020B0604020202020204" pitchFamily="34" charset="0"/>
              <a:buChar char="•"/>
            </a:pPr>
            <a:r>
              <a:rPr lang="en-US" sz="1800" dirty="0">
                <a:hlinkClick r:id="rId3"/>
              </a:rPr>
              <a:t>https://netbeans.org</a:t>
            </a:r>
            <a:r>
              <a:rPr lang="en-US" sz="1800" dirty="0" smtClean="0">
                <a:hlinkClick r:id="rId3"/>
              </a:rPr>
              <a:t>/</a:t>
            </a:r>
            <a:r>
              <a:rPr lang="en-US" sz="1800" dirty="0" smtClean="0"/>
              <a:t> </a:t>
            </a:r>
            <a:endParaRPr lang="en-US" sz="1800" dirty="0"/>
          </a:p>
          <a:p>
            <a:pPr marL="533387" lvl="2" indent="-380990">
              <a:buFont typeface="Arial" panose="020B0604020202020204" pitchFamily="34" charset="0"/>
              <a:buChar char="•"/>
            </a:pPr>
            <a:r>
              <a:rPr lang="en-US" sz="1800" dirty="0" smtClean="0"/>
              <a:t>Open source originally developed by Sun/Oracle</a:t>
            </a:r>
          </a:p>
          <a:p>
            <a:pPr marL="533387" lvl="2" indent="-380990">
              <a:buFont typeface="Arial" panose="020B0604020202020204" pitchFamily="34" charset="0"/>
              <a:buChar char="•"/>
            </a:pPr>
            <a:r>
              <a:rPr lang="en-US" sz="1800" dirty="0" smtClean="0"/>
              <a:t>Used to develop </a:t>
            </a:r>
            <a:r>
              <a:rPr lang="en-US" sz="1800" dirty="0"/>
              <a:t>Java, C/C++, XML and HTML, to </a:t>
            </a:r>
            <a:r>
              <a:rPr lang="en-US" sz="1800" dirty="0" smtClean="0"/>
              <a:t>PHP,</a:t>
            </a:r>
            <a:br>
              <a:rPr lang="en-US" sz="1800" dirty="0" smtClean="0"/>
            </a:br>
            <a:r>
              <a:rPr lang="en-US" sz="1800" dirty="0" smtClean="0"/>
              <a:t>Groovy</a:t>
            </a:r>
            <a:r>
              <a:rPr lang="en-US" sz="1800" dirty="0"/>
              <a:t>, </a:t>
            </a:r>
            <a:r>
              <a:rPr lang="en-US" sz="1800" dirty="0" err="1"/>
              <a:t>Javadoc</a:t>
            </a:r>
            <a:r>
              <a:rPr lang="en-US" sz="1800" dirty="0"/>
              <a:t>, JavaScript and </a:t>
            </a:r>
            <a:r>
              <a:rPr lang="en-US" sz="1800" dirty="0" smtClean="0"/>
              <a:t>JSP</a:t>
            </a:r>
          </a:p>
          <a:p>
            <a:pPr marL="533387" lvl="2" indent="-380990">
              <a:buFont typeface="Arial" panose="020B0604020202020204" pitchFamily="34" charset="0"/>
              <a:buChar char="•"/>
            </a:pPr>
            <a:r>
              <a:rPr lang="en-US" sz="1800" dirty="0" smtClean="0"/>
              <a:t>Provides </a:t>
            </a:r>
            <a:r>
              <a:rPr lang="en-US" sz="1800" dirty="0"/>
              <a:t>code templates, coding tips, and refactoring </a:t>
            </a:r>
            <a:r>
              <a:rPr lang="en-US" sz="1800" dirty="0" smtClean="0"/>
              <a:t>tools</a:t>
            </a:r>
          </a:p>
          <a:p>
            <a:pPr marL="533387" lvl="2" indent="-380990">
              <a:buFont typeface="Arial" panose="020B0604020202020204" pitchFamily="34" charset="0"/>
              <a:buChar char="•"/>
            </a:pPr>
            <a:r>
              <a:rPr lang="en-US" sz="1800" dirty="0" smtClean="0"/>
              <a:t>Includes </a:t>
            </a:r>
            <a:r>
              <a:rPr lang="en-US" sz="1800" dirty="0" err="1"/>
              <a:t>NetBeans</a:t>
            </a:r>
            <a:r>
              <a:rPr lang="en-US" sz="1800" dirty="0"/>
              <a:t> GUI Builder </a:t>
            </a:r>
            <a:endParaRPr lang="en-US" sz="1800" dirty="0" smtClean="0"/>
          </a:p>
          <a:p>
            <a:pPr marL="533387" lvl="2" indent="-380990">
              <a:buFont typeface="Arial" panose="020B0604020202020204" pitchFamily="34" charset="0"/>
              <a:buChar char="•"/>
            </a:pPr>
            <a:r>
              <a:rPr lang="en-US" sz="1800" dirty="0" smtClean="0"/>
              <a:t>Latest version is 8.1</a:t>
            </a:r>
          </a:p>
        </p:txBody>
      </p:sp>
      <p:sp>
        <p:nvSpPr>
          <p:cNvPr id="4" name="Subtitle 3"/>
          <p:cNvSpPr>
            <a:spLocks noGrp="1"/>
          </p:cNvSpPr>
          <p:nvPr>
            <p:ph type="body" sz="quarter" idx="4294967295"/>
          </p:nvPr>
        </p:nvSpPr>
        <p:spPr>
          <a:xfrm>
            <a:off x="0" y="933450"/>
            <a:ext cx="10969625" cy="381000"/>
          </a:xfrm>
        </p:spPr>
        <p:txBody>
          <a:bodyPr/>
          <a:lstStyle/>
          <a:p>
            <a:r>
              <a:rPr lang="en-US" dirty="0"/>
              <a:t>The Smarter and Faster Way to Code</a:t>
            </a:r>
          </a:p>
        </p:txBody>
      </p:sp>
      <p:pic>
        <p:nvPicPr>
          <p:cNvPr id="3" name="Picture 2"/>
          <p:cNvPicPr>
            <a:picLocks noChangeAspect="1"/>
          </p:cNvPicPr>
          <p:nvPr/>
        </p:nvPicPr>
        <p:blipFill>
          <a:blip r:embed="rId4"/>
          <a:stretch>
            <a:fillRect/>
          </a:stretch>
        </p:blipFill>
        <p:spPr>
          <a:xfrm>
            <a:off x="8904312" y="572148"/>
            <a:ext cx="2675072" cy="719105"/>
          </a:xfrm>
          <a:prstGeom prst="rect">
            <a:avLst/>
          </a:prstGeom>
        </p:spPr>
      </p:pic>
      <p:pic>
        <p:nvPicPr>
          <p:cNvPr id="9" name="Picture 8"/>
          <p:cNvPicPr>
            <a:picLocks noChangeAspect="1"/>
          </p:cNvPicPr>
          <p:nvPr/>
        </p:nvPicPr>
        <p:blipFill>
          <a:blip r:embed="rId5"/>
          <a:stretch>
            <a:fillRect/>
          </a:stretch>
        </p:blipFill>
        <p:spPr>
          <a:xfrm>
            <a:off x="7063619" y="1750032"/>
            <a:ext cx="4708711" cy="3197672"/>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86494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Mylyn</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59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 </a:t>
            </a:r>
            <a:r>
              <a:rPr lang="en-US" dirty="0"/>
              <a:t>Task-Focused Interface for Eclipse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http://www.eclipse.org/mylyn</a:t>
            </a:r>
            <a:r>
              <a:rPr lang="en-US" dirty="0" smtClean="0">
                <a:hlinkClick r:id="rId2"/>
              </a:rPr>
              <a:t>/</a:t>
            </a:r>
            <a:endParaRPr lang="en-US" dirty="0" smtClean="0"/>
          </a:p>
          <a:p>
            <a:r>
              <a:rPr lang="en-US" b="1" dirty="0" smtClean="0"/>
              <a:t>Mylyn</a:t>
            </a:r>
            <a:r>
              <a:rPr lang="en-US" dirty="0" smtClean="0"/>
              <a:t> is </a:t>
            </a:r>
            <a:r>
              <a:rPr lang="en-US" dirty="0"/>
              <a:t>a subsystem of Eclipse for task </a:t>
            </a:r>
            <a:r>
              <a:rPr lang="en-US" dirty="0" smtClean="0"/>
              <a:t>management.</a:t>
            </a:r>
          </a:p>
          <a:p>
            <a:r>
              <a:rPr lang="en-US" b="1" dirty="0" smtClean="0"/>
              <a:t>Mylyn </a:t>
            </a:r>
            <a:r>
              <a:rPr lang="en-US" dirty="0" smtClean="0"/>
              <a:t>is </a:t>
            </a:r>
            <a:r>
              <a:rPr lang="en-US" dirty="0"/>
              <a:t>an open source implementation of the Task-Focused Interface, it's also an application lifecycle management (ALM) framework for </a:t>
            </a:r>
            <a:r>
              <a:rPr lang="en-US" dirty="0" smtClean="0"/>
              <a:t>Eclipse.</a:t>
            </a:r>
            <a:endParaRPr lang="en-US" dirty="0"/>
          </a:p>
          <a:p>
            <a:r>
              <a:rPr lang="en-US" b="1" dirty="0"/>
              <a:t>The revolutionary task-focused interface</a:t>
            </a:r>
            <a:r>
              <a:rPr lang="en-US" dirty="0"/>
              <a:t> </a:t>
            </a:r>
            <a:br>
              <a:rPr lang="en-US" dirty="0"/>
            </a:br>
            <a:r>
              <a:rPr lang="en-US" i="1" dirty="0"/>
              <a:t>Realigns the IDE around tasks so that you see only the code that's relevant</a:t>
            </a:r>
            <a:r>
              <a:rPr lang="en-US" dirty="0"/>
              <a:t> </a:t>
            </a:r>
          </a:p>
          <a:p>
            <a:r>
              <a:rPr lang="en-US" b="1" dirty="0"/>
              <a:t>A task management tool for developers</a:t>
            </a:r>
            <a:r>
              <a:rPr lang="en-US" dirty="0"/>
              <a:t> </a:t>
            </a:r>
            <a:br>
              <a:rPr lang="en-US" dirty="0"/>
            </a:br>
            <a:r>
              <a:rPr lang="en-US" i="1" dirty="0"/>
              <a:t>Averaging 1 million downloads/month, Mylyn is the most popular IDE tool for ALM</a:t>
            </a:r>
            <a:r>
              <a:rPr lang="en-US" dirty="0"/>
              <a:t> </a:t>
            </a:r>
          </a:p>
          <a:p>
            <a:r>
              <a:rPr lang="en-US" b="1" dirty="0"/>
              <a:t>A broad ecosystem of Agile and ALM integrations</a:t>
            </a:r>
            <a:r>
              <a:rPr lang="en-US" dirty="0"/>
              <a:t> </a:t>
            </a:r>
            <a:br>
              <a:rPr lang="en-US" dirty="0"/>
            </a:br>
            <a:r>
              <a:rPr lang="en-US" i="1" dirty="0"/>
              <a:t>Dozens of extensions integrate Mylyn with ALM and developer collaboration tools</a:t>
            </a:r>
            <a:r>
              <a:rPr lang="en-US" dirty="0"/>
              <a:t> </a:t>
            </a:r>
          </a:p>
          <a:p>
            <a:endParaRPr lang="en-US" dirty="0"/>
          </a:p>
        </p:txBody>
      </p:sp>
      <p:pic>
        <p:nvPicPr>
          <p:cNvPr id="3" name="Picture 2"/>
          <p:cNvPicPr>
            <a:picLocks noChangeAspect="1"/>
          </p:cNvPicPr>
          <p:nvPr/>
        </p:nvPicPr>
        <p:blipFill>
          <a:blip r:embed="rId3"/>
          <a:stretch>
            <a:fillRect/>
          </a:stretch>
        </p:blipFill>
        <p:spPr>
          <a:xfrm>
            <a:off x="7549829" y="1844824"/>
            <a:ext cx="4029554" cy="4203492"/>
          </a:xfrm>
          <a:prstGeom prst="rect">
            <a:avLst/>
          </a:prstGeom>
        </p:spPr>
      </p:pic>
      <p:pic>
        <p:nvPicPr>
          <p:cNvPr id="4" name="Picture 3"/>
          <p:cNvPicPr>
            <a:picLocks noChangeAspect="1"/>
          </p:cNvPicPr>
          <p:nvPr/>
        </p:nvPicPr>
        <p:blipFill>
          <a:blip r:embed="rId4"/>
          <a:stretch>
            <a:fillRect/>
          </a:stretch>
        </p:blipFill>
        <p:spPr>
          <a:xfrm>
            <a:off x="9120336" y="551688"/>
            <a:ext cx="2566769" cy="582847"/>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98275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Company Product or Tool Name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smtClean="0"/>
              <a:t>Corporate Tag Line</a:t>
            </a:r>
            <a:endParaRPr lang="en-US" b="1"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fontAlgn="base"/>
            <a:r>
              <a:rPr lang="en-US" dirty="0">
                <a:hlinkClick r:id="rId2"/>
              </a:rPr>
              <a:t>https://</a:t>
            </a:r>
            <a:r>
              <a:rPr lang="en-US" dirty="0" smtClean="0">
                <a:hlinkClick r:id="rId2"/>
              </a:rPr>
              <a:t>www.company_name.org</a:t>
            </a:r>
            <a:endParaRPr lang="en-US" dirty="0" smtClean="0"/>
          </a:p>
          <a:p>
            <a:pPr fontAlgn="base"/>
            <a:r>
              <a:rPr lang="en-US" b="1" dirty="0" smtClean="0"/>
              <a:t>Notable feature, capability or quote – </a:t>
            </a:r>
            <a:r>
              <a:rPr lang="en-US" dirty="0" smtClean="0"/>
              <a:t>This is the text describing the feature.</a:t>
            </a:r>
          </a:p>
          <a:p>
            <a:pPr fontAlgn="base"/>
            <a:r>
              <a:rPr lang="en-US" b="1" dirty="0"/>
              <a:t>Notable feature, capability or quote – </a:t>
            </a:r>
            <a:r>
              <a:rPr lang="en-US" dirty="0"/>
              <a:t>This is the text describing the feature.</a:t>
            </a:r>
          </a:p>
          <a:p>
            <a:pPr fontAlgn="base"/>
            <a:r>
              <a:rPr lang="en-US" b="1" dirty="0"/>
              <a:t>Notable feature, capability or quote – </a:t>
            </a:r>
            <a:r>
              <a:rPr lang="en-US" dirty="0"/>
              <a:t>This is the text describing the feature.</a:t>
            </a:r>
          </a:p>
          <a:p>
            <a:pPr fontAlgn="base"/>
            <a:r>
              <a:rPr lang="en-US" b="1" dirty="0"/>
              <a:t>Notable feature, capability or quote – </a:t>
            </a:r>
            <a:r>
              <a:rPr lang="en-US" dirty="0"/>
              <a:t>This is the text describing the feature</a:t>
            </a:r>
            <a:r>
              <a:rPr lang="en-US" dirty="0" smtClean="0"/>
              <a:t>.</a:t>
            </a:r>
          </a:p>
          <a:p>
            <a:pPr fontAlgn="base"/>
            <a:r>
              <a:rPr lang="en-US" b="1" dirty="0"/>
              <a:t>Notable feature, capability or quote – </a:t>
            </a:r>
            <a:r>
              <a:rPr lang="en-US" dirty="0"/>
              <a:t>This is the text describing the feature.</a:t>
            </a:r>
          </a:p>
          <a:p>
            <a:pPr fontAlgn="base"/>
            <a:r>
              <a:rPr lang="en-US" b="1" dirty="0"/>
              <a:t>Notable feature, capability or quote – </a:t>
            </a:r>
            <a:r>
              <a:rPr lang="en-US" dirty="0"/>
              <a:t>This is the text describing the feature.</a:t>
            </a:r>
          </a:p>
          <a:p>
            <a:pPr fontAlgn="base"/>
            <a:endParaRPr lang="en-US" dirty="0"/>
          </a:p>
          <a:p>
            <a:pPr fontAlgn="base"/>
            <a:endParaRPr lang="en-US" dirty="0" smtClean="0"/>
          </a:p>
        </p:txBody>
      </p:sp>
      <p:sp>
        <p:nvSpPr>
          <p:cNvPr id="3" name="Rectangle 2"/>
          <p:cNvSpPr/>
          <p:nvPr/>
        </p:nvSpPr>
        <p:spPr bwMode="ltGray">
          <a:xfrm>
            <a:off x="7392144" y="2204864"/>
            <a:ext cx="4320480" cy="3456384"/>
          </a:xfrm>
          <a:prstGeom prst="rect">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solidFill>
                  <a:schemeClr val="tx1">
                    <a:lumMod val="65000"/>
                    <a:lumOff val="35000"/>
                  </a:schemeClr>
                </a:solidFill>
              </a:rPr>
              <a:t>Screenshot</a:t>
            </a:r>
          </a:p>
          <a:p>
            <a:pPr algn="ctr">
              <a:lnSpc>
                <a:spcPct val="90000"/>
              </a:lnSpc>
            </a:pPr>
            <a:r>
              <a:rPr lang="en-US" dirty="0">
                <a:solidFill>
                  <a:schemeClr val="tx1">
                    <a:lumMod val="65000"/>
                    <a:lumOff val="35000"/>
                  </a:schemeClr>
                </a:solidFill>
              </a:rPr>
              <a:t>o</a:t>
            </a:r>
            <a:r>
              <a:rPr lang="en-US" dirty="0" smtClean="0">
                <a:solidFill>
                  <a:schemeClr val="tx1">
                    <a:lumMod val="65000"/>
                    <a:lumOff val="35000"/>
                  </a:schemeClr>
                </a:solidFill>
              </a:rPr>
              <a:t>r</a:t>
            </a:r>
          </a:p>
          <a:p>
            <a:pPr algn="ctr">
              <a:lnSpc>
                <a:spcPct val="90000"/>
              </a:lnSpc>
            </a:pPr>
            <a:r>
              <a:rPr lang="en-US" dirty="0" smtClean="0">
                <a:solidFill>
                  <a:schemeClr val="tx1">
                    <a:lumMod val="65000"/>
                    <a:lumOff val="35000"/>
                  </a:schemeClr>
                </a:solidFill>
              </a:rPr>
              <a:t>Graphic</a:t>
            </a:r>
          </a:p>
        </p:txBody>
      </p:sp>
      <p:sp>
        <p:nvSpPr>
          <p:cNvPr id="4" name="Cube 3"/>
          <p:cNvSpPr/>
          <p:nvPr/>
        </p:nvSpPr>
        <p:spPr bwMode="ltGray">
          <a:xfrm>
            <a:off x="9624392" y="620688"/>
            <a:ext cx="2088232" cy="720080"/>
          </a:xfrm>
          <a:prstGeom prst="cube">
            <a:avLst/>
          </a:prstGeom>
          <a:solidFill>
            <a:srgbClr val="00E2A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solidFill>
                  <a:schemeClr val="tx1">
                    <a:lumMod val="65000"/>
                    <a:lumOff val="35000"/>
                  </a:schemeClr>
                </a:solidFill>
              </a:rPr>
              <a:t>Company Logo</a:t>
            </a:r>
          </a:p>
        </p:txBody>
      </p:sp>
      <p:sp>
        <p:nvSpPr>
          <p:cNvPr id="7" name="Rounded Rectangle 6"/>
          <p:cNvSpPr/>
          <p:nvPr/>
        </p:nvSpPr>
        <p:spPr bwMode="ltGray">
          <a:xfrm rot="20600034">
            <a:off x="2883292" y="2832825"/>
            <a:ext cx="6043556" cy="1078056"/>
          </a:xfrm>
          <a:prstGeom prst="round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400" dirty="0" smtClean="0">
                <a:solidFill>
                  <a:schemeClr val="tx1"/>
                </a:solidFill>
              </a:rPr>
              <a:t>Typical Slide Format</a:t>
            </a:r>
          </a:p>
        </p:txBody>
      </p:sp>
      <p:sp>
        <p:nvSpPr>
          <p:cNvPr id="13" name="TextBox 12">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42673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Driven Development (BDD)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60</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6265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Cucumber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61</a:t>
            </a:fld>
            <a:endParaRPr lang="en-US"/>
          </a:p>
        </p:txBody>
      </p:sp>
      <p:sp>
        <p:nvSpPr>
          <p:cNvPr id="2" name="Content Placeholder 1"/>
          <p:cNvSpPr>
            <a:spLocks noGrp="1"/>
          </p:cNvSpPr>
          <p:nvPr>
            <p:ph idx="4294967295"/>
          </p:nvPr>
        </p:nvSpPr>
        <p:spPr>
          <a:xfrm>
            <a:off x="0" y="1524000"/>
            <a:ext cx="5486400" cy="4572000"/>
          </a:xfrm>
        </p:spPr>
        <p:txBody>
          <a:bodyPr>
            <a:normAutofit fontScale="92500" lnSpcReduction="10000"/>
          </a:bodyPr>
          <a:lstStyle/>
          <a:p>
            <a:r>
              <a:rPr lang="en-US" dirty="0">
                <a:hlinkClick r:id="rId3"/>
              </a:rPr>
              <a:t>https://cucumber.io</a:t>
            </a:r>
            <a:r>
              <a:rPr lang="en-US" dirty="0" smtClean="0">
                <a:hlinkClick r:id="rId3"/>
              </a:rPr>
              <a:t>/</a:t>
            </a:r>
            <a:endParaRPr lang="en-US" dirty="0"/>
          </a:p>
          <a:p>
            <a:r>
              <a:rPr lang="en-US" dirty="0" smtClean="0"/>
              <a:t>Allows </a:t>
            </a:r>
            <a:r>
              <a:rPr lang="en-US" dirty="0"/>
              <a:t>the execution of feature documentation written in business-facing </a:t>
            </a:r>
            <a:r>
              <a:rPr lang="en-US" dirty="0" smtClean="0"/>
              <a:t>text</a:t>
            </a:r>
          </a:p>
          <a:p>
            <a:r>
              <a:rPr lang="en-US" b="1" dirty="0" smtClean="0"/>
              <a:t>Step Definitions</a:t>
            </a:r>
            <a:r>
              <a:rPr lang="en-US" dirty="0" smtClean="0"/>
              <a:t> define the code to run for </a:t>
            </a:r>
            <a:r>
              <a:rPr lang="en-US" dirty="0"/>
              <a:t>each step in </a:t>
            </a:r>
            <a:r>
              <a:rPr lang="en-US" dirty="0" smtClean="0"/>
              <a:t>a Gherkin's </a:t>
            </a:r>
            <a:r>
              <a:rPr lang="en-US" dirty="0"/>
              <a:t>.feature </a:t>
            </a:r>
            <a:r>
              <a:rPr lang="en-US" dirty="0" smtClean="0"/>
              <a:t>file</a:t>
            </a:r>
          </a:p>
          <a:p>
            <a:r>
              <a:rPr lang="en-US" b="1" dirty="0"/>
              <a:t>A single source of </a:t>
            </a:r>
            <a:r>
              <a:rPr lang="en-US" b="1" dirty="0" smtClean="0"/>
              <a:t>truth </a:t>
            </a:r>
            <a:r>
              <a:rPr lang="en-US" dirty="0" smtClean="0"/>
              <a:t>– Cucumber </a:t>
            </a:r>
            <a:r>
              <a:rPr lang="en-US" dirty="0"/>
              <a:t>merges specification and test documentation into one cohesive whole.</a:t>
            </a:r>
          </a:p>
          <a:p>
            <a:r>
              <a:rPr lang="en-US" b="1" dirty="0" smtClean="0"/>
              <a:t>Focus on the Customer </a:t>
            </a:r>
            <a:r>
              <a:rPr lang="en-US" dirty="0" smtClean="0"/>
              <a:t>– </a:t>
            </a:r>
            <a:r>
              <a:rPr lang="en-US" dirty="0"/>
              <a:t>Cucumber's </a:t>
            </a:r>
            <a:r>
              <a:rPr lang="en-US" i="1" dirty="0"/>
              <a:t>executable specifications</a:t>
            </a:r>
            <a:r>
              <a:rPr lang="en-US" dirty="0"/>
              <a:t> encourage closer collaboration, helping teams keep the business goal in mind at all times.</a:t>
            </a:r>
            <a:endParaRPr lang="en-US" dirty="0" smtClean="0"/>
          </a:p>
          <a:p>
            <a:r>
              <a:rPr lang="en-US" dirty="0" smtClean="0"/>
              <a:t>Work well with Selenium for browser automation</a:t>
            </a:r>
          </a:p>
          <a:p>
            <a:r>
              <a:rPr lang="en-US" dirty="0" smtClean="0"/>
              <a:t>Plugins exist for integrating with popular </a:t>
            </a:r>
            <a:r>
              <a:rPr lang="en-US" dirty="0"/>
              <a:t>CI </a:t>
            </a:r>
            <a:r>
              <a:rPr lang="en-US" dirty="0" smtClean="0"/>
              <a:t>tools and IDEs</a:t>
            </a:r>
            <a:endParaRPr lang="en-US" dirty="0"/>
          </a:p>
        </p:txBody>
      </p:sp>
      <p:sp>
        <p:nvSpPr>
          <p:cNvPr id="3" name="Text Placeholder 2"/>
          <p:cNvSpPr>
            <a:spLocks noGrp="1"/>
          </p:cNvSpPr>
          <p:nvPr>
            <p:ph type="body" sz="quarter" idx="4294967295"/>
          </p:nvPr>
        </p:nvSpPr>
        <p:spPr>
          <a:xfrm>
            <a:off x="0" y="933450"/>
            <a:ext cx="10969625" cy="381000"/>
          </a:xfrm>
        </p:spPr>
        <p:txBody>
          <a:bodyPr/>
          <a:lstStyle/>
          <a:p>
            <a:r>
              <a:rPr lang="en-US" dirty="0"/>
              <a:t>Simple, human collaboration</a:t>
            </a:r>
          </a:p>
        </p:txBody>
      </p:sp>
      <p:pic>
        <p:nvPicPr>
          <p:cNvPr id="7" name="Picture 6"/>
          <p:cNvPicPr>
            <a:picLocks noChangeAspect="1"/>
          </p:cNvPicPr>
          <p:nvPr/>
        </p:nvPicPr>
        <p:blipFill>
          <a:blip r:embed="rId4"/>
          <a:stretch>
            <a:fillRect/>
          </a:stretch>
        </p:blipFill>
        <p:spPr>
          <a:xfrm>
            <a:off x="8616279" y="535554"/>
            <a:ext cx="2963103" cy="837582"/>
          </a:xfrm>
          <a:prstGeom prst="rect">
            <a:avLst/>
          </a:prstGeom>
        </p:spPr>
      </p:pic>
      <p:pic>
        <p:nvPicPr>
          <p:cNvPr id="8" name="Picture 7"/>
          <p:cNvPicPr>
            <a:picLocks noChangeAspect="1"/>
          </p:cNvPicPr>
          <p:nvPr/>
        </p:nvPicPr>
        <p:blipFill>
          <a:blip r:embed="rId5"/>
          <a:stretch>
            <a:fillRect/>
          </a:stretch>
        </p:blipFill>
        <p:spPr>
          <a:xfrm>
            <a:off x="8184232" y="3788056"/>
            <a:ext cx="2679405" cy="2414305"/>
          </a:xfrm>
          <a:prstGeom prst="rect">
            <a:avLst/>
          </a:prstGeom>
        </p:spPr>
      </p:pic>
      <p:pic>
        <p:nvPicPr>
          <p:cNvPr id="9" name="Picture 8"/>
          <p:cNvPicPr>
            <a:picLocks noChangeAspect="1"/>
          </p:cNvPicPr>
          <p:nvPr/>
        </p:nvPicPr>
        <p:blipFill>
          <a:blip r:embed="rId6"/>
          <a:stretch>
            <a:fillRect/>
          </a:stretch>
        </p:blipFill>
        <p:spPr>
          <a:xfrm>
            <a:off x="7824192" y="1493362"/>
            <a:ext cx="3369171" cy="2280274"/>
          </a:xfrm>
          <a:prstGeom prst="rect">
            <a:avLst/>
          </a:prstGeom>
        </p:spPr>
      </p:pic>
      <p:sp>
        <p:nvSpPr>
          <p:cNvPr id="10" name="TextBox 9">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14831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Gherkin</a:t>
            </a:r>
          </a:p>
        </p:txBody>
      </p:sp>
      <p:sp>
        <p:nvSpPr>
          <p:cNvPr id="5" name="Slide Number Placeholder 4"/>
          <p:cNvSpPr>
            <a:spLocks noGrp="1"/>
          </p:cNvSpPr>
          <p:nvPr>
            <p:ph type="sldNum" sz="quarter" idx="2"/>
          </p:nvPr>
        </p:nvSpPr>
        <p:spPr/>
        <p:txBody>
          <a:bodyPr/>
          <a:lstStyle/>
          <a:p>
            <a:fld id="{B016F8AB-BCEA-4347-8BA6-BE776009BC89}" type="slidenum">
              <a:rPr lang="en-US" smtClean="0"/>
              <a:pPr/>
              <a:t>62</a:t>
            </a:fld>
            <a:endParaRPr lang="en-US"/>
          </a:p>
        </p:txBody>
      </p:sp>
      <p:sp>
        <p:nvSpPr>
          <p:cNvPr id="2" name="Content Placeholder 1"/>
          <p:cNvSpPr>
            <a:spLocks noGrp="1"/>
          </p:cNvSpPr>
          <p:nvPr>
            <p:ph idx="4294967295"/>
          </p:nvPr>
        </p:nvSpPr>
        <p:spPr>
          <a:xfrm>
            <a:off x="0" y="1524000"/>
            <a:ext cx="5199063" cy="4572000"/>
          </a:xfrm>
        </p:spPr>
        <p:txBody>
          <a:bodyPr>
            <a:noAutofit/>
          </a:bodyPr>
          <a:lstStyle/>
          <a:p>
            <a:r>
              <a:rPr lang="en-US" dirty="0">
                <a:hlinkClick r:id="rId3"/>
              </a:rPr>
              <a:t>https://</a:t>
            </a:r>
            <a:r>
              <a:rPr lang="en-US" dirty="0" smtClean="0">
                <a:hlinkClick r:id="rId3"/>
              </a:rPr>
              <a:t>cucumber.io/docs/reference#gherkin</a:t>
            </a:r>
            <a:r>
              <a:rPr lang="en-US" dirty="0" smtClean="0"/>
              <a:t> </a:t>
            </a:r>
          </a:p>
          <a:p>
            <a:r>
              <a:rPr lang="en-US" dirty="0" smtClean="0"/>
              <a:t>Gherkin </a:t>
            </a:r>
            <a:r>
              <a:rPr lang="en-US" dirty="0"/>
              <a:t>is the language that Cucumber understands. It is a Business Readable, </a:t>
            </a:r>
            <a:r>
              <a:rPr lang="en-US" b="1" dirty="0"/>
              <a:t>Domain Specific Language</a:t>
            </a:r>
            <a:r>
              <a:rPr lang="en-US" dirty="0"/>
              <a:t> that lets you describe software's </a:t>
            </a:r>
            <a:r>
              <a:rPr lang="en-US" dirty="0" smtClean="0"/>
              <a:t>behavior </a:t>
            </a:r>
            <a:r>
              <a:rPr lang="en-US" dirty="0"/>
              <a:t>without detailing how that </a:t>
            </a:r>
            <a:r>
              <a:rPr lang="en-US" dirty="0" smtClean="0"/>
              <a:t>behavior </a:t>
            </a:r>
            <a:r>
              <a:rPr lang="en-US" dirty="0"/>
              <a:t>is </a:t>
            </a:r>
            <a:r>
              <a:rPr lang="en-US" dirty="0" smtClean="0"/>
              <a:t>implemented.</a:t>
            </a:r>
          </a:p>
          <a:p>
            <a:r>
              <a:rPr lang="en-US" dirty="0" smtClean="0"/>
              <a:t>Gherkin </a:t>
            </a:r>
            <a:r>
              <a:rPr lang="en-US" dirty="0"/>
              <a:t>serves two </a:t>
            </a:r>
            <a:r>
              <a:rPr lang="en-US" dirty="0" smtClean="0"/>
              <a:t>purposes</a:t>
            </a:r>
          </a:p>
          <a:p>
            <a:pPr lvl="1"/>
            <a:r>
              <a:rPr lang="en-US" dirty="0" smtClean="0"/>
              <a:t>Documentation</a:t>
            </a:r>
          </a:p>
          <a:p>
            <a:pPr lvl="1"/>
            <a:r>
              <a:rPr lang="en-US" dirty="0" smtClean="0"/>
              <a:t>Automated tests</a:t>
            </a:r>
            <a:endParaRPr lang="en-US" dirty="0"/>
          </a:p>
          <a:p>
            <a:r>
              <a:rPr lang="en-US" dirty="0" smtClean="0"/>
              <a:t>Seeks </a:t>
            </a:r>
            <a:r>
              <a:rPr lang="en-US" dirty="0"/>
              <a:t>to enforce firm, unambiguous </a:t>
            </a:r>
            <a:r>
              <a:rPr lang="en-US" dirty="0" smtClean="0"/>
              <a:t>requirements</a:t>
            </a:r>
          </a:p>
          <a:p>
            <a:r>
              <a:rPr lang="en-US" dirty="0" smtClean="0"/>
              <a:t>Supports </a:t>
            </a:r>
            <a:r>
              <a:rPr lang="en-US" dirty="0"/>
              <a:t>keywords in dozens of </a:t>
            </a:r>
            <a:r>
              <a:rPr lang="en-US" dirty="0" smtClean="0"/>
              <a:t>natural languages</a:t>
            </a:r>
          </a:p>
        </p:txBody>
      </p:sp>
      <p:sp>
        <p:nvSpPr>
          <p:cNvPr id="3" name="Text Placeholder 2"/>
          <p:cNvSpPr>
            <a:spLocks noGrp="1"/>
          </p:cNvSpPr>
          <p:nvPr>
            <p:ph type="body" sz="quarter" idx="4294967295"/>
          </p:nvPr>
        </p:nvSpPr>
        <p:spPr>
          <a:xfrm>
            <a:off x="0" y="933450"/>
            <a:ext cx="10969625" cy="381000"/>
          </a:xfrm>
        </p:spPr>
        <p:txBody>
          <a:bodyPr/>
          <a:lstStyle/>
          <a:p>
            <a:r>
              <a:rPr lang="en-US" dirty="0"/>
              <a:t>T</a:t>
            </a:r>
            <a:r>
              <a:rPr lang="en-US" dirty="0" smtClean="0"/>
              <a:t>he </a:t>
            </a:r>
            <a:r>
              <a:rPr lang="en-US" dirty="0"/>
              <a:t>language </a:t>
            </a:r>
            <a:r>
              <a:rPr lang="en-US" dirty="0" smtClean="0"/>
              <a:t>Cucumber </a:t>
            </a:r>
            <a:r>
              <a:rPr lang="en-US" dirty="0"/>
              <a:t>uses to define test cases</a:t>
            </a:r>
          </a:p>
        </p:txBody>
      </p:sp>
      <p:pic>
        <p:nvPicPr>
          <p:cNvPr id="8" name="Picture 7"/>
          <p:cNvPicPr>
            <a:picLocks noChangeAspect="1"/>
          </p:cNvPicPr>
          <p:nvPr/>
        </p:nvPicPr>
        <p:blipFill>
          <a:blip r:embed="rId4"/>
          <a:stretch>
            <a:fillRect/>
          </a:stretch>
        </p:blipFill>
        <p:spPr>
          <a:xfrm>
            <a:off x="6601685" y="1744976"/>
            <a:ext cx="4991558" cy="21880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273347" y="502952"/>
            <a:ext cx="2306036" cy="1557896"/>
          </a:xfrm>
          <a:prstGeom prst="rect">
            <a:avLst/>
          </a:prstGeom>
        </p:spPr>
      </p:pic>
      <p:sp>
        <p:nvSpPr>
          <p:cNvPr id="12" name="Content Placeholder 1"/>
          <p:cNvSpPr txBox="1">
            <a:spLocks/>
          </p:cNvSpPr>
          <p:nvPr/>
        </p:nvSpPr>
        <p:spPr>
          <a:xfrm>
            <a:off x="6456040" y="1315240"/>
            <a:ext cx="5198368" cy="4571999"/>
          </a:xfrm>
          <a:prstGeom prst="rect">
            <a:avLst/>
          </a:prstGeom>
        </p:spPr>
        <p:txBody>
          <a:bodyPr vert="horz" lIns="0" tIns="0" rIns="0" bIns="0" rtlCol="0">
            <a:no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main keywords are:</a:t>
            </a:r>
          </a:p>
          <a:p>
            <a:pPr lvl="1"/>
            <a:r>
              <a:rPr lang="en-US" dirty="0" smtClean="0"/>
              <a:t>Feature</a:t>
            </a:r>
          </a:p>
          <a:p>
            <a:pPr lvl="1"/>
            <a:r>
              <a:rPr lang="en-US" dirty="0" smtClean="0"/>
              <a:t>Scenario</a:t>
            </a:r>
          </a:p>
          <a:p>
            <a:pPr lvl="1"/>
            <a:r>
              <a:rPr lang="en-US" dirty="0" smtClean="0"/>
              <a:t>Given, When, Then, And, But (Steps)</a:t>
            </a:r>
          </a:p>
          <a:p>
            <a:pPr lvl="1"/>
            <a:r>
              <a:rPr lang="en-US" dirty="0" smtClean="0"/>
              <a:t>Background</a:t>
            </a:r>
          </a:p>
          <a:p>
            <a:pPr lvl="1"/>
            <a:r>
              <a:rPr lang="en-US" dirty="0" smtClean="0"/>
              <a:t>Scenario Outline</a:t>
            </a:r>
          </a:p>
          <a:p>
            <a:pPr lvl="1"/>
            <a:r>
              <a:rPr lang="en-US" dirty="0" smtClean="0"/>
              <a:t>Examples</a:t>
            </a:r>
          </a:p>
        </p:txBody>
      </p:sp>
      <p:sp>
        <p:nvSpPr>
          <p:cNvPr id="13" name="TextBox 12">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75459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SpecFlow</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63</a:t>
            </a:fld>
            <a:endParaRPr lang="en-US"/>
          </a:p>
        </p:txBody>
      </p:sp>
      <p:sp>
        <p:nvSpPr>
          <p:cNvPr id="4" name="Date Placeholder 3"/>
          <p:cNvSpPr>
            <a:spLocks noGrp="1"/>
          </p:cNvSpPr>
          <p:nvPr>
            <p:ph type="dt" sz="half" idx="4294967295"/>
          </p:nvPr>
        </p:nvSpPr>
        <p:spPr>
          <a:xfrm>
            <a:off x="0" y="6426200"/>
            <a:ext cx="996950" cy="209550"/>
          </a:xfrm>
          <a:prstGeom prst="rect">
            <a:avLst/>
          </a:prstGeom>
        </p:spPr>
        <p:txBody>
          <a:bodyPr/>
          <a:lstStyle/>
          <a:p>
            <a:fld id="{EFA0BD45-5D8E-490C-BF5B-42B56BACEE7E}" type="datetime4">
              <a:rPr lang="en-US" smtClean="0"/>
              <a:t>March 10, 2020</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a:t>Binding business requirements to .NET code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http://www.specflow.org</a:t>
            </a:r>
            <a:r>
              <a:rPr lang="en-US" dirty="0" smtClean="0">
                <a:hlinkClick r:id="rId2"/>
              </a:rPr>
              <a:t>/</a:t>
            </a:r>
            <a:endParaRPr lang="en-US" dirty="0" smtClean="0"/>
          </a:p>
          <a:p>
            <a:r>
              <a:rPr lang="en-US" b="1" dirty="0" smtClean="0"/>
              <a:t>Specify! – </a:t>
            </a:r>
            <a:r>
              <a:rPr lang="en-US" dirty="0" smtClean="0"/>
              <a:t>Describe </a:t>
            </a:r>
            <a:r>
              <a:rPr lang="en-US" dirty="0"/>
              <a:t>the behavior of your system using human-readable syntax. Define specifications in the problem domain using the language of your stakeholders and build up a living documentation of your system.</a:t>
            </a:r>
          </a:p>
          <a:p>
            <a:pPr fontAlgn="base"/>
            <a:r>
              <a:rPr lang="en-US" b="1" dirty="0" smtClean="0"/>
              <a:t>Automate! – </a:t>
            </a:r>
            <a:r>
              <a:rPr lang="en-US" dirty="0" smtClean="0"/>
              <a:t>Bind </a:t>
            </a:r>
            <a:r>
              <a:rPr lang="en-US" dirty="0"/>
              <a:t>your test specifications to your application code to automate the testing of your system. Ensure that all your tests pass!</a:t>
            </a:r>
          </a:p>
          <a:p>
            <a:pPr fontAlgn="base"/>
            <a:r>
              <a:rPr lang="en-US" b="1" dirty="0" smtClean="0"/>
              <a:t>Develop! – </a:t>
            </a:r>
            <a:r>
              <a:rPr lang="en-US" dirty="0" smtClean="0"/>
              <a:t>Run </a:t>
            </a:r>
            <a:r>
              <a:rPr lang="en-US" dirty="0"/>
              <a:t>your automated tests periodically to ensure that any changes to your system have not introduced errors. Refactor existing test cases and extend your test suite with new ones as your system evolves with your stakeholders’ needs.</a:t>
            </a:r>
          </a:p>
          <a:p>
            <a:endParaRPr lang="en-US" dirty="0"/>
          </a:p>
        </p:txBody>
      </p:sp>
      <p:pic>
        <p:nvPicPr>
          <p:cNvPr id="7" name="Picture 6"/>
          <p:cNvPicPr>
            <a:picLocks noChangeAspect="1"/>
          </p:cNvPicPr>
          <p:nvPr/>
        </p:nvPicPr>
        <p:blipFill>
          <a:blip r:embed="rId3"/>
          <a:stretch>
            <a:fillRect/>
          </a:stretch>
        </p:blipFill>
        <p:spPr>
          <a:xfrm>
            <a:off x="9336360" y="521208"/>
            <a:ext cx="2352675" cy="1095375"/>
          </a:xfrm>
          <a:prstGeom prst="rect">
            <a:avLst/>
          </a:prstGeom>
        </p:spPr>
      </p:pic>
      <p:pic>
        <p:nvPicPr>
          <p:cNvPr id="9" name="Picture 8"/>
          <p:cNvPicPr>
            <a:picLocks noChangeAspect="1"/>
          </p:cNvPicPr>
          <p:nvPr/>
        </p:nvPicPr>
        <p:blipFill>
          <a:blip r:embed="rId4"/>
          <a:stretch>
            <a:fillRect/>
          </a:stretch>
        </p:blipFill>
        <p:spPr>
          <a:xfrm>
            <a:off x="6593790" y="1711055"/>
            <a:ext cx="5210175" cy="1628775"/>
          </a:xfrm>
          <a:prstGeom prst="rect">
            <a:avLst/>
          </a:prstGeom>
          <a:ln>
            <a:solidFill>
              <a:schemeClr val="bg1">
                <a:lumMod val="75000"/>
              </a:schemeClr>
            </a:solidFill>
          </a:ln>
        </p:spPr>
      </p:pic>
      <p:pic>
        <p:nvPicPr>
          <p:cNvPr id="10" name="Picture 9"/>
          <p:cNvPicPr>
            <a:picLocks noChangeAspect="1"/>
          </p:cNvPicPr>
          <p:nvPr/>
        </p:nvPicPr>
        <p:blipFill>
          <a:blip r:embed="rId5"/>
          <a:stretch>
            <a:fillRect/>
          </a:stretch>
        </p:blipFill>
        <p:spPr>
          <a:xfrm>
            <a:off x="6593790" y="3480016"/>
            <a:ext cx="4614778" cy="2985055"/>
          </a:xfrm>
          <a:prstGeom prst="rect">
            <a:avLst/>
          </a:prstGeom>
          <a:ln>
            <a:solidFill>
              <a:schemeClr val="bg1">
                <a:lumMod val="75000"/>
              </a:schemeClr>
            </a:solidFill>
          </a:ln>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0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JBehave / </a:t>
            </a:r>
            <a:r>
              <a:rPr lang="en-US" dirty="0" err="1" smtClean="0"/>
              <a:t>NBehave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BDD for Java and .NET</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http://jbehave.org</a:t>
            </a:r>
            <a:r>
              <a:rPr lang="en-US" dirty="0" smtClean="0">
                <a:hlinkClick r:id="rId2"/>
              </a:rPr>
              <a:t>/</a:t>
            </a:r>
            <a:endParaRPr lang="en-US" dirty="0" smtClean="0"/>
          </a:p>
          <a:p>
            <a:r>
              <a:rPr lang="en-US" dirty="0">
                <a:hlinkClick r:id="rId3"/>
              </a:rPr>
              <a:t>https://</a:t>
            </a:r>
            <a:r>
              <a:rPr lang="en-US" dirty="0" smtClean="0">
                <a:hlinkClick r:id="rId3"/>
              </a:rPr>
              <a:t>github.com/nbehave/NBehave</a:t>
            </a:r>
            <a:r>
              <a:rPr lang="en-US" dirty="0" smtClean="0"/>
              <a:t> </a:t>
            </a:r>
          </a:p>
          <a:p>
            <a:r>
              <a:rPr lang="en-US" b="1" dirty="0"/>
              <a:t>JBehave</a:t>
            </a:r>
            <a:r>
              <a:rPr lang="en-US" dirty="0"/>
              <a:t> is a framework for </a:t>
            </a:r>
            <a:r>
              <a:rPr lang="en-US" b="1" dirty="0" err="1">
                <a:hlinkClick r:id="rId4"/>
              </a:rPr>
              <a:t>Behaviour</a:t>
            </a:r>
            <a:r>
              <a:rPr lang="en-US" b="1" dirty="0">
                <a:hlinkClick r:id="rId4"/>
              </a:rPr>
              <a:t>-Driven Development</a:t>
            </a:r>
            <a:r>
              <a:rPr lang="en-US" dirty="0"/>
              <a:t> (BDD). BDD is an evolution of test-driven development (TDD) and acceptance-test driven design, and is intended to make these practices more accessible and intuitive to newcomers and experts alike</a:t>
            </a:r>
            <a:r>
              <a:rPr lang="en-US" dirty="0" smtClean="0"/>
              <a:t>.</a:t>
            </a:r>
            <a:endParaRPr lang="en-US" dirty="0"/>
          </a:p>
          <a:p>
            <a:pPr fontAlgn="base"/>
            <a:r>
              <a:rPr lang="en-US" dirty="0" smtClean="0"/>
              <a:t>Eclipse Plug-in</a:t>
            </a:r>
          </a:p>
          <a:p>
            <a:pPr fontAlgn="base"/>
            <a:r>
              <a:rPr lang="en-US" dirty="0" err="1" smtClean="0"/>
              <a:t>Nbehave</a:t>
            </a:r>
            <a:r>
              <a:rPr lang="en-US" dirty="0" smtClean="0"/>
              <a:t> is based </a:t>
            </a:r>
            <a:r>
              <a:rPr lang="en-US" dirty="0"/>
              <a:t>on Dan North's initial vision of </a:t>
            </a:r>
            <a:r>
              <a:rPr lang="en-US" dirty="0" err="1">
                <a:hlinkClick r:id="rId5"/>
              </a:rPr>
              <a:t>rbehave</a:t>
            </a:r>
            <a:r>
              <a:rPr lang="en-US" dirty="0"/>
              <a:t> and utilizing the behavioral </a:t>
            </a:r>
            <a:r>
              <a:rPr lang="en-US" dirty="0">
                <a:hlinkClick r:id="rId6"/>
              </a:rPr>
              <a:t>domain specific language (DSL)</a:t>
            </a:r>
            <a:r>
              <a:rPr lang="en-US" dirty="0"/>
              <a:t> of Behavior Driven Design (BDD</a:t>
            </a:r>
            <a:r>
              <a:rPr lang="en-US" dirty="0" smtClean="0"/>
              <a:t>). </a:t>
            </a:r>
            <a:r>
              <a:rPr lang="en-US" dirty="0"/>
              <a:t>The primary goal of </a:t>
            </a:r>
            <a:r>
              <a:rPr lang="en-US" dirty="0" err="1"/>
              <a:t>NBehave</a:t>
            </a:r>
            <a:r>
              <a:rPr lang="en-US" dirty="0"/>
              <a:t> is a framework for defining and executing application requirement goals. </a:t>
            </a:r>
          </a:p>
          <a:p>
            <a:pPr fontAlgn="base"/>
            <a:r>
              <a:rPr lang="en-US" dirty="0" smtClean="0"/>
              <a:t>100</a:t>
            </a:r>
            <a:r>
              <a:rPr lang="en-US" dirty="0"/>
              <a:t>% open source software.</a:t>
            </a:r>
          </a:p>
          <a:p>
            <a:endParaRPr lang="en-US" dirty="0"/>
          </a:p>
        </p:txBody>
      </p:sp>
      <p:pic>
        <p:nvPicPr>
          <p:cNvPr id="3" name="Picture 2"/>
          <p:cNvPicPr>
            <a:picLocks noChangeAspect="1"/>
          </p:cNvPicPr>
          <p:nvPr/>
        </p:nvPicPr>
        <p:blipFill>
          <a:blip r:embed="rId7"/>
          <a:stretch>
            <a:fillRect/>
          </a:stretch>
        </p:blipFill>
        <p:spPr>
          <a:xfrm>
            <a:off x="8378195" y="1566489"/>
            <a:ext cx="3201187" cy="2243510"/>
          </a:xfrm>
          <a:prstGeom prst="rect">
            <a:avLst/>
          </a:prstGeom>
        </p:spPr>
      </p:pic>
      <p:pic>
        <p:nvPicPr>
          <p:cNvPr id="7" name="Picture 6"/>
          <p:cNvPicPr>
            <a:picLocks noChangeAspect="1"/>
          </p:cNvPicPr>
          <p:nvPr/>
        </p:nvPicPr>
        <p:blipFill>
          <a:blip r:embed="rId8"/>
          <a:stretch>
            <a:fillRect/>
          </a:stretch>
        </p:blipFill>
        <p:spPr>
          <a:xfrm>
            <a:off x="6888088" y="536940"/>
            <a:ext cx="2315031" cy="842545"/>
          </a:xfrm>
          <a:prstGeom prst="rect">
            <a:avLst/>
          </a:prstGeom>
        </p:spPr>
      </p:pic>
      <p:pic>
        <p:nvPicPr>
          <p:cNvPr id="9" name="Picture 8"/>
          <p:cNvPicPr>
            <a:picLocks noChangeAspect="1"/>
          </p:cNvPicPr>
          <p:nvPr/>
        </p:nvPicPr>
        <p:blipFill>
          <a:blip r:embed="rId9"/>
          <a:stretch>
            <a:fillRect/>
          </a:stretch>
        </p:blipFill>
        <p:spPr>
          <a:xfrm>
            <a:off x="8296810" y="3861048"/>
            <a:ext cx="3282571" cy="2376087"/>
          </a:xfrm>
          <a:prstGeom prst="rect">
            <a:avLst/>
          </a:prstGeom>
        </p:spPr>
      </p:pic>
      <p:pic>
        <p:nvPicPr>
          <p:cNvPr id="10" name="Picture 9"/>
          <p:cNvPicPr>
            <a:picLocks noChangeAspect="1"/>
          </p:cNvPicPr>
          <p:nvPr/>
        </p:nvPicPr>
        <p:blipFill>
          <a:blip r:embed="rId10"/>
          <a:stretch>
            <a:fillRect/>
          </a:stretch>
        </p:blipFill>
        <p:spPr>
          <a:xfrm>
            <a:off x="9480376" y="540035"/>
            <a:ext cx="2233993" cy="780255"/>
          </a:xfrm>
          <a:prstGeom prst="rect">
            <a:avLst/>
          </a:prstGeom>
        </p:spPr>
      </p:pic>
      <p:sp>
        <p:nvSpPr>
          <p:cNvPr id="11" name="TextBox 10">
            <a:hlinkClick r:id="rId11"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11"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3846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Behat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65</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BDD for PHP</a:t>
            </a:r>
            <a:endParaRPr lang="en-US" dirty="0"/>
          </a:p>
        </p:txBody>
      </p:sp>
      <p:sp>
        <p:nvSpPr>
          <p:cNvPr id="8" name="Content Placeholder 6"/>
          <p:cNvSpPr txBox="1">
            <a:spLocks/>
          </p:cNvSpPr>
          <p:nvPr/>
        </p:nvSpPr>
        <p:spPr>
          <a:xfrm>
            <a:off x="609600" y="1524000"/>
            <a:ext cx="598419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http://docs.behat.org/en/v3.0</a:t>
            </a:r>
            <a:r>
              <a:rPr lang="en-US" dirty="0" smtClean="0">
                <a:hlinkClick r:id="rId2"/>
              </a:rPr>
              <a:t>/</a:t>
            </a:r>
            <a:endParaRPr lang="en-US" dirty="0" smtClean="0"/>
          </a:p>
          <a:p>
            <a:r>
              <a:rPr lang="en-US" b="1" dirty="0"/>
              <a:t>Behat</a:t>
            </a:r>
            <a:r>
              <a:rPr lang="en-US" dirty="0"/>
              <a:t> is an open source Behavior Driven Development framework for PHP 5.3+. What’s </a:t>
            </a:r>
            <a:r>
              <a:rPr lang="en-US" i="1" dirty="0"/>
              <a:t>behavior driven development</a:t>
            </a:r>
            <a:r>
              <a:rPr lang="en-US" dirty="0"/>
              <a:t>, you </a:t>
            </a:r>
            <a:r>
              <a:rPr lang="en-US" dirty="0" smtClean="0"/>
              <a:t>ask?</a:t>
            </a:r>
            <a:br>
              <a:rPr lang="en-US" dirty="0" smtClean="0"/>
            </a:br>
            <a:r>
              <a:rPr lang="en-US" dirty="0" smtClean="0"/>
              <a:t>It’s </a:t>
            </a:r>
            <a:r>
              <a:rPr lang="en-US" dirty="0"/>
              <a:t>a way to develop software through a constant communication with stakeholders in </a:t>
            </a:r>
            <a:r>
              <a:rPr lang="en-US" dirty="0" smtClean="0"/>
              <a:t>the form </a:t>
            </a:r>
            <a:r>
              <a:rPr lang="en-US" dirty="0"/>
              <a:t>of examples; examples of how this software should help them, and you, to achieve your goals</a:t>
            </a:r>
            <a:r>
              <a:rPr lang="en-US" dirty="0" smtClean="0"/>
              <a:t>.</a:t>
            </a:r>
          </a:p>
          <a:p>
            <a:r>
              <a:rPr lang="en-US" dirty="0"/>
              <a:t>The official way to install Behat is through Composer. Composer is a package manager for PHP. </a:t>
            </a:r>
            <a:r>
              <a:rPr lang="en-US" dirty="0" smtClean="0"/>
              <a:t>If </a:t>
            </a:r>
            <a:r>
              <a:rPr lang="en-US" dirty="0"/>
              <a:t>you don’t have Composer already, see the Composer documentation for instructions. After that, just go into your project directory (or create a new one) and run</a:t>
            </a:r>
            <a:r>
              <a:rPr lang="en-US" dirty="0" smtClean="0"/>
              <a:t>:</a:t>
            </a:r>
            <a:endParaRPr lang="en-US" dirty="0"/>
          </a:p>
          <a:p>
            <a:r>
              <a:rPr lang="en-US" dirty="0"/>
              <a:t>$ </a:t>
            </a:r>
            <a:r>
              <a:rPr lang="en-US" dirty="0" err="1"/>
              <a:t>php</a:t>
            </a:r>
            <a:r>
              <a:rPr lang="en-US" dirty="0"/>
              <a:t> </a:t>
            </a:r>
            <a:r>
              <a:rPr lang="en-US" dirty="0" err="1"/>
              <a:t>composer.phar</a:t>
            </a:r>
            <a:r>
              <a:rPr lang="en-US" dirty="0"/>
              <a:t> require --dev </a:t>
            </a:r>
            <a:r>
              <a:rPr lang="en-US" dirty="0" err="1"/>
              <a:t>behat</a:t>
            </a:r>
            <a:r>
              <a:rPr lang="en-US" dirty="0"/>
              <a:t>/</a:t>
            </a:r>
            <a:r>
              <a:rPr lang="en-US" dirty="0" err="1"/>
              <a:t>behat</a:t>
            </a:r>
            <a:r>
              <a:rPr lang="en-US" dirty="0"/>
              <a:t>=~3.0.4.</a:t>
            </a:r>
          </a:p>
          <a:p>
            <a:pPr fontAlgn="base"/>
            <a:r>
              <a:rPr lang="en-US" dirty="0" smtClean="0"/>
              <a:t>100</a:t>
            </a:r>
            <a:r>
              <a:rPr lang="en-US" dirty="0"/>
              <a:t>% open source software.</a:t>
            </a:r>
          </a:p>
          <a:p>
            <a:endParaRPr lang="en-US" dirty="0"/>
          </a:p>
        </p:txBody>
      </p:sp>
      <p:pic>
        <p:nvPicPr>
          <p:cNvPr id="3" name="Picture 2"/>
          <p:cNvPicPr>
            <a:picLocks noChangeAspect="1"/>
          </p:cNvPicPr>
          <p:nvPr/>
        </p:nvPicPr>
        <p:blipFill>
          <a:blip r:embed="rId3"/>
          <a:stretch>
            <a:fillRect/>
          </a:stretch>
        </p:blipFill>
        <p:spPr>
          <a:xfrm>
            <a:off x="9888634" y="572470"/>
            <a:ext cx="1669954" cy="624282"/>
          </a:xfrm>
          <a:prstGeom prst="rect">
            <a:avLst/>
          </a:prstGeom>
        </p:spPr>
      </p:pic>
      <p:pic>
        <p:nvPicPr>
          <p:cNvPr id="7" name="Picture 6"/>
          <p:cNvPicPr>
            <a:picLocks noChangeAspect="1"/>
          </p:cNvPicPr>
          <p:nvPr/>
        </p:nvPicPr>
        <p:blipFill>
          <a:blip r:embed="rId4"/>
          <a:stretch>
            <a:fillRect/>
          </a:stretch>
        </p:blipFill>
        <p:spPr>
          <a:xfrm>
            <a:off x="6770058" y="1628800"/>
            <a:ext cx="4916810" cy="1020637"/>
          </a:xfrm>
          <a:prstGeom prst="rect">
            <a:avLst/>
          </a:prstGeom>
        </p:spPr>
      </p:pic>
      <p:pic>
        <p:nvPicPr>
          <p:cNvPr id="9" name="Picture 8"/>
          <p:cNvPicPr>
            <a:picLocks noChangeAspect="1"/>
          </p:cNvPicPr>
          <p:nvPr/>
        </p:nvPicPr>
        <p:blipFill>
          <a:blip r:embed="rId5"/>
          <a:stretch>
            <a:fillRect/>
          </a:stretch>
        </p:blipFill>
        <p:spPr>
          <a:xfrm>
            <a:off x="6770058" y="3151535"/>
            <a:ext cx="4962831" cy="1357586"/>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364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Management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66</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88189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JUnit</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t>67</a:t>
            </a:fld>
            <a:endParaRPr lang="en-US"/>
          </a:p>
        </p:txBody>
      </p:sp>
      <p:sp>
        <p:nvSpPr>
          <p:cNvPr id="2" name="Content Placeholder 1"/>
          <p:cNvSpPr>
            <a:spLocks noGrp="1"/>
          </p:cNvSpPr>
          <p:nvPr>
            <p:ph idx="4294967295"/>
          </p:nvPr>
        </p:nvSpPr>
        <p:spPr>
          <a:xfrm>
            <a:off x="0" y="1600200"/>
            <a:ext cx="10972800" cy="5257800"/>
          </a:xfrm>
        </p:spPr>
        <p:txBody>
          <a:bodyPr/>
          <a:lstStyle/>
          <a:p>
            <a:r>
              <a:rPr lang="en-US" dirty="0">
                <a:hlinkClick r:id="rId3"/>
              </a:rPr>
              <a:t>http://junit.org/junit4</a:t>
            </a:r>
            <a:r>
              <a:rPr lang="en-US" dirty="0" smtClean="0">
                <a:hlinkClick r:id="rId3"/>
              </a:rPr>
              <a:t>/</a:t>
            </a:r>
            <a:r>
              <a:rPr lang="en-US" dirty="0" smtClean="0"/>
              <a:t> </a:t>
            </a:r>
            <a:endParaRPr lang="en-US" dirty="0"/>
          </a:p>
          <a:p>
            <a:r>
              <a:rPr lang="en-US" dirty="0" smtClean="0"/>
              <a:t>One of the </a:t>
            </a:r>
            <a:r>
              <a:rPr lang="en-US" dirty="0" err="1" smtClean="0"/>
              <a:t>xUnit</a:t>
            </a:r>
            <a:r>
              <a:rPr lang="en-US" dirty="0" smtClean="0"/>
              <a:t> family tools</a:t>
            </a:r>
          </a:p>
          <a:p>
            <a:r>
              <a:rPr lang="en-US" dirty="0" err="1" smtClean="0"/>
              <a:t>JUnit</a:t>
            </a:r>
            <a:r>
              <a:rPr lang="en-US" dirty="0" smtClean="0"/>
              <a:t> is the unit testing framework for Java</a:t>
            </a:r>
          </a:p>
          <a:p>
            <a:r>
              <a:rPr lang="en-US" dirty="0" smtClean="0"/>
              <a:t>Important in test-driven development</a:t>
            </a:r>
          </a:p>
          <a:p>
            <a:r>
              <a:rPr lang="en-US" dirty="0" smtClean="0"/>
              <a:t>Linked </a:t>
            </a:r>
            <a:r>
              <a:rPr lang="en-US" dirty="0"/>
              <a:t>as a </a:t>
            </a:r>
            <a:r>
              <a:rPr lang="en-US" dirty="0" smtClean="0"/>
              <a:t>JAR</a:t>
            </a:r>
            <a:r>
              <a:rPr lang="en-US" dirty="0"/>
              <a:t> at compile-time</a:t>
            </a:r>
            <a:endParaRPr lang="en-US" dirty="0" smtClean="0"/>
          </a:p>
          <a:p>
            <a:r>
              <a:rPr lang="en-US" dirty="0" smtClean="0"/>
              <a:t>One of the most popular libraries used by Github projects</a:t>
            </a:r>
            <a:endParaRPr lang="en-US" dirty="0"/>
          </a:p>
        </p:txBody>
      </p:sp>
      <p:pic>
        <p:nvPicPr>
          <p:cNvPr id="4" name="Picture 3"/>
          <p:cNvPicPr>
            <a:picLocks noChangeAspect="1"/>
          </p:cNvPicPr>
          <p:nvPr/>
        </p:nvPicPr>
        <p:blipFill>
          <a:blip r:embed="rId4"/>
          <a:stretch>
            <a:fillRect/>
          </a:stretch>
        </p:blipFill>
        <p:spPr>
          <a:xfrm>
            <a:off x="8305608" y="1531898"/>
            <a:ext cx="3482024" cy="4894206"/>
          </a:xfrm>
          <a:prstGeom prst="rect">
            <a:avLst/>
          </a:prstGeom>
          <a:ln>
            <a:solidFill>
              <a:schemeClr val="bg1">
                <a:lumMod val="75000"/>
              </a:schemeClr>
            </a:solidFill>
          </a:ln>
        </p:spPr>
      </p:pic>
      <p:sp>
        <p:nvSpPr>
          <p:cNvPr id="7" name="TextBox 6"/>
          <p:cNvSpPr txBox="1"/>
          <p:nvPr/>
        </p:nvSpPr>
        <p:spPr>
          <a:xfrm>
            <a:off x="4973295" y="6089740"/>
            <a:ext cx="3240990" cy="457201"/>
          </a:xfrm>
          <a:prstGeom prst="rect">
            <a:avLst/>
          </a:prstGeom>
          <a:noFill/>
        </p:spPr>
        <p:txBody>
          <a:bodyPr wrap="square" lIns="0" tIns="0" rIns="0" bIns="0" rtlCol="0">
            <a:noAutofit/>
          </a:bodyPr>
          <a:lstStyle/>
          <a:p>
            <a:pPr algn="r">
              <a:lnSpc>
                <a:spcPct val="90000"/>
              </a:lnSpc>
            </a:pPr>
            <a:r>
              <a:rPr lang="en-US" sz="1600" dirty="0"/>
              <a:t>Example of </a:t>
            </a:r>
            <a:r>
              <a:rPr lang="en-US" sz="1600" dirty="0" smtClean="0"/>
              <a:t>a JUnit </a:t>
            </a:r>
            <a:r>
              <a:rPr lang="en-US" sz="1600" dirty="0"/>
              <a:t>test fixture:</a:t>
            </a:r>
          </a:p>
          <a:p>
            <a:pPr>
              <a:lnSpc>
                <a:spcPct val="90000"/>
              </a:lnSpc>
            </a:pPr>
            <a:endParaRPr lang="en-US" dirty="0" err="1"/>
          </a:p>
        </p:txBody>
      </p:sp>
      <p:pic>
        <p:nvPicPr>
          <p:cNvPr id="3" name="Picture 2"/>
          <p:cNvPicPr>
            <a:picLocks noChangeAspect="1"/>
          </p:cNvPicPr>
          <p:nvPr/>
        </p:nvPicPr>
        <p:blipFill>
          <a:blip r:embed="rId5"/>
          <a:stretch>
            <a:fillRect/>
          </a:stretch>
        </p:blipFill>
        <p:spPr>
          <a:xfrm>
            <a:off x="9264352" y="600631"/>
            <a:ext cx="2315032" cy="767886"/>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59955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NUnit</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t>68</a:t>
            </a:fld>
            <a:endParaRPr lang="en-US"/>
          </a:p>
        </p:txBody>
      </p:sp>
      <p:sp>
        <p:nvSpPr>
          <p:cNvPr id="2" name="Content Placeholder 1"/>
          <p:cNvSpPr>
            <a:spLocks noGrp="1"/>
          </p:cNvSpPr>
          <p:nvPr>
            <p:ph idx="4294967295"/>
          </p:nvPr>
        </p:nvSpPr>
        <p:spPr>
          <a:xfrm>
            <a:off x="0" y="1524000"/>
            <a:ext cx="6134100" cy="4572000"/>
          </a:xfrm>
        </p:spPr>
        <p:txBody>
          <a:bodyPr/>
          <a:lstStyle/>
          <a:p>
            <a:r>
              <a:rPr lang="en-US" dirty="0">
                <a:hlinkClick r:id="rId3"/>
              </a:rPr>
              <a:t>http://www.nunit.org</a:t>
            </a:r>
            <a:r>
              <a:rPr lang="en-US" dirty="0" smtClean="0">
                <a:hlinkClick r:id="rId3"/>
              </a:rPr>
              <a:t>/</a:t>
            </a:r>
            <a:r>
              <a:rPr lang="en-US" dirty="0" smtClean="0"/>
              <a:t> </a:t>
            </a:r>
            <a:endParaRPr lang="en-US" dirty="0"/>
          </a:p>
          <a:p>
            <a:r>
              <a:rPr lang="en-US" b="1" dirty="0"/>
              <a:t>NUnit</a:t>
            </a:r>
            <a:r>
              <a:rPr lang="en-US" dirty="0"/>
              <a:t> is a unit-testing framework for all </a:t>
            </a:r>
            <a:r>
              <a:rPr lang="en-US" dirty="0" err="1"/>
              <a:t>.Net</a:t>
            </a:r>
            <a:r>
              <a:rPr lang="en-US" dirty="0"/>
              <a:t> languages. Initially ported from </a:t>
            </a:r>
            <a:r>
              <a:rPr lang="en-US" dirty="0">
                <a:hlinkClick r:id="rId4"/>
              </a:rPr>
              <a:t>JUnit</a:t>
            </a:r>
            <a:r>
              <a:rPr lang="en-US" dirty="0"/>
              <a:t>, the current production release, version 3.0, has been completely rewritten with many new features and support for a wide range of .NET platforms.</a:t>
            </a:r>
            <a:endParaRPr lang="en-US" dirty="0" smtClean="0"/>
          </a:p>
          <a:p>
            <a:r>
              <a:rPr lang="en-US" dirty="0" smtClean="0"/>
              <a:t>One of the </a:t>
            </a:r>
            <a:r>
              <a:rPr lang="en-US" dirty="0" err="1" smtClean="0"/>
              <a:t>xUnit</a:t>
            </a:r>
            <a:r>
              <a:rPr lang="en-US" dirty="0" smtClean="0"/>
              <a:t> family tools</a:t>
            </a:r>
          </a:p>
          <a:p>
            <a:r>
              <a:rPr lang="en-US" dirty="0" smtClean="0"/>
              <a:t>Important in test-driven development</a:t>
            </a:r>
          </a:p>
          <a:p>
            <a:r>
              <a:rPr lang="en-US" dirty="0" smtClean="0"/>
              <a:t>Implemented as an included library</a:t>
            </a:r>
          </a:p>
          <a:p>
            <a:r>
              <a:rPr lang="en-US" dirty="0"/>
              <a:t>NUnit is Open Source software</a:t>
            </a:r>
            <a:endParaRPr lang="en-US" dirty="0" smtClean="0"/>
          </a:p>
        </p:txBody>
      </p:sp>
      <p:pic>
        <p:nvPicPr>
          <p:cNvPr id="3" name="Picture 2"/>
          <p:cNvPicPr>
            <a:picLocks noChangeAspect="1"/>
          </p:cNvPicPr>
          <p:nvPr/>
        </p:nvPicPr>
        <p:blipFill>
          <a:blip r:embed="rId5"/>
          <a:stretch>
            <a:fillRect/>
          </a:stretch>
        </p:blipFill>
        <p:spPr>
          <a:xfrm>
            <a:off x="7392145" y="1485902"/>
            <a:ext cx="4187240" cy="3811562"/>
          </a:xfrm>
          <a:prstGeom prst="rect">
            <a:avLst/>
          </a:prstGeom>
        </p:spPr>
      </p:pic>
      <p:pic>
        <p:nvPicPr>
          <p:cNvPr id="9" name="Picture 8"/>
          <p:cNvPicPr>
            <a:picLocks noChangeAspect="1"/>
          </p:cNvPicPr>
          <p:nvPr/>
        </p:nvPicPr>
        <p:blipFill>
          <a:blip r:embed="rId6"/>
          <a:stretch>
            <a:fillRect/>
          </a:stretch>
        </p:blipFill>
        <p:spPr>
          <a:xfrm>
            <a:off x="10312559" y="542572"/>
            <a:ext cx="1266825" cy="676275"/>
          </a:xfrm>
          <a:prstGeom prst="rect">
            <a:avLst/>
          </a:prstGeom>
        </p:spPr>
      </p:pic>
      <p:sp>
        <p:nvSpPr>
          <p:cNvPr id="10" name="TextBox 9">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7150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TestNG</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69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Next Generation Java Testing</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t>
            </a:r>
            <a:r>
              <a:rPr lang="en-US" dirty="0" smtClean="0">
                <a:hlinkClick r:id="rId2"/>
              </a:rPr>
              <a:t>testng.org/doc/index.html</a:t>
            </a:r>
            <a:endParaRPr lang="en-US" dirty="0" smtClean="0"/>
          </a:p>
          <a:p>
            <a:r>
              <a:rPr lang="en-US" b="1" dirty="0" smtClean="0"/>
              <a:t>TestNG</a:t>
            </a:r>
            <a:r>
              <a:rPr lang="en-US" dirty="0" smtClean="0"/>
              <a:t> (</a:t>
            </a:r>
            <a:r>
              <a:rPr lang="en-US" b="1" dirty="0" smtClean="0"/>
              <a:t>N</a:t>
            </a:r>
            <a:r>
              <a:rPr lang="en-US" dirty="0" smtClean="0"/>
              <a:t>ext </a:t>
            </a:r>
            <a:r>
              <a:rPr lang="en-US" b="1" dirty="0" smtClean="0"/>
              <a:t>G</a:t>
            </a:r>
            <a:r>
              <a:rPr lang="en-US" dirty="0" smtClean="0"/>
              <a:t>eneration) is </a:t>
            </a:r>
            <a:r>
              <a:rPr lang="en-US" dirty="0"/>
              <a:t>a testing framework inspired from JUnit and NUnit but introducing some new functionalities that make it more powerful and easier to use</a:t>
            </a:r>
            <a:r>
              <a:rPr lang="en-US" dirty="0" smtClean="0"/>
              <a:t>.</a:t>
            </a:r>
            <a:endParaRPr lang="en-US" dirty="0"/>
          </a:p>
          <a:p>
            <a:pPr fontAlgn="base"/>
            <a:r>
              <a:rPr lang="en-US" dirty="0" smtClean="0"/>
              <a:t>IDE Plug-ins:</a:t>
            </a:r>
          </a:p>
          <a:p>
            <a:pPr lvl="1" fontAlgn="base"/>
            <a:r>
              <a:rPr lang="en-US" dirty="0" smtClean="0"/>
              <a:t>Eclipse</a:t>
            </a:r>
          </a:p>
          <a:p>
            <a:pPr lvl="1" fontAlgn="base"/>
            <a:r>
              <a:rPr lang="en-US" dirty="0" err="1" smtClean="0"/>
              <a:t>Intellij</a:t>
            </a:r>
            <a:r>
              <a:rPr lang="en-US" dirty="0" smtClean="0"/>
              <a:t> IDEA</a:t>
            </a:r>
          </a:p>
          <a:p>
            <a:pPr lvl="1" fontAlgn="base"/>
            <a:r>
              <a:rPr lang="en-US" dirty="0" smtClean="0"/>
              <a:t>NetBeans</a:t>
            </a:r>
            <a:endParaRPr lang="en-US" dirty="0"/>
          </a:p>
          <a:p>
            <a:r>
              <a:rPr lang="en-US" dirty="0" smtClean="0"/>
              <a:t>Annotations</a:t>
            </a:r>
            <a:endParaRPr lang="en-US" dirty="0"/>
          </a:p>
          <a:p>
            <a:r>
              <a:rPr lang="en-US" dirty="0" smtClean="0"/>
              <a:t>Test </a:t>
            </a:r>
            <a:r>
              <a:rPr lang="en-US" dirty="0"/>
              <a:t>that your code is multithread </a:t>
            </a:r>
            <a:r>
              <a:rPr lang="en-US" dirty="0" smtClean="0"/>
              <a:t>safe</a:t>
            </a:r>
            <a:endParaRPr lang="en-US" dirty="0"/>
          </a:p>
          <a:p>
            <a:r>
              <a:rPr lang="en-US" dirty="0"/>
              <a:t>Flexible test </a:t>
            </a:r>
            <a:r>
              <a:rPr lang="en-US" dirty="0" smtClean="0"/>
              <a:t>configuration</a:t>
            </a:r>
            <a:endParaRPr lang="en-US" dirty="0"/>
          </a:p>
          <a:p>
            <a:r>
              <a:rPr lang="en-US" dirty="0"/>
              <a:t>Support for data-driven testing (with @</a:t>
            </a:r>
            <a:r>
              <a:rPr lang="en-US" dirty="0" err="1"/>
              <a:t>DataProvider</a:t>
            </a:r>
            <a:r>
              <a:rPr lang="en-US" dirty="0" smtClean="0"/>
              <a:t>) and parameters</a:t>
            </a:r>
            <a:endParaRPr lang="en-US" dirty="0"/>
          </a:p>
        </p:txBody>
      </p:sp>
      <p:pic>
        <p:nvPicPr>
          <p:cNvPr id="3" name="Picture 2"/>
          <p:cNvPicPr>
            <a:picLocks noChangeAspect="1"/>
          </p:cNvPicPr>
          <p:nvPr/>
        </p:nvPicPr>
        <p:blipFill>
          <a:blip r:embed="rId3"/>
          <a:stretch>
            <a:fillRect/>
          </a:stretch>
        </p:blipFill>
        <p:spPr>
          <a:xfrm>
            <a:off x="10096475" y="521208"/>
            <a:ext cx="1482908" cy="1971688"/>
          </a:xfrm>
          <a:prstGeom prst="rect">
            <a:avLst/>
          </a:prstGeom>
          <a:ln>
            <a:solidFill>
              <a:schemeClr val="bg1">
                <a:lumMod val="75000"/>
              </a:schemeClr>
            </a:solidFill>
          </a:ln>
        </p:spPr>
      </p:pic>
      <p:pic>
        <p:nvPicPr>
          <p:cNvPr id="4" name="Picture 3"/>
          <p:cNvPicPr>
            <a:picLocks noChangeAspect="1"/>
          </p:cNvPicPr>
          <p:nvPr/>
        </p:nvPicPr>
        <p:blipFill>
          <a:blip r:embed="rId4"/>
          <a:stretch>
            <a:fillRect/>
          </a:stretch>
        </p:blipFill>
        <p:spPr>
          <a:xfrm>
            <a:off x="5278683" y="3453012"/>
            <a:ext cx="6300700" cy="1800200"/>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0377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 Source?</a:t>
            </a:r>
            <a:endParaRPr lang="en-US" dirty="0"/>
          </a:p>
        </p:txBody>
      </p:sp>
      <p:sp>
        <p:nvSpPr>
          <p:cNvPr id="8" name="Slide Number Placeholder 7"/>
          <p:cNvSpPr>
            <a:spLocks noGrp="1"/>
          </p:cNvSpPr>
          <p:nvPr>
            <p:ph type="sldNum" sz="quarter" idx="2"/>
          </p:nvPr>
        </p:nvSpPr>
        <p:spPr/>
        <p:txBody>
          <a:bodyPr/>
          <a:lstStyle/>
          <a:p>
            <a:fld id="{B016F8AB-BCEA-4347-8BA6-BE776009BC89}" type="slidenum">
              <a:rPr lang="en-US" smtClean="0"/>
              <a:pPr/>
              <a:t>7</a:t>
            </a:fld>
            <a:endParaRPr lang="en-US"/>
          </a:p>
        </p:txBody>
      </p:sp>
      <p:sp>
        <p:nvSpPr>
          <p:cNvPr id="5" name="TextBox 4">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5471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Selenium</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70</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Selenium automates browsers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http://www.seleniumhq.org</a:t>
            </a:r>
            <a:r>
              <a:rPr lang="en-US" dirty="0" smtClean="0">
                <a:hlinkClick r:id="rId2"/>
              </a:rPr>
              <a:t>/</a:t>
            </a:r>
            <a:endParaRPr lang="en-US" dirty="0" smtClean="0"/>
          </a:p>
          <a:p>
            <a:r>
              <a:rPr lang="en-US" b="1" dirty="0" smtClean="0"/>
              <a:t>Selenium IDE</a:t>
            </a:r>
          </a:p>
          <a:p>
            <a:pPr lvl="1"/>
            <a:r>
              <a:rPr lang="en-US" dirty="0" smtClean="0"/>
              <a:t>Creates </a:t>
            </a:r>
            <a:r>
              <a:rPr lang="en-US" dirty="0"/>
              <a:t>quick bug reproduction scripts</a:t>
            </a:r>
          </a:p>
          <a:p>
            <a:pPr lvl="1"/>
            <a:r>
              <a:rPr lang="en-US" dirty="0" smtClean="0"/>
              <a:t>Creates </a:t>
            </a:r>
            <a:r>
              <a:rPr lang="en-US" dirty="0"/>
              <a:t>scripts to aid in </a:t>
            </a:r>
            <a:r>
              <a:rPr lang="en-US" dirty="0" smtClean="0"/>
              <a:t>automated </a:t>
            </a:r>
            <a:r>
              <a:rPr lang="en-US" dirty="0"/>
              <a:t>exploratory </a:t>
            </a:r>
            <a:r>
              <a:rPr lang="en-US" dirty="0" smtClean="0"/>
              <a:t>testing</a:t>
            </a:r>
          </a:p>
          <a:p>
            <a:r>
              <a:rPr lang="en-US" b="1" dirty="0" smtClean="0"/>
              <a:t>Selenium WebDriver</a:t>
            </a:r>
          </a:p>
          <a:p>
            <a:pPr lvl="1"/>
            <a:r>
              <a:rPr lang="en-US" dirty="0" smtClean="0"/>
              <a:t>Creates </a:t>
            </a:r>
            <a:r>
              <a:rPr lang="en-US" dirty="0"/>
              <a:t>robust, browser-based regression automation suites and tests</a:t>
            </a:r>
          </a:p>
          <a:p>
            <a:pPr lvl="1"/>
            <a:r>
              <a:rPr lang="en-US" dirty="0" smtClean="0"/>
              <a:t>Scale </a:t>
            </a:r>
            <a:r>
              <a:rPr lang="en-US" dirty="0"/>
              <a:t>and distribute scripts across many </a:t>
            </a:r>
            <a:r>
              <a:rPr lang="en-US" dirty="0" smtClean="0"/>
              <a:t>environments</a:t>
            </a:r>
          </a:p>
          <a:p>
            <a:r>
              <a:rPr lang="en-US" b="1" dirty="0" smtClean="0"/>
              <a:t>Selenium Grid </a:t>
            </a:r>
            <a:r>
              <a:rPr lang="en-US" dirty="0" smtClean="0"/>
              <a:t>offers parallel execution</a:t>
            </a:r>
          </a:p>
          <a:p>
            <a:r>
              <a:rPr lang="en-US" dirty="0" smtClean="0"/>
              <a:t>Primarily used for </a:t>
            </a:r>
            <a:r>
              <a:rPr lang="en-US" dirty="0"/>
              <a:t>automating web applications for testing </a:t>
            </a:r>
            <a:r>
              <a:rPr lang="en-US" dirty="0" smtClean="0"/>
              <a:t>purposes.</a:t>
            </a:r>
          </a:p>
          <a:p>
            <a:pPr lvl="1"/>
            <a:r>
              <a:rPr lang="en-US" dirty="0"/>
              <a:t>Developed by Jason Huggins in 2004 at </a:t>
            </a:r>
            <a:r>
              <a:rPr lang="en-US" b="1" dirty="0"/>
              <a:t>ThoughtWorks </a:t>
            </a:r>
            <a:r>
              <a:rPr lang="en-US" dirty="0"/>
              <a:t>(Selenium Remote Control)</a:t>
            </a:r>
          </a:p>
          <a:p>
            <a:pPr lvl="1"/>
            <a:r>
              <a:rPr lang="en-US" dirty="0"/>
              <a:t>In 2007, Simon Stewart at ThoughtWorks developed WebDriver</a:t>
            </a:r>
          </a:p>
          <a:p>
            <a:pPr lvl="1"/>
            <a:endParaRPr lang="en-US" dirty="0"/>
          </a:p>
        </p:txBody>
      </p:sp>
      <p:pic>
        <p:nvPicPr>
          <p:cNvPr id="9" name="Picture 8"/>
          <p:cNvPicPr>
            <a:picLocks noChangeAspect="1"/>
          </p:cNvPicPr>
          <p:nvPr/>
        </p:nvPicPr>
        <p:blipFill>
          <a:blip r:embed="rId3"/>
          <a:stretch>
            <a:fillRect/>
          </a:stretch>
        </p:blipFill>
        <p:spPr>
          <a:xfrm>
            <a:off x="8713964" y="521208"/>
            <a:ext cx="2865420" cy="794032"/>
          </a:xfrm>
          <a:prstGeom prst="rect">
            <a:avLst/>
          </a:prstGeom>
        </p:spPr>
      </p:pic>
      <p:pic>
        <p:nvPicPr>
          <p:cNvPr id="10" name="Picture 9"/>
          <p:cNvPicPr>
            <a:picLocks noChangeAspect="1"/>
          </p:cNvPicPr>
          <p:nvPr/>
        </p:nvPicPr>
        <p:blipFill>
          <a:blip r:embed="rId4"/>
          <a:stretch>
            <a:fillRect/>
          </a:stretch>
        </p:blipFill>
        <p:spPr>
          <a:xfrm>
            <a:off x="6312024" y="1883382"/>
            <a:ext cx="5645303" cy="3853234"/>
          </a:xfrm>
          <a:prstGeom prst="rect">
            <a:avLst/>
          </a:prstGeom>
        </p:spPr>
      </p:pic>
      <p:sp>
        <p:nvSpPr>
          <p:cNvPr id="11" name="TextBox 10"/>
          <p:cNvSpPr txBox="1"/>
          <p:nvPr/>
        </p:nvSpPr>
        <p:spPr>
          <a:xfrm>
            <a:off x="8832304" y="5822754"/>
            <a:ext cx="1213891" cy="273244"/>
          </a:xfrm>
          <a:prstGeom prst="rect">
            <a:avLst/>
          </a:prstGeom>
          <a:noFill/>
        </p:spPr>
        <p:txBody>
          <a:bodyPr wrap="none" lIns="0" tIns="0" rIns="0" bIns="0" rtlCol="0">
            <a:noAutofit/>
          </a:bodyPr>
          <a:lstStyle/>
          <a:p>
            <a:pPr>
              <a:lnSpc>
                <a:spcPct val="90000"/>
              </a:lnSpc>
            </a:pPr>
            <a:r>
              <a:rPr lang="en-US" sz="1400" dirty="0" smtClean="0"/>
              <a:t>Selenium IDE</a:t>
            </a:r>
            <a:endParaRPr lang="en-US" sz="1400" dirty="0"/>
          </a:p>
        </p:txBody>
      </p:sp>
      <p:sp>
        <p:nvSpPr>
          <p:cNvPr id="13" name="Flowchart: Data 12"/>
          <p:cNvSpPr/>
          <p:nvPr/>
        </p:nvSpPr>
        <p:spPr bwMode="ltGray">
          <a:xfrm>
            <a:off x="8040216" y="6428655"/>
            <a:ext cx="3008784" cy="429345"/>
          </a:xfrm>
          <a:prstGeom prst="flowChartInputOutput">
            <a:avLst/>
          </a:prstGeom>
          <a:solidFill>
            <a:schemeClr val="tx1">
              <a:lumMod val="50000"/>
              <a:lumOff val="5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b="1" dirty="0" smtClean="0"/>
              <a:t>ThoughtWorks</a:t>
            </a:r>
            <a:r>
              <a:rPr lang="en-US" b="1" baseline="30000" dirty="0" smtClean="0"/>
              <a:t>*</a:t>
            </a:r>
          </a:p>
        </p:txBody>
      </p:sp>
      <p:sp>
        <p:nvSpPr>
          <p:cNvPr id="12" name="TextBox 11">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073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Zephyr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Real-time Test Management</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t>
            </a:r>
            <a:r>
              <a:rPr lang="en-US" dirty="0" smtClean="0">
                <a:hlinkClick r:id="rId2"/>
              </a:rPr>
              <a:t>www.getzephyr.com/products</a:t>
            </a:r>
            <a:endParaRPr lang="en-US" dirty="0" smtClean="0"/>
          </a:p>
          <a:p>
            <a:r>
              <a:rPr lang="en-US" u="sng" dirty="0">
                <a:hlinkClick r:id="rId3"/>
              </a:rPr>
              <a:t>Enterprise Test </a:t>
            </a:r>
            <a:r>
              <a:rPr lang="en-US" u="sng" dirty="0" smtClean="0">
                <a:hlinkClick r:id="rId3"/>
              </a:rPr>
              <a:t>Management</a:t>
            </a:r>
            <a:r>
              <a:rPr lang="en-US" dirty="0"/>
              <a:t> </a:t>
            </a:r>
            <a:r>
              <a:rPr lang="en-US" dirty="0" smtClean="0"/>
              <a:t>– Manage </a:t>
            </a:r>
            <a:r>
              <a:rPr lang="en-US" dirty="0"/>
              <a:t>all aspects of software quality; integrate with JIRA and various test tools, all within the enterprise</a:t>
            </a:r>
            <a:r>
              <a:rPr lang="en-US" dirty="0" smtClean="0"/>
              <a:t>.</a:t>
            </a:r>
          </a:p>
          <a:p>
            <a:r>
              <a:rPr lang="en-US" dirty="0" smtClean="0"/>
              <a:t>Comprehensive </a:t>
            </a:r>
            <a:r>
              <a:rPr lang="en-US" dirty="0"/>
              <a:t>suite of test management products </a:t>
            </a:r>
            <a:r>
              <a:rPr lang="en-US" dirty="0" smtClean="0"/>
              <a:t>that fosters </a:t>
            </a:r>
            <a:r>
              <a:rPr lang="en-US" dirty="0"/>
              <a:t>global project team collaboration, drives down costs, shortens release cycles, and provides real-time visibility into the status and quality of </a:t>
            </a:r>
            <a:r>
              <a:rPr lang="en-US" dirty="0" smtClean="0"/>
              <a:t>software </a:t>
            </a:r>
            <a:r>
              <a:rPr lang="en-US" dirty="0"/>
              <a:t>projects</a:t>
            </a:r>
            <a:r>
              <a:rPr lang="en-US" dirty="0" smtClean="0"/>
              <a:t>.</a:t>
            </a:r>
          </a:p>
          <a:p>
            <a:pPr fontAlgn="base"/>
            <a:r>
              <a:rPr lang="en-US" dirty="0" smtClean="0"/>
              <a:t>Addresses </a:t>
            </a:r>
            <a:r>
              <a:rPr lang="en-US" dirty="0"/>
              <a:t>the problems of making the transition to agile, challenges around globally distributed teams, slow release cycles, sub-standard quality, business decisions based on stale data, and ever changing tool sets</a:t>
            </a:r>
            <a:r>
              <a:rPr lang="en-US" dirty="0" smtClean="0"/>
              <a:t>.</a:t>
            </a:r>
          </a:p>
          <a:p>
            <a:pPr fontAlgn="base"/>
            <a:r>
              <a:rPr lang="en-US" dirty="0" smtClean="0"/>
              <a:t>Requires Jira for integration</a:t>
            </a:r>
          </a:p>
          <a:p>
            <a:endParaRPr lang="en-US" dirty="0"/>
          </a:p>
        </p:txBody>
      </p:sp>
      <p:pic>
        <p:nvPicPr>
          <p:cNvPr id="3" name="Picture 2"/>
          <p:cNvPicPr>
            <a:picLocks noChangeAspect="1"/>
          </p:cNvPicPr>
          <p:nvPr/>
        </p:nvPicPr>
        <p:blipFill>
          <a:blip r:embed="rId4"/>
          <a:stretch>
            <a:fillRect/>
          </a:stretch>
        </p:blipFill>
        <p:spPr>
          <a:xfrm>
            <a:off x="9286936" y="607102"/>
            <a:ext cx="2292447" cy="708138"/>
          </a:xfrm>
          <a:prstGeom prst="rect">
            <a:avLst/>
          </a:prstGeom>
        </p:spPr>
      </p:pic>
      <p:pic>
        <p:nvPicPr>
          <p:cNvPr id="7" name="Picture 6"/>
          <p:cNvPicPr>
            <a:picLocks noChangeAspect="1"/>
          </p:cNvPicPr>
          <p:nvPr/>
        </p:nvPicPr>
        <p:blipFill>
          <a:blip r:embed="rId5"/>
          <a:stretch>
            <a:fillRect/>
          </a:stretch>
        </p:blipFill>
        <p:spPr>
          <a:xfrm>
            <a:off x="6795238" y="2204864"/>
            <a:ext cx="5055003" cy="2952328"/>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993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Applitools</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Automating visual software testing</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https://applitools.com</a:t>
            </a:r>
            <a:r>
              <a:rPr lang="en-US" dirty="0" smtClean="0">
                <a:hlinkClick r:id="rId2"/>
              </a:rPr>
              <a:t>/</a:t>
            </a:r>
            <a:endParaRPr lang="en-US" dirty="0" smtClean="0"/>
          </a:p>
          <a:p>
            <a:r>
              <a:rPr lang="en-US" b="1" dirty="0" smtClean="0"/>
              <a:t>Applitools Eyes </a:t>
            </a:r>
            <a:r>
              <a:rPr lang="en-US" dirty="0" smtClean="0"/>
              <a:t>– Automated </a:t>
            </a:r>
            <a:r>
              <a:rPr lang="en-US" dirty="0"/>
              <a:t>testing of all the visual aspects of your application</a:t>
            </a:r>
          </a:p>
          <a:p>
            <a:r>
              <a:rPr lang="en-US" dirty="0"/>
              <a:t>Easy integration with existing test automation and ALM frameworks</a:t>
            </a:r>
          </a:p>
          <a:p>
            <a:r>
              <a:rPr lang="en-US" dirty="0"/>
              <a:t>Seamless testing on multiple platforms, screen-resolutions and form-factors</a:t>
            </a:r>
          </a:p>
          <a:p>
            <a:r>
              <a:rPr lang="en-US" dirty="0"/>
              <a:t>Visual self-explanatory </a:t>
            </a:r>
            <a:r>
              <a:rPr lang="en-US" dirty="0" smtClean="0"/>
              <a:t>logs</a:t>
            </a:r>
          </a:p>
          <a:p>
            <a:r>
              <a:rPr lang="en-US" dirty="0" smtClean="0"/>
              <a:t>Verifies </a:t>
            </a:r>
            <a:r>
              <a:rPr lang="en-US" dirty="0"/>
              <a:t>that the GUI appears correctly across all devices </a:t>
            </a:r>
            <a:r>
              <a:rPr lang="en-US" dirty="0" smtClean="0"/>
              <a:t>and browsers</a:t>
            </a:r>
          </a:p>
          <a:p>
            <a:r>
              <a:rPr lang="en-US" dirty="0"/>
              <a:t>Easily scale up with unlimited concurrent test runs in the cloud</a:t>
            </a:r>
          </a:p>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9281573" y="521208"/>
            <a:ext cx="2297811" cy="507492"/>
          </a:xfrm>
          <a:prstGeom prst="rect">
            <a:avLst/>
          </a:prstGeom>
        </p:spPr>
      </p:pic>
      <p:pic>
        <p:nvPicPr>
          <p:cNvPr id="4" name="Picture 3"/>
          <p:cNvPicPr>
            <a:picLocks noChangeAspect="1"/>
          </p:cNvPicPr>
          <p:nvPr/>
        </p:nvPicPr>
        <p:blipFill>
          <a:blip r:embed="rId4"/>
          <a:stretch>
            <a:fillRect/>
          </a:stretch>
        </p:blipFill>
        <p:spPr>
          <a:xfrm>
            <a:off x="7104112" y="2492896"/>
            <a:ext cx="4730856" cy="2617069"/>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22984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SmartBear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73</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smtClean="0"/>
              <a:t>QUALITY </a:t>
            </a:r>
            <a:r>
              <a:rPr lang="en-US" b="1" dirty="0"/>
              <a:t>TOOLS FOR </a:t>
            </a:r>
            <a:r>
              <a:rPr lang="en-US" b="1" dirty="0" smtClean="0"/>
              <a:t>THE CONNECTED </a:t>
            </a:r>
            <a:r>
              <a:rPr lang="en-US" b="1" dirty="0"/>
              <a:t>WORLD</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https://smartbear.com</a:t>
            </a:r>
            <a:r>
              <a:rPr lang="en-US" dirty="0" smtClean="0">
                <a:hlinkClick r:id="rId2"/>
              </a:rPr>
              <a:t>/</a:t>
            </a:r>
            <a:endParaRPr lang="en-US" dirty="0" smtClean="0"/>
          </a:p>
          <a:p>
            <a:r>
              <a:rPr lang="en-US" dirty="0" smtClean="0"/>
              <a:t>Very similar portfolio to HPE</a:t>
            </a:r>
          </a:p>
          <a:p>
            <a:r>
              <a:rPr lang="en-US" dirty="0" smtClean="0"/>
              <a:t>Products:</a:t>
            </a:r>
          </a:p>
          <a:p>
            <a:pPr lvl="1"/>
            <a:r>
              <a:rPr lang="en-US" sz="1800" dirty="0" smtClean="0"/>
              <a:t>API Tools</a:t>
            </a:r>
          </a:p>
          <a:p>
            <a:pPr lvl="2"/>
            <a:r>
              <a:rPr lang="en-US" sz="1600" b="1" dirty="0" err="1" smtClean="0"/>
              <a:t>SoapUI</a:t>
            </a:r>
            <a:r>
              <a:rPr lang="en-US" sz="1600" b="1" dirty="0" smtClean="0"/>
              <a:t> NG Plus</a:t>
            </a:r>
          </a:p>
          <a:p>
            <a:pPr lvl="2"/>
            <a:r>
              <a:rPr lang="en-US" sz="1600" dirty="0" smtClean="0"/>
              <a:t>Secure Pro</a:t>
            </a:r>
          </a:p>
          <a:p>
            <a:pPr lvl="2"/>
            <a:r>
              <a:rPr lang="en-US" sz="1600" dirty="0" err="1" smtClean="0"/>
              <a:t>SwaggerHub</a:t>
            </a:r>
            <a:endParaRPr lang="en-US" sz="1600" dirty="0" smtClean="0"/>
          </a:p>
          <a:p>
            <a:pPr lvl="1"/>
            <a:r>
              <a:rPr lang="en-US" sz="1800" dirty="0" smtClean="0"/>
              <a:t>Testing</a:t>
            </a:r>
          </a:p>
          <a:p>
            <a:pPr lvl="2"/>
            <a:r>
              <a:rPr lang="en-US" sz="1600" b="1" dirty="0" err="1" smtClean="0"/>
              <a:t>TestComplete</a:t>
            </a:r>
            <a:r>
              <a:rPr lang="en-US" sz="1600" dirty="0" smtClean="0"/>
              <a:t> (Desktop, Web, Mobile)</a:t>
            </a:r>
          </a:p>
          <a:p>
            <a:pPr lvl="2"/>
            <a:r>
              <a:rPr lang="en-US" sz="1600" dirty="0" err="1" smtClean="0"/>
              <a:t>LoadComplete</a:t>
            </a:r>
            <a:endParaRPr lang="en-US" sz="1600" dirty="0" smtClean="0"/>
          </a:p>
          <a:p>
            <a:pPr lvl="2"/>
            <a:r>
              <a:rPr lang="en-US" sz="1600" dirty="0" smtClean="0"/>
              <a:t>QA Complete</a:t>
            </a:r>
          </a:p>
          <a:p>
            <a:pPr lvl="2"/>
            <a:r>
              <a:rPr lang="en-US" sz="1600" dirty="0" err="1" smtClean="0"/>
              <a:t>TestLeft</a:t>
            </a:r>
            <a:endParaRPr lang="en-US" sz="1600" dirty="0" smtClean="0"/>
          </a:p>
          <a:p>
            <a:pPr lvl="1"/>
            <a:r>
              <a:rPr lang="en-US" sz="1800" dirty="0" smtClean="0"/>
              <a:t>Monitoring</a:t>
            </a:r>
          </a:p>
          <a:p>
            <a:pPr lvl="2"/>
            <a:r>
              <a:rPr lang="en-US" sz="1600" dirty="0" err="1" smtClean="0"/>
              <a:t>AlertSite</a:t>
            </a:r>
            <a:endParaRPr lang="en-US" sz="1600" dirty="0" smtClean="0"/>
          </a:p>
          <a:p>
            <a:pPr lvl="1"/>
            <a:endParaRPr lang="en-US" dirty="0" smtClean="0"/>
          </a:p>
          <a:p>
            <a:endParaRPr lang="en-US" dirty="0"/>
          </a:p>
          <a:p>
            <a:endParaRPr lang="en-US" dirty="0"/>
          </a:p>
        </p:txBody>
      </p:sp>
      <p:pic>
        <p:nvPicPr>
          <p:cNvPr id="3" name="Picture 2"/>
          <p:cNvPicPr>
            <a:picLocks noChangeAspect="1"/>
          </p:cNvPicPr>
          <p:nvPr/>
        </p:nvPicPr>
        <p:blipFill>
          <a:blip r:embed="rId3"/>
          <a:stretch>
            <a:fillRect/>
          </a:stretch>
        </p:blipFill>
        <p:spPr>
          <a:xfrm>
            <a:off x="8861485" y="519656"/>
            <a:ext cx="2717898" cy="461072"/>
          </a:xfrm>
          <a:prstGeom prst="rect">
            <a:avLst/>
          </a:prstGeom>
        </p:spPr>
      </p:pic>
      <p:pic>
        <p:nvPicPr>
          <p:cNvPr id="4" name="Picture 3"/>
          <p:cNvPicPr>
            <a:picLocks noChangeAspect="1"/>
          </p:cNvPicPr>
          <p:nvPr/>
        </p:nvPicPr>
        <p:blipFill>
          <a:blip r:embed="rId4"/>
          <a:stretch>
            <a:fillRect/>
          </a:stretch>
        </p:blipFill>
        <p:spPr>
          <a:xfrm>
            <a:off x="7176120" y="1484784"/>
            <a:ext cx="4248472" cy="2552441"/>
          </a:xfrm>
          <a:prstGeom prst="rect">
            <a:avLst/>
          </a:prstGeom>
        </p:spPr>
      </p:pic>
      <p:pic>
        <p:nvPicPr>
          <p:cNvPr id="7" name="Picture 6"/>
          <p:cNvPicPr>
            <a:picLocks noChangeAspect="1"/>
          </p:cNvPicPr>
          <p:nvPr/>
        </p:nvPicPr>
        <p:blipFill>
          <a:blip r:embed="rId5"/>
          <a:stretch>
            <a:fillRect/>
          </a:stretch>
        </p:blipFill>
        <p:spPr>
          <a:xfrm>
            <a:off x="7176120" y="4052599"/>
            <a:ext cx="4291558" cy="2610416"/>
          </a:xfrm>
          <a:prstGeom prst="rect">
            <a:avLst/>
          </a:prstGeom>
        </p:spPr>
      </p:pic>
      <p:sp>
        <p:nvSpPr>
          <p:cNvPr id="11" name="TextBox 10">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5627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BrowserStack</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74</a:t>
            </a:fld>
            <a:endParaRPr lang="en-US" dirty="0"/>
          </a:p>
        </p:txBody>
      </p:sp>
      <p:sp>
        <p:nvSpPr>
          <p:cNvPr id="6" name="Content Placeholder 5"/>
          <p:cNvSpPr>
            <a:spLocks noGrp="1"/>
          </p:cNvSpPr>
          <p:nvPr>
            <p:ph idx="4294967295"/>
          </p:nvPr>
        </p:nvSpPr>
        <p:spPr>
          <a:xfrm>
            <a:off x="0" y="1524000"/>
            <a:ext cx="5984875" cy="4572000"/>
          </a:xfrm>
        </p:spPr>
        <p:txBody>
          <a:bodyPr>
            <a:normAutofit fontScale="92500" lnSpcReduction="10000"/>
          </a:bodyPr>
          <a:lstStyle/>
          <a:p>
            <a:r>
              <a:rPr lang="en-US" dirty="0">
                <a:hlinkClick r:id="rId3"/>
              </a:rPr>
              <a:t>https://www.browserstack.com</a:t>
            </a:r>
            <a:r>
              <a:rPr lang="en-US" dirty="0" smtClean="0">
                <a:hlinkClick r:id="rId3"/>
              </a:rPr>
              <a:t>/</a:t>
            </a:r>
            <a:endParaRPr lang="en-US" dirty="0" smtClean="0"/>
          </a:p>
          <a:p>
            <a:r>
              <a:rPr lang="en-US" dirty="0" smtClean="0"/>
              <a:t>Instant </a:t>
            </a:r>
            <a:r>
              <a:rPr lang="en-US" dirty="0"/>
              <a:t>access to all real mobile and desktop browsers. Say goodbye to your lab of devices and virtual machines</a:t>
            </a:r>
            <a:r>
              <a:rPr lang="en-US" dirty="0" smtClean="0"/>
              <a:t>.</a:t>
            </a:r>
          </a:p>
          <a:p>
            <a:r>
              <a:rPr lang="en-US" dirty="0" smtClean="0"/>
              <a:t>Allows testing </a:t>
            </a:r>
            <a:r>
              <a:rPr lang="en-US" dirty="0"/>
              <a:t>on </a:t>
            </a:r>
            <a:r>
              <a:rPr lang="en-US" dirty="0" smtClean="0"/>
              <a:t>500+ </a:t>
            </a:r>
            <a:r>
              <a:rPr lang="en-US" dirty="0"/>
              <a:t>different browser platform, operating system and device </a:t>
            </a:r>
            <a:r>
              <a:rPr lang="en-US" dirty="0" smtClean="0"/>
              <a:t>combinations.</a:t>
            </a:r>
          </a:p>
          <a:p>
            <a:r>
              <a:rPr lang="en-US" b="1" dirty="0"/>
              <a:t>Real Device </a:t>
            </a:r>
            <a:r>
              <a:rPr lang="en-US" b="1" dirty="0" smtClean="0"/>
              <a:t>Cloud </a:t>
            </a:r>
            <a:r>
              <a:rPr lang="en-US" dirty="0" smtClean="0"/>
              <a:t>– Test </a:t>
            </a:r>
            <a:r>
              <a:rPr lang="en-US" dirty="0"/>
              <a:t>on a range of physical Android and iOS mobile devices and tablets for the most accurate results</a:t>
            </a:r>
            <a:r>
              <a:rPr lang="en-US" dirty="0" smtClean="0"/>
              <a:t>.</a:t>
            </a:r>
          </a:p>
          <a:p>
            <a:pPr fontAlgn="base"/>
            <a:r>
              <a:rPr lang="en-US" b="1" dirty="0"/>
              <a:t>Selenium cloud testing in 700+ Real Desktop and Mobile Browsers</a:t>
            </a:r>
          </a:p>
          <a:p>
            <a:pPr fontAlgn="base"/>
            <a:r>
              <a:rPr lang="en-US" dirty="0"/>
              <a:t>Rapid Selenium WebDriver testing with 100% reliability</a:t>
            </a:r>
            <a:r>
              <a:rPr lang="en-US" dirty="0" smtClean="0"/>
              <a:t>.</a:t>
            </a:r>
          </a:p>
          <a:p>
            <a:pPr fontAlgn="base"/>
            <a:r>
              <a:rPr lang="en-US" dirty="0" smtClean="0"/>
              <a:t>Responsive design testing</a:t>
            </a:r>
          </a:p>
          <a:p>
            <a:pPr fontAlgn="base"/>
            <a:r>
              <a:rPr lang="en-US" dirty="0" smtClean="0"/>
              <a:t>”</a:t>
            </a:r>
            <a:r>
              <a:rPr lang="en-US" i="1" dirty="0" smtClean="0"/>
              <a:t>Just </a:t>
            </a:r>
            <a:r>
              <a:rPr lang="en-US" i="1" dirty="0"/>
              <a:t>played around with BrowserStack: Quite cool, instant access to a browser in a VM with dev tools</a:t>
            </a:r>
            <a:r>
              <a:rPr lang="en-US" i="1" dirty="0" smtClean="0"/>
              <a:t>.”</a:t>
            </a:r>
            <a:endParaRPr lang="en-US" i="1" dirty="0"/>
          </a:p>
          <a:p>
            <a:endParaRPr lang="en-US" dirty="0" smtClean="0"/>
          </a:p>
        </p:txBody>
      </p:sp>
      <p:sp>
        <p:nvSpPr>
          <p:cNvPr id="7" name="Text Placeholder 6"/>
          <p:cNvSpPr>
            <a:spLocks noGrp="1"/>
          </p:cNvSpPr>
          <p:nvPr>
            <p:ph type="body" sz="quarter" idx="4294967295"/>
          </p:nvPr>
        </p:nvSpPr>
        <p:spPr>
          <a:xfrm>
            <a:off x="0" y="933450"/>
            <a:ext cx="10969625" cy="381000"/>
          </a:xfrm>
        </p:spPr>
        <p:txBody>
          <a:bodyPr/>
          <a:lstStyle/>
          <a:p>
            <a:r>
              <a:rPr lang="en-US" dirty="0"/>
              <a:t>Live, Web-Based Browser Testing</a:t>
            </a:r>
          </a:p>
        </p:txBody>
      </p:sp>
      <p:pic>
        <p:nvPicPr>
          <p:cNvPr id="2" name="Picture 1"/>
          <p:cNvPicPr>
            <a:picLocks noChangeAspect="1"/>
          </p:cNvPicPr>
          <p:nvPr/>
        </p:nvPicPr>
        <p:blipFill>
          <a:blip r:embed="rId4"/>
          <a:stretch>
            <a:fillRect/>
          </a:stretch>
        </p:blipFill>
        <p:spPr>
          <a:xfrm>
            <a:off x="8843132" y="521208"/>
            <a:ext cx="2770709" cy="675544"/>
          </a:xfrm>
          <a:prstGeom prst="rect">
            <a:avLst/>
          </a:prstGeom>
        </p:spPr>
      </p:pic>
      <p:pic>
        <p:nvPicPr>
          <p:cNvPr id="9" name="Picture 8"/>
          <p:cNvPicPr>
            <a:picLocks noChangeAspect="1"/>
          </p:cNvPicPr>
          <p:nvPr/>
        </p:nvPicPr>
        <p:blipFill>
          <a:blip r:embed="rId5"/>
          <a:stretch>
            <a:fillRect/>
          </a:stretch>
        </p:blipFill>
        <p:spPr>
          <a:xfrm>
            <a:off x="6844410" y="2492896"/>
            <a:ext cx="5164520" cy="2592288"/>
          </a:xfrm>
          <a:prstGeom prst="rect">
            <a:avLst/>
          </a:prstGeom>
          <a:ln>
            <a:solidFill>
              <a:schemeClr val="bg1">
                <a:lumMod val="75000"/>
              </a:schemeClr>
            </a:solidFill>
          </a:ln>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31075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Sauce Labs</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75</a:t>
            </a:fld>
            <a:endParaRPr lang="en-US" dirty="0"/>
          </a:p>
        </p:txBody>
      </p:sp>
      <p:sp>
        <p:nvSpPr>
          <p:cNvPr id="6" name="Content Placeholder 5"/>
          <p:cNvSpPr>
            <a:spLocks noGrp="1"/>
          </p:cNvSpPr>
          <p:nvPr>
            <p:ph idx="4294967295"/>
          </p:nvPr>
        </p:nvSpPr>
        <p:spPr>
          <a:xfrm>
            <a:off x="0" y="1524000"/>
            <a:ext cx="5984875" cy="4572000"/>
          </a:xfrm>
        </p:spPr>
        <p:txBody>
          <a:bodyPr>
            <a:normAutofit/>
          </a:bodyPr>
          <a:lstStyle/>
          <a:p>
            <a:r>
              <a:rPr lang="en-US" dirty="0">
                <a:hlinkClick r:id="rId3"/>
              </a:rPr>
              <a:t>https://saucelabs.com</a:t>
            </a:r>
            <a:r>
              <a:rPr lang="en-US" dirty="0" smtClean="0">
                <a:hlinkClick r:id="rId3"/>
              </a:rPr>
              <a:t>/</a:t>
            </a:r>
            <a:endParaRPr lang="en-US" dirty="0"/>
          </a:p>
          <a:p>
            <a:r>
              <a:rPr lang="en-US" dirty="0" smtClean="0"/>
              <a:t>One of the founders is the creator of Selenium</a:t>
            </a:r>
            <a:br>
              <a:rPr lang="en-US" dirty="0" smtClean="0"/>
            </a:br>
            <a:r>
              <a:rPr lang="en-US" dirty="0" smtClean="0"/>
              <a:t>(Jason Huggins)</a:t>
            </a:r>
          </a:p>
          <a:p>
            <a:r>
              <a:rPr lang="en-US" dirty="0" smtClean="0"/>
              <a:t>Comprehensive </a:t>
            </a:r>
            <a:r>
              <a:rPr lang="en-US" dirty="0"/>
              <a:t>test </a:t>
            </a:r>
            <a:r>
              <a:rPr lang="en-US" dirty="0" smtClean="0"/>
              <a:t>infrastructure </a:t>
            </a:r>
            <a:r>
              <a:rPr lang="en-US" dirty="0"/>
              <a:t>using Selenium, Appium and JavaScript unit testing </a:t>
            </a:r>
            <a:r>
              <a:rPr lang="en-US" dirty="0" smtClean="0"/>
              <a:t>frameworks</a:t>
            </a:r>
          </a:p>
          <a:p>
            <a:r>
              <a:rPr lang="en-US" dirty="0"/>
              <a:t>Easily scale to speed up test cycles and boost capacity</a:t>
            </a:r>
            <a:br>
              <a:rPr lang="en-US" dirty="0"/>
            </a:br>
            <a:r>
              <a:rPr lang="en-US" dirty="0"/>
              <a:t>without the hassle of managing infrastructure</a:t>
            </a:r>
            <a:endParaRPr lang="en-US" dirty="0" smtClean="0"/>
          </a:p>
          <a:p>
            <a:r>
              <a:rPr lang="en-US" dirty="0"/>
              <a:t>P</a:t>
            </a:r>
            <a:r>
              <a:rPr lang="en-US" dirty="0" smtClean="0"/>
              <a:t>rovides </a:t>
            </a:r>
            <a:r>
              <a:rPr lang="en-US" dirty="0"/>
              <a:t>a secure testing </a:t>
            </a:r>
            <a:r>
              <a:rPr lang="en-US" dirty="0" smtClean="0"/>
              <a:t>protocol </a:t>
            </a:r>
            <a:r>
              <a:rPr lang="en-US" dirty="0"/>
              <a:t>for testing applications behind customer </a:t>
            </a:r>
            <a:r>
              <a:rPr lang="en-US" dirty="0" smtClean="0"/>
              <a:t>firewalls</a:t>
            </a:r>
          </a:p>
          <a:p>
            <a:r>
              <a:rPr lang="en-US" dirty="0"/>
              <a:t>O</a:t>
            </a:r>
            <a:r>
              <a:rPr lang="en-US" dirty="0" smtClean="0"/>
              <a:t>ffers </a:t>
            </a:r>
            <a:r>
              <a:rPr lang="en-US" dirty="0"/>
              <a:t>automated testing for Continuous Integration (CI) and Continuous Delivery (CD) </a:t>
            </a:r>
            <a:r>
              <a:rPr lang="en-US" dirty="0" smtClean="0"/>
              <a:t>pipelines</a:t>
            </a:r>
          </a:p>
          <a:p>
            <a:r>
              <a:rPr lang="en-US" dirty="0"/>
              <a:t>The easiest way to manually test your app across over</a:t>
            </a:r>
            <a:br>
              <a:rPr lang="en-US" dirty="0"/>
            </a:br>
            <a:r>
              <a:rPr lang="en-US" dirty="0"/>
              <a:t>700 browser/OS combinations</a:t>
            </a:r>
          </a:p>
        </p:txBody>
      </p:sp>
      <p:sp>
        <p:nvSpPr>
          <p:cNvPr id="7" name="Text Placeholder 6"/>
          <p:cNvSpPr>
            <a:spLocks noGrp="1"/>
          </p:cNvSpPr>
          <p:nvPr>
            <p:ph type="body" sz="quarter" idx="4294967295"/>
          </p:nvPr>
        </p:nvSpPr>
        <p:spPr>
          <a:xfrm>
            <a:off x="0" y="933450"/>
            <a:ext cx="10969625" cy="381000"/>
          </a:xfrm>
        </p:spPr>
        <p:txBody>
          <a:bodyPr/>
          <a:lstStyle/>
          <a:p>
            <a:r>
              <a:rPr lang="en-US" dirty="0" smtClean="0"/>
              <a:t>A cloud-hosted web + mobile app </a:t>
            </a:r>
            <a:r>
              <a:rPr lang="en-US" dirty="0"/>
              <a:t>automated </a:t>
            </a:r>
            <a:r>
              <a:rPr lang="en-US" dirty="0" smtClean="0"/>
              <a:t>test platform</a:t>
            </a:r>
            <a:endParaRPr lang="en-US" dirty="0"/>
          </a:p>
        </p:txBody>
      </p:sp>
      <p:pic>
        <p:nvPicPr>
          <p:cNvPr id="8" name="Picture 7"/>
          <p:cNvPicPr>
            <a:picLocks noChangeAspect="1"/>
          </p:cNvPicPr>
          <p:nvPr/>
        </p:nvPicPr>
        <p:blipFill>
          <a:blip r:embed="rId4"/>
          <a:stretch>
            <a:fillRect/>
          </a:stretch>
        </p:blipFill>
        <p:spPr>
          <a:xfrm>
            <a:off x="8670030" y="521208"/>
            <a:ext cx="2909353" cy="603536"/>
          </a:xfrm>
          <a:prstGeom prst="rect">
            <a:avLst/>
          </a:prstGeom>
        </p:spPr>
      </p:pic>
      <p:pic>
        <p:nvPicPr>
          <p:cNvPr id="2" name="Picture 1"/>
          <p:cNvPicPr>
            <a:picLocks noChangeAspect="1"/>
          </p:cNvPicPr>
          <p:nvPr/>
        </p:nvPicPr>
        <p:blipFill>
          <a:blip r:embed="rId5"/>
          <a:stretch>
            <a:fillRect/>
          </a:stretch>
        </p:blipFill>
        <p:spPr>
          <a:xfrm>
            <a:off x="6888088" y="2060848"/>
            <a:ext cx="5035565" cy="2648695"/>
          </a:xfrm>
          <a:prstGeom prst="rect">
            <a:avLst/>
          </a:prstGeom>
          <a:ln>
            <a:solidFill>
              <a:schemeClr val="bg1">
                <a:lumMod val="75000"/>
              </a:schemeClr>
            </a:solidFill>
          </a:ln>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28197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Tosca (</a:t>
            </a:r>
            <a:r>
              <a:rPr lang="en-US" dirty="0" err="1" smtClean="0"/>
              <a:t>Tricentis</a:t>
            </a:r>
            <a:r>
              <a:rPr lang="en-US" dirty="0" smtClean="0"/>
              <a: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Take your software testing to the next level</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http://www.tricentis.com/tricentis-tosca-testsuite</a:t>
            </a:r>
            <a:r>
              <a:rPr lang="en-US" dirty="0" smtClean="0">
                <a:hlinkClick r:id="rId2"/>
              </a:rPr>
              <a:t>/</a:t>
            </a:r>
            <a:endParaRPr lang="en-US" dirty="0" smtClean="0"/>
          </a:p>
          <a:p>
            <a:r>
              <a:rPr lang="en-US" b="1" dirty="0" err="1" smtClean="0"/>
              <a:t>Tricentis</a:t>
            </a:r>
            <a:r>
              <a:rPr lang="en-US" b="1" dirty="0" smtClean="0"/>
              <a:t> </a:t>
            </a:r>
            <a:r>
              <a:rPr lang="en-US" b="1" dirty="0"/>
              <a:t>Tosca </a:t>
            </a:r>
            <a:r>
              <a:rPr lang="en-US" b="1" dirty="0" err="1"/>
              <a:t>Testsuite</a:t>
            </a:r>
            <a:r>
              <a:rPr lang="en-US" b="1" dirty="0"/>
              <a:t> </a:t>
            </a:r>
            <a:r>
              <a:rPr lang="en-US" dirty="0"/>
              <a:t>is an effective end-to-end testing suite for </a:t>
            </a:r>
            <a:r>
              <a:rPr lang="en-US" dirty="0" smtClean="0"/>
              <a:t>enterprises.</a:t>
            </a:r>
            <a:endParaRPr lang="en-US" dirty="0"/>
          </a:p>
          <a:p>
            <a:pPr fontAlgn="base"/>
            <a:r>
              <a:rPr lang="en-US" b="1" dirty="0"/>
              <a:t>Optimize</a:t>
            </a:r>
            <a:r>
              <a:rPr lang="en-US" dirty="0"/>
              <a:t> Risk Coverage by minimizing the number of test cases to achieve the highest possible risk contribution for each test </a:t>
            </a:r>
            <a:r>
              <a:rPr lang="en-US" dirty="0" smtClean="0"/>
              <a:t>case.</a:t>
            </a:r>
          </a:p>
          <a:p>
            <a:pPr fontAlgn="base"/>
            <a:r>
              <a:rPr lang="en-US" b="1" dirty="0"/>
              <a:t>Manage </a:t>
            </a:r>
            <a:r>
              <a:rPr lang="en-US" dirty="0"/>
              <a:t>Test Data by offering a fully integrated set of capabilities for the design, generation and provisioning of test data</a:t>
            </a:r>
            <a:r>
              <a:rPr lang="en-US" dirty="0" smtClean="0"/>
              <a:t>.</a:t>
            </a:r>
          </a:p>
          <a:p>
            <a:pPr fontAlgn="base"/>
            <a:r>
              <a:rPr lang="en-US" b="1" dirty="0"/>
              <a:t>Automate</a:t>
            </a:r>
            <a:r>
              <a:rPr lang="en-US" dirty="0"/>
              <a:t> test cases using our unique Model-Based Test Automation approach.  Tosca </a:t>
            </a:r>
            <a:r>
              <a:rPr lang="en-US" dirty="0" err="1"/>
              <a:t>Testsuite</a:t>
            </a:r>
            <a:r>
              <a:rPr lang="en-US" dirty="0"/>
              <a:t> delivers performance improvement in testing efficiency by a factor of </a:t>
            </a:r>
            <a:r>
              <a:rPr lang="en-US" dirty="0" smtClean="0"/>
              <a:t>10.</a:t>
            </a:r>
          </a:p>
          <a:p>
            <a:pPr fontAlgn="base"/>
            <a:r>
              <a:rPr lang="en-US" dirty="0" smtClean="0"/>
              <a:t>Agile, SAP, Java, Manual, </a:t>
            </a:r>
            <a:r>
              <a:rPr lang="en-US" b="1" dirty="0" smtClean="0"/>
              <a:t>Service Virtualization</a:t>
            </a:r>
            <a:endParaRPr lang="en-US" b="1" dirty="0"/>
          </a:p>
          <a:p>
            <a:endParaRPr lang="en-US" dirty="0"/>
          </a:p>
        </p:txBody>
      </p:sp>
      <p:pic>
        <p:nvPicPr>
          <p:cNvPr id="3" name="Picture 2"/>
          <p:cNvPicPr>
            <a:picLocks noChangeAspect="1"/>
          </p:cNvPicPr>
          <p:nvPr/>
        </p:nvPicPr>
        <p:blipFill>
          <a:blip r:embed="rId3"/>
          <a:stretch>
            <a:fillRect/>
          </a:stretch>
        </p:blipFill>
        <p:spPr>
          <a:xfrm>
            <a:off x="8616280" y="517772"/>
            <a:ext cx="3054846" cy="517996"/>
          </a:xfrm>
          <a:prstGeom prst="rect">
            <a:avLst/>
          </a:prstGeom>
        </p:spPr>
      </p:pic>
      <p:pic>
        <p:nvPicPr>
          <p:cNvPr id="4" name="Picture 3"/>
          <p:cNvPicPr>
            <a:picLocks noChangeAspect="1"/>
          </p:cNvPicPr>
          <p:nvPr/>
        </p:nvPicPr>
        <p:blipFill>
          <a:blip r:embed="rId4"/>
          <a:stretch>
            <a:fillRect/>
          </a:stretch>
        </p:blipFill>
        <p:spPr>
          <a:xfrm>
            <a:off x="6576840" y="1916832"/>
            <a:ext cx="5293225" cy="2974288"/>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91153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Gauge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Simple. Collaborative. Adaptable</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http://getgauge.io</a:t>
            </a:r>
            <a:r>
              <a:rPr lang="en-US" dirty="0" smtClean="0">
                <a:hlinkClick r:id="rId2"/>
              </a:rPr>
              <a:t>/</a:t>
            </a:r>
            <a:endParaRPr lang="en-US" dirty="0" smtClean="0"/>
          </a:p>
          <a:p>
            <a:r>
              <a:rPr lang="en-US" dirty="0"/>
              <a:t>Write tests in plain-speak and refactor fearlessly so your test suite adapts as your application evolves. Gauge’s pluggable architecture allows you to customize your environment so you can write tests in the language and IDE of your </a:t>
            </a:r>
            <a:r>
              <a:rPr lang="en-US" dirty="0" smtClean="0"/>
              <a:t>choice.</a:t>
            </a:r>
            <a:endParaRPr lang="en-US" dirty="0"/>
          </a:p>
          <a:p>
            <a:pPr fontAlgn="base"/>
            <a:r>
              <a:rPr lang="en-US" dirty="0"/>
              <a:t>Write test specifications in Markdown. Gauge won't enforce a structure: write in a way that works for you</a:t>
            </a:r>
            <a:r>
              <a:rPr lang="en-US" dirty="0" smtClean="0"/>
              <a:t>.</a:t>
            </a:r>
          </a:p>
          <a:p>
            <a:pPr fontAlgn="base"/>
            <a:r>
              <a:rPr lang="en-US" dirty="0"/>
              <a:t>Gauge is lightweight and easy to get started. Install and initialize with a single command</a:t>
            </a:r>
            <a:r>
              <a:rPr lang="en-US" dirty="0" smtClean="0"/>
              <a:t>.</a:t>
            </a:r>
          </a:p>
          <a:p>
            <a:pPr fontAlgn="base"/>
            <a:r>
              <a:rPr lang="en-US" dirty="0"/>
              <a:t>Gauge supports C#, Java, Ruby, IntelliJ and Visual Studio out-of-the-box</a:t>
            </a:r>
            <a:r>
              <a:rPr lang="en-US" dirty="0" smtClean="0"/>
              <a:t>.</a:t>
            </a:r>
          </a:p>
          <a:p>
            <a:pPr fontAlgn="t"/>
            <a:r>
              <a:rPr lang="en-US" dirty="0"/>
              <a:t>Data Driven </a:t>
            </a:r>
            <a:r>
              <a:rPr lang="en-US" dirty="0" smtClean="0"/>
              <a:t>Execution – Easily </a:t>
            </a:r>
            <a:r>
              <a:rPr lang="en-US" dirty="0"/>
              <a:t>test with large data sets, while keeping specifications highly readable. Gauge reads test data from text, CSV, and more.</a:t>
            </a:r>
          </a:p>
          <a:p>
            <a:pPr fontAlgn="base"/>
            <a:endParaRPr lang="en-US" dirty="0"/>
          </a:p>
        </p:txBody>
      </p:sp>
      <p:sp>
        <p:nvSpPr>
          <p:cNvPr id="9" name="Flowchart: Data 8"/>
          <p:cNvSpPr/>
          <p:nvPr/>
        </p:nvSpPr>
        <p:spPr bwMode="ltGray">
          <a:xfrm>
            <a:off x="8040216" y="6428655"/>
            <a:ext cx="3008784" cy="429345"/>
          </a:xfrm>
          <a:prstGeom prst="flowChartInputOutpu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ThoughtWorks</a:t>
            </a:r>
          </a:p>
        </p:txBody>
      </p:sp>
      <p:pic>
        <p:nvPicPr>
          <p:cNvPr id="3" name="Picture 2"/>
          <p:cNvPicPr>
            <a:picLocks noChangeAspect="1"/>
          </p:cNvPicPr>
          <p:nvPr/>
        </p:nvPicPr>
        <p:blipFill>
          <a:blip r:embed="rId3"/>
          <a:stretch>
            <a:fillRect/>
          </a:stretch>
        </p:blipFill>
        <p:spPr>
          <a:xfrm>
            <a:off x="9064753" y="544282"/>
            <a:ext cx="2549135" cy="770958"/>
          </a:xfrm>
          <a:prstGeom prst="rect">
            <a:avLst/>
          </a:prstGeom>
        </p:spPr>
      </p:pic>
      <p:pic>
        <p:nvPicPr>
          <p:cNvPr id="4" name="Picture 3"/>
          <p:cNvPicPr>
            <a:picLocks noChangeAspect="1"/>
          </p:cNvPicPr>
          <p:nvPr/>
        </p:nvPicPr>
        <p:blipFill>
          <a:blip r:embed="rId4"/>
          <a:stretch>
            <a:fillRect/>
          </a:stretch>
        </p:blipFill>
        <p:spPr>
          <a:xfrm>
            <a:off x="6679973" y="1772817"/>
            <a:ext cx="5006819" cy="3744416"/>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50436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FitNesse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78</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FitNesse is </a:t>
            </a:r>
            <a:r>
              <a:rPr lang="en-US" i="1" dirty="0"/>
              <a:t>the</a:t>
            </a:r>
            <a:r>
              <a:rPr lang="en-US" dirty="0"/>
              <a:t> acceptance test wiki.</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http://www.fitnesse.org</a:t>
            </a:r>
            <a:r>
              <a:rPr lang="en-US" dirty="0" smtClean="0">
                <a:hlinkClick r:id="rId2"/>
              </a:rPr>
              <a:t>/</a:t>
            </a:r>
            <a:endParaRPr lang="en-US" dirty="0" smtClean="0"/>
          </a:p>
          <a:p>
            <a:r>
              <a:rPr lang="en-US" dirty="0" smtClean="0"/>
              <a:t>Be-monster </a:t>
            </a:r>
            <a:r>
              <a:rPr lang="en-US" dirty="0"/>
              <a:t>not thy feature, wer't my </a:t>
            </a:r>
            <a:r>
              <a:rPr lang="en-US" dirty="0" smtClean="0"/>
              <a:t>fitnesse – Shakespeare</a:t>
            </a:r>
            <a:r>
              <a:rPr lang="en-US" dirty="0"/>
              <a:t>, King Lear</a:t>
            </a:r>
            <a:endParaRPr lang="en-US" dirty="0" smtClean="0"/>
          </a:p>
          <a:p>
            <a:r>
              <a:rPr lang="en-US" dirty="0" smtClean="0"/>
              <a:t>The </a:t>
            </a:r>
            <a:r>
              <a:rPr lang="en-US" dirty="0"/>
              <a:t>fully integrated standalone wiki and acceptance testing </a:t>
            </a:r>
            <a:r>
              <a:rPr lang="en-US" dirty="0" smtClean="0"/>
              <a:t>framework.</a:t>
            </a:r>
            <a:endParaRPr lang="en-US" dirty="0"/>
          </a:p>
          <a:p>
            <a:r>
              <a:rPr lang="en-US" b="1" dirty="0"/>
              <a:t>It's a Collaboration </a:t>
            </a:r>
            <a:r>
              <a:rPr lang="en-US" b="1" dirty="0" smtClean="0"/>
              <a:t>tool </a:t>
            </a:r>
            <a:r>
              <a:rPr lang="en-US" dirty="0" smtClean="0"/>
              <a:t>– Since </a:t>
            </a:r>
            <a:r>
              <a:rPr lang="en-US" dirty="0"/>
              <a:t>FitNesse is a wiki web server, it has a very low entry and learning curve, which makes it an excellent tool to collaborate </a:t>
            </a:r>
            <a:r>
              <a:rPr lang="en-US" dirty="0" smtClean="0"/>
              <a:t>with.</a:t>
            </a:r>
          </a:p>
          <a:p>
            <a:r>
              <a:rPr lang="en-US" b="1" dirty="0"/>
              <a:t>It's a Test </a:t>
            </a:r>
            <a:r>
              <a:rPr lang="en-US" b="1" dirty="0" smtClean="0"/>
              <a:t>tool </a:t>
            </a:r>
            <a:r>
              <a:rPr lang="en-US" dirty="0" smtClean="0"/>
              <a:t>– The </a:t>
            </a:r>
            <a:r>
              <a:rPr lang="en-US" dirty="0"/>
              <a:t>wiki pages created in FitNesse are run as tests. The specifications can be tested against the application itself</a:t>
            </a:r>
            <a:r>
              <a:rPr lang="en-US" dirty="0" smtClean="0"/>
              <a:t>.</a:t>
            </a:r>
          </a:p>
          <a:p>
            <a:r>
              <a:rPr lang="en-US" b="1" dirty="0"/>
              <a:t>It's </a:t>
            </a:r>
            <a:r>
              <a:rPr lang="en-US" b="1" dirty="0" smtClean="0"/>
              <a:t>Open </a:t>
            </a:r>
            <a:r>
              <a:rPr lang="en-US" dirty="0" smtClean="0"/>
              <a:t>– FitNesse </a:t>
            </a:r>
            <a:r>
              <a:rPr lang="en-US" dirty="0"/>
              <a:t>is an open source project. The code base is not owned by any company. A lot of information is shared by the FitNesse community</a:t>
            </a:r>
            <a:r>
              <a:rPr lang="en-US" dirty="0" smtClean="0"/>
              <a:t>.</a:t>
            </a:r>
            <a:endParaRPr lang="en-US" dirty="0"/>
          </a:p>
          <a:p>
            <a:pPr fontAlgn="base"/>
            <a:endParaRPr lang="en-US" dirty="0"/>
          </a:p>
        </p:txBody>
      </p:sp>
      <p:pic>
        <p:nvPicPr>
          <p:cNvPr id="7" name="Picture 6"/>
          <p:cNvPicPr>
            <a:picLocks noChangeAspect="1"/>
          </p:cNvPicPr>
          <p:nvPr/>
        </p:nvPicPr>
        <p:blipFill>
          <a:blip r:embed="rId3"/>
          <a:stretch>
            <a:fillRect/>
          </a:stretch>
        </p:blipFill>
        <p:spPr>
          <a:xfrm>
            <a:off x="8904312" y="545056"/>
            <a:ext cx="2723779" cy="576184"/>
          </a:xfrm>
          <a:prstGeom prst="rect">
            <a:avLst/>
          </a:prstGeom>
        </p:spPr>
      </p:pic>
      <p:pic>
        <p:nvPicPr>
          <p:cNvPr id="11" name="Picture 10"/>
          <p:cNvPicPr>
            <a:picLocks noChangeAspect="1"/>
          </p:cNvPicPr>
          <p:nvPr/>
        </p:nvPicPr>
        <p:blipFill>
          <a:blip r:embed="rId4"/>
          <a:stretch>
            <a:fillRect/>
          </a:stretch>
        </p:blipFill>
        <p:spPr>
          <a:xfrm>
            <a:off x="6514883" y="1844248"/>
            <a:ext cx="5064500" cy="3486508"/>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94704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ALM Octane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79</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b="1" dirty="0" smtClean="0"/>
              <a:t>Deliver </a:t>
            </a:r>
            <a:r>
              <a:rPr lang="en-US" b="1" dirty="0"/>
              <a:t>applications with speed, quality, and scale</a:t>
            </a:r>
          </a:p>
          <a:p>
            <a:endParaRPr lang="en-US" dirty="0"/>
          </a:p>
        </p:txBody>
      </p:sp>
      <p:sp>
        <p:nvSpPr>
          <p:cNvPr id="8" name="Content Placeholder 6"/>
          <p:cNvSpPr txBox="1">
            <a:spLocks/>
          </p:cNvSpPr>
          <p:nvPr/>
        </p:nvSpPr>
        <p:spPr>
          <a:xfrm>
            <a:off x="609600" y="1524000"/>
            <a:ext cx="5630416"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saas.hpe.com/en-us/software/alm-octane</a:t>
            </a:r>
            <a:endParaRPr lang="en-US" dirty="0" smtClean="0"/>
          </a:p>
          <a:p>
            <a:r>
              <a:rPr lang="en-US" sz="1600" b="1" dirty="0"/>
              <a:t>Plan</a:t>
            </a:r>
          </a:p>
          <a:p>
            <a:pPr lvl="1"/>
            <a:r>
              <a:rPr lang="en-US" sz="1400" dirty="0"/>
              <a:t>Quickly assess the progress of your projects and capture and track requirements with built-in support for agile </a:t>
            </a:r>
            <a:r>
              <a:rPr lang="en-US" sz="1400" dirty="0" smtClean="0"/>
              <a:t>methodologies.</a:t>
            </a:r>
            <a:endParaRPr lang="en-US" sz="1400" dirty="0"/>
          </a:p>
          <a:p>
            <a:r>
              <a:rPr lang="en-US" sz="1600" b="1" dirty="0"/>
              <a:t>Define</a:t>
            </a:r>
          </a:p>
          <a:p>
            <a:pPr lvl="1"/>
            <a:r>
              <a:rPr lang="en-US" sz="1400" dirty="0"/>
              <a:t>Use a standardized, collaborative workspace to build and prioritize backlog items and track them across the lifecycle</a:t>
            </a:r>
            <a:r>
              <a:rPr lang="en-US" sz="1400" dirty="0" smtClean="0"/>
              <a:t>.</a:t>
            </a:r>
            <a:endParaRPr lang="en-US" sz="1400" dirty="0"/>
          </a:p>
          <a:p>
            <a:r>
              <a:rPr lang="en-US" sz="1600" b="1" dirty="0"/>
              <a:t>Build</a:t>
            </a:r>
          </a:p>
          <a:p>
            <a:pPr lvl="1"/>
            <a:r>
              <a:rPr lang="en-US" sz="1400" dirty="0"/>
              <a:t>Get insight with the collection of build data and take advantage of the support for continuous testing and build execution</a:t>
            </a:r>
            <a:r>
              <a:rPr lang="en-US" sz="1400" dirty="0" smtClean="0"/>
              <a:t>.</a:t>
            </a:r>
            <a:endParaRPr lang="en-US" sz="1400" dirty="0"/>
          </a:p>
          <a:p>
            <a:r>
              <a:rPr lang="en-US" sz="1600" b="1" dirty="0"/>
              <a:t>Test</a:t>
            </a:r>
          </a:p>
          <a:p>
            <a:pPr lvl="1"/>
            <a:r>
              <a:rPr lang="en-US" sz="1400" dirty="0"/>
              <a:t>Manage quality throughout the lifecycle, with support for testing in a structured language and transitioning from manual to automated tests</a:t>
            </a:r>
            <a:r>
              <a:rPr lang="en-US" sz="1400" dirty="0" smtClean="0"/>
              <a:t>.</a:t>
            </a:r>
            <a:endParaRPr lang="en-US" sz="1400" dirty="0"/>
          </a:p>
          <a:p>
            <a:r>
              <a:rPr lang="en-US" sz="1600" b="1" dirty="0"/>
              <a:t>Track</a:t>
            </a:r>
          </a:p>
          <a:p>
            <a:pPr lvl="1"/>
            <a:r>
              <a:rPr lang="en-US" sz="1400" dirty="0"/>
              <a:t>View quality aggregation in context of an entire application and track progress across the lifecycle.</a:t>
            </a:r>
          </a:p>
        </p:txBody>
      </p:sp>
      <p:pic>
        <p:nvPicPr>
          <p:cNvPr id="4" name="Picture 3"/>
          <p:cNvPicPr>
            <a:picLocks noChangeAspect="1"/>
          </p:cNvPicPr>
          <p:nvPr/>
        </p:nvPicPr>
        <p:blipFill>
          <a:blip r:embed="rId3"/>
          <a:stretch>
            <a:fillRect/>
          </a:stretch>
        </p:blipFill>
        <p:spPr>
          <a:xfrm>
            <a:off x="6456040" y="2276872"/>
            <a:ext cx="5213297" cy="3003104"/>
          </a:xfrm>
          <a:prstGeom prst="rect">
            <a:avLst/>
          </a:prstGeom>
          <a:ln>
            <a:solidFill>
              <a:schemeClr val="bg2">
                <a:lumMod val="75000"/>
              </a:schemeClr>
            </a:solidFill>
          </a:ln>
        </p:spPr>
      </p:pic>
      <p:pic>
        <p:nvPicPr>
          <p:cNvPr id="3" name="Picture 2"/>
          <p:cNvPicPr>
            <a:picLocks noChangeAspect="1"/>
          </p:cNvPicPr>
          <p:nvPr/>
        </p:nvPicPr>
        <p:blipFill>
          <a:blip r:embed="rId4"/>
          <a:stretch>
            <a:fillRect/>
          </a:stretch>
        </p:blipFill>
        <p:spPr>
          <a:xfrm>
            <a:off x="9264352" y="476672"/>
            <a:ext cx="2330202" cy="1374016"/>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6703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 Source?</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8</a:t>
            </a:fld>
            <a:endParaRPr lang="en-US" dirty="0"/>
          </a:p>
        </p:txBody>
      </p:sp>
      <p:sp>
        <p:nvSpPr>
          <p:cNvPr id="3" name="Content Placeholder 2"/>
          <p:cNvSpPr>
            <a:spLocks noGrp="1"/>
          </p:cNvSpPr>
          <p:nvPr>
            <p:ph idx="4294967295"/>
          </p:nvPr>
        </p:nvSpPr>
        <p:spPr>
          <a:xfrm>
            <a:off x="946785" y="1052736"/>
            <a:ext cx="10969625" cy="4572000"/>
          </a:xfrm>
        </p:spPr>
        <p:txBody>
          <a:bodyPr>
            <a:noAutofit/>
          </a:bodyPr>
          <a:lstStyle/>
          <a:p>
            <a:r>
              <a:rPr lang="en-US" b="1" dirty="0"/>
              <a:t>Closed Source </a:t>
            </a:r>
            <a:r>
              <a:rPr lang="en-US" dirty="0"/>
              <a:t>(proprietary software)</a:t>
            </a:r>
          </a:p>
          <a:p>
            <a:pPr lvl="1"/>
            <a:r>
              <a:rPr lang="en-US" sz="1800" dirty="0"/>
              <a:t>C</a:t>
            </a:r>
            <a:r>
              <a:rPr lang="en-US" sz="1800" dirty="0" smtClean="0"/>
              <a:t>omputer </a:t>
            </a:r>
            <a:r>
              <a:rPr lang="en-US" sz="1800" dirty="0"/>
              <a:t>users must agree (usually by signing a license) that they will not do anything with the software that the software's authors have not expressly </a:t>
            </a:r>
            <a:r>
              <a:rPr lang="en-US" sz="1800" dirty="0" smtClean="0"/>
              <a:t>permitted.</a:t>
            </a:r>
            <a:endParaRPr lang="en-US" sz="1800" dirty="0"/>
          </a:p>
          <a:p>
            <a:r>
              <a:rPr lang="en-US" b="1" dirty="0" smtClean="0"/>
              <a:t>Open Source</a:t>
            </a:r>
          </a:p>
          <a:p>
            <a:pPr lvl="1"/>
            <a:r>
              <a:rPr lang="en-US" sz="1800" dirty="0"/>
              <a:t>R</a:t>
            </a:r>
            <a:r>
              <a:rPr lang="en-US" sz="1800" dirty="0" smtClean="0"/>
              <a:t>efers </a:t>
            </a:r>
            <a:r>
              <a:rPr lang="en-US" sz="1800" dirty="0"/>
              <a:t>to something that can be modified and shared because its design is publicly </a:t>
            </a:r>
            <a:r>
              <a:rPr lang="en-US" sz="1800" dirty="0" smtClean="0"/>
              <a:t>accessible.</a:t>
            </a:r>
          </a:p>
          <a:p>
            <a:pPr lvl="1"/>
            <a:r>
              <a:rPr lang="en-US" sz="1800" dirty="0"/>
              <a:t>D</a:t>
            </a:r>
            <a:r>
              <a:rPr lang="en-US" sz="1800" dirty="0" smtClean="0"/>
              <a:t>esignates </a:t>
            </a:r>
            <a:r>
              <a:rPr lang="en-US" sz="1800" dirty="0"/>
              <a:t>a set of </a:t>
            </a:r>
            <a:r>
              <a:rPr lang="en-US" sz="1800" dirty="0" smtClean="0"/>
              <a:t>values.</a:t>
            </a:r>
            <a:endParaRPr lang="en-US" sz="1800" dirty="0"/>
          </a:p>
          <a:p>
            <a:pPr lvl="1"/>
            <a:r>
              <a:rPr lang="en-US" sz="1800" dirty="0" smtClean="0"/>
              <a:t>Is software </a:t>
            </a:r>
            <a:r>
              <a:rPr lang="en-US" sz="1800" dirty="0"/>
              <a:t>whose source code is available for modification or enhancement by </a:t>
            </a:r>
            <a:r>
              <a:rPr lang="en-US" sz="1800" dirty="0" smtClean="0"/>
              <a:t>anyone.</a:t>
            </a:r>
          </a:p>
          <a:p>
            <a:pPr lvl="1"/>
            <a:r>
              <a:rPr lang="en-US" sz="1800" dirty="0"/>
              <a:t>Open source software licenses promote </a:t>
            </a:r>
            <a:r>
              <a:rPr lang="en-US" sz="1800" dirty="0" smtClean="0"/>
              <a:t>collaboration and sharing.</a:t>
            </a:r>
          </a:p>
          <a:p>
            <a:pPr lvl="1"/>
            <a:r>
              <a:rPr lang="en-US" sz="1800" dirty="0" smtClean="0"/>
              <a:t>Open source software isn’t always free. Some companies add support options, customizations.</a:t>
            </a:r>
          </a:p>
          <a:p>
            <a:r>
              <a:rPr lang="en-US" b="1" dirty="0" smtClean="0"/>
              <a:t>Why do developers gravitate to Open Source?</a:t>
            </a:r>
          </a:p>
          <a:p>
            <a:pPr lvl="1"/>
            <a:r>
              <a:rPr lang="en-US" sz="1800" dirty="0" smtClean="0"/>
              <a:t>No need to reinvent the wheel</a:t>
            </a:r>
          </a:p>
          <a:p>
            <a:pPr lvl="1"/>
            <a:r>
              <a:rPr lang="en-US" sz="1800" dirty="0" smtClean="0"/>
              <a:t>Generally tested and reliable</a:t>
            </a:r>
          </a:p>
          <a:p>
            <a:pPr lvl="1"/>
            <a:r>
              <a:rPr lang="en-US" sz="1800" dirty="0" smtClean="0"/>
              <a:t>Cheap or free</a:t>
            </a:r>
          </a:p>
          <a:p>
            <a:pPr lvl="1"/>
            <a:r>
              <a:rPr lang="en-US" sz="1800" dirty="0" smtClean="0"/>
              <a:t>More control over functionality</a:t>
            </a:r>
          </a:p>
          <a:p>
            <a:pPr lvl="1"/>
            <a:r>
              <a:rPr lang="en-US" sz="1800" dirty="0" smtClean="0"/>
              <a:t>Cool factor – contributing to the collective</a:t>
            </a:r>
          </a:p>
          <a:p>
            <a:pPr lvl="1"/>
            <a:endParaRPr lang="en-US" dirty="0" smtClean="0"/>
          </a:p>
        </p:txBody>
      </p:sp>
      <p:sp>
        <p:nvSpPr>
          <p:cNvPr id="7" name="TextBox 6">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53157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Environments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80</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95613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HPE Mobile Center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81</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An </a:t>
            </a:r>
            <a:r>
              <a:rPr lang="en-US" dirty="0"/>
              <a:t>end-to-end quality lab of real devices and emulators</a:t>
            </a:r>
          </a:p>
        </p:txBody>
      </p:sp>
      <p:sp>
        <p:nvSpPr>
          <p:cNvPr id="8" name="Content Placeholder 6"/>
          <p:cNvSpPr txBox="1">
            <a:spLocks/>
          </p:cNvSpPr>
          <p:nvPr/>
        </p:nvSpPr>
        <p:spPr>
          <a:xfrm>
            <a:off x="609600" y="1524000"/>
            <a:ext cx="5967240" cy="4713312"/>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saas.hpe.com/en-us/software/mobile-testing</a:t>
            </a:r>
            <a:endParaRPr lang="en-US" dirty="0" smtClean="0"/>
          </a:p>
          <a:p>
            <a:r>
              <a:rPr lang="en-US" b="1" dirty="0"/>
              <a:t>Smart analytics for better </a:t>
            </a:r>
            <a:r>
              <a:rPr lang="en-US" b="1" dirty="0" smtClean="0"/>
              <a:t>testing </a:t>
            </a:r>
            <a:r>
              <a:rPr lang="en-US" dirty="0" smtClean="0"/>
              <a:t>- Mobile </a:t>
            </a:r>
            <a:r>
              <a:rPr lang="en-US" dirty="0"/>
              <a:t>analytics offer you actionable insights you can use to improve your app and how you test it. </a:t>
            </a:r>
            <a:endParaRPr lang="en-US" dirty="0" smtClean="0"/>
          </a:p>
          <a:p>
            <a:r>
              <a:rPr lang="en-US" b="1" dirty="0" smtClean="0"/>
              <a:t>Realistic </a:t>
            </a:r>
            <a:r>
              <a:rPr lang="en-US" b="1" dirty="0"/>
              <a:t>user acceptance </a:t>
            </a:r>
            <a:r>
              <a:rPr lang="en-US" b="1" dirty="0" smtClean="0"/>
              <a:t>testing - HPE NV </a:t>
            </a:r>
            <a:r>
              <a:rPr lang="en-US" b="1" dirty="0"/>
              <a:t>for Mobile</a:t>
            </a:r>
            <a:r>
              <a:rPr lang="en-US" dirty="0"/>
              <a:t> </a:t>
            </a:r>
            <a:r>
              <a:rPr lang="en-US" dirty="0" smtClean="0"/>
              <a:t>will mimic </a:t>
            </a:r>
            <a:r>
              <a:rPr lang="en-US" dirty="0"/>
              <a:t>your users’ experience by modeling accurate mobile-specific use cases and gesture-based scenarios on multiple real devices.</a:t>
            </a:r>
          </a:p>
          <a:p>
            <a:r>
              <a:rPr lang="en-US" b="1" dirty="0"/>
              <a:t>Automated testing on real </a:t>
            </a:r>
            <a:r>
              <a:rPr lang="en-US" b="1" dirty="0" smtClean="0"/>
              <a:t>devices - Object-based </a:t>
            </a:r>
            <a:r>
              <a:rPr lang="en-US" b="1" dirty="0"/>
              <a:t>automation, easy maintenance, and smart reports</a:t>
            </a:r>
            <a:r>
              <a:rPr lang="en-US" dirty="0"/>
              <a:t> help you increase test coverage and speed up test cycles</a:t>
            </a:r>
            <a:r>
              <a:rPr lang="en-US" dirty="0" smtClean="0"/>
              <a:t>.</a:t>
            </a:r>
          </a:p>
          <a:p>
            <a:r>
              <a:rPr lang="en-US" b="1" dirty="0"/>
              <a:t>Structured exploratory </a:t>
            </a:r>
            <a:r>
              <a:rPr lang="en-US" b="1" dirty="0" smtClean="0"/>
              <a:t>testing</a:t>
            </a:r>
          </a:p>
          <a:p>
            <a:r>
              <a:rPr lang="en-US" b="1" dirty="0"/>
              <a:t>Mobile performance </a:t>
            </a:r>
            <a:r>
              <a:rPr lang="en-US" b="1" dirty="0" smtClean="0"/>
              <a:t>optimization</a:t>
            </a:r>
          </a:p>
          <a:p>
            <a:r>
              <a:rPr lang="en-US" b="1" dirty="0" smtClean="0"/>
              <a:t>End-to-end Mobile Security</a:t>
            </a:r>
            <a:endParaRPr lang="en-US" b="1" dirty="0"/>
          </a:p>
          <a:p>
            <a:endParaRPr lang="en-US" dirty="0" smtClean="0"/>
          </a:p>
          <a:p>
            <a:endParaRPr lang="en-US" dirty="0"/>
          </a:p>
        </p:txBody>
      </p:sp>
      <p:pic>
        <p:nvPicPr>
          <p:cNvPr id="1026" name="Picture 2" descr="Image result for HPE Mobile Ce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4432" y="476672"/>
            <a:ext cx="1605136" cy="1605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6744072" y="3212976"/>
            <a:ext cx="5134069" cy="2956123"/>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64054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Appium</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82</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Automation for Apps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http://appium.io</a:t>
            </a:r>
            <a:r>
              <a:rPr lang="en-US" dirty="0" smtClean="0">
                <a:hlinkClick r:id="rId2"/>
              </a:rPr>
              <a:t>/</a:t>
            </a:r>
            <a:endParaRPr lang="en-US" dirty="0" smtClean="0"/>
          </a:p>
          <a:p>
            <a:r>
              <a:rPr lang="en-US" dirty="0" smtClean="0"/>
              <a:t>Sponsored by </a:t>
            </a:r>
            <a:r>
              <a:rPr lang="en-US" b="1" dirty="0" smtClean="0"/>
              <a:t>Sauce Labs</a:t>
            </a:r>
          </a:p>
          <a:p>
            <a:r>
              <a:rPr lang="en-US" b="1" dirty="0"/>
              <a:t>Appium</a:t>
            </a:r>
            <a:r>
              <a:rPr lang="en-US" dirty="0"/>
              <a:t> is an open source test automation framework for use with native, </a:t>
            </a:r>
            <a:r>
              <a:rPr lang="en-US" dirty="0">
                <a:hlinkClick r:id="rId3"/>
              </a:rPr>
              <a:t>hybrid</a:t>
            </a:r>
            <a:r>
              <a:rPr lang="en-US" dirty="0"/>
              <a:t> and mobile web apps. </a:t>
            </a:r>
            <a:br>
              <a:rPr lang="en-US" dirty="0"/>
            </a:br>
            <a:r>
              <a:rPr lang="en-US" dirty="0"/>
              <a:t>It drives iOS and Android apps using the WebDriver protocol</a:t>
            </a:r>
            <a:r>
              <a:rPr lang="en-US" dirty="0" smtClean="0"/>
              <a:t>.</a:t>
            </a:r>
          </a:p>
          <a:p>
            <a:r>
              <a:rPr lang="en-US" b="1" dirty="0"/>
              <a:t>Appium </a:t>
            </a:r>
            <a:r>
              <a:rPr lang="en-US" b="1" dirty="0" smtClean="0"/>
              <a:t>Philosophy </a:t>
            </a:r>
            <a:r>
              <a:rPr lang="en-US" dirty="0" smtClean="0"/>
              <a:t>– Appium </a:t>
            </a:r>
            <a:r>
              <a:rPr lang="en-US" dirty="0"/>
              <a:t>is built on the idea that testing native apps shouldn't require including an SDK or recompiling your app. And that you should be able to use your preferred test practices, frameworks, and tools. Appium is an open source project and has made design and tool decisions to encourage a vibrant contributing community.</a:t>
            </a:r>
          </a:p>
          <a:p>
            <a:pPr fontAlgn="base"/>
            <a:r>
              <a:rPr lang="en-US" dirty="0" smtClean="0"/>
              <a:t>Exposes a REST API (Selenium WebDriver) and responds with HTTP responses.</a:t>
            </a:r>
            <a:endParaRPr lang="en-US" dirty="0"/>
          </a:p>
          <a:p>
            <a:endParaRPr lang="en-US" dirty="0"/>
          </a:p>
        </p:txBody>
      </p:sp>
      <p:pic>
        <p:nvPicPr>
          <p:cNvPr id="3" name="Picture 2"/>
          <p:cNvPicPr>
            <a:picLocks noChangeAspect="1"/>
          </p:cNvPicPr>
          <p:nvPr/>
        </p:nvPicPr>
        <p:blipFill>
          <a:blip r:embed="rId4"/>
          <a:stretch>
            <a:fillRect/>
          </a:stretch>
        </p:blipFill>
        <p:spPr>
          <a:xfrm>
            <a:off x="8198008" y="540438"/>
            <a:ext cx="3381375" cy="885825"/>
          </a:xfrm>
          <a:prstGeom prst="rect">
            <a:avLst/>
          </a:prstGeom>
        </p:spPr>
      </p:pic>
      <p:pic>
        <p:nvPicPr>
          <p:cNvPr id="7" name="Picture 6"/>
          <p:cNvPicPr>
            <a:picLocks noChangeAspect="1"/>
          </p:cNvPicPr>
          <p:nvPr/>
        </p:nvPicPr>
        <p:blipFill>
          <a:blip r:embed="rId5"/>
          <a:stretch>
            <a:fillRect/>
          </a:stretch>
        </p:blipFill>
        <p:spPr>
          <a:xfrm>
            <a:off x="6888088" y="2420888"/>
            <a:ext cx="4932344" cy="2325248"/>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52344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Appium</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pPr/>
              <a:t>83</a:t>
            </a:fld>
            <a:endParaRPr lang="en-US" dirty="0"/>
          </a:p>
        </p:txBody>
      </p:sp>
      <p:sp>
        <p:nvSpPr>
          <p:cNvPr id="6" name="Content Placeholder 5"/>
          <p:cNvSpPr>
            <a:spLocks noGrp="1"/>
          </p:cNvSpPr>
          <p:nvPr>
            <p:ph idx="4294967295"/>
          </p:nvPr>
        </p:nvSpPr>
        <p:spPr>
          <a:xfrm>
            <a:off x="0" y="1524000"/>
            <a:ext cx="10969625" cy="4572000"/>
          </a:xfrm>
        </p:spPr>
        <p:txBody>
          <a:bodyPr/>
          <a:lstStyle/>
          <a:p>
            <a:r>
              <a:rPr lang="en-US" dirty="0">
                <a:hlinkClick r:id="rId3"/>
              </a:rPr>
              <a:t>http://appium.io</a:t>
            </a:r>
            <a:r>
              <a:rPr lang="en-US" dirty="0" smtClean="0">
                <a:hlinkClick r:id="rId3"/>
              </a:rPr>
              <a:t>/</a:t>
            </a:r>
            <a:endParaRPr lang="en-US" dirty="0"/>
          </a:p>
          <a:p>
            <a:r>
              <a:rPr lang="en-US" dirty="0" smtClean="0"/>
              <a:t>Built </a:t>
            </a:r>
            <a:r>
              <a:rPr lang="en-US" dirty="0"/>
              <a:t>to test mobile apps of all kinds (native, hybrid, and mobile web</a:t>
            </a:r>
            <a:r>
              <a:rPr lang="en-US" dirty="0" smtClean="0"/>
              <a:t>)</a:t>
            </a:r>
          </a:p>
          <a:p>
            <a:r>
              <a:rPr lang="en-US" dirty="0"/>
              <a:t>D</a:t>
            </a:r>
            <a:r>
              <a:rPr lang="en-US" dirty="0" smtClean="0"/>
              <a:t>rives </a:t>
            </a:r>
            <a:r>
              <a:rPr lang="en-US" dirty="0"/>
              <a:t>iOS and Android apps using the WebDriver </a:t>
            </a:r>
            <a:r>
              <a:rPr lang="en-US" dirty="0" smtClean="0"/>
              <a:t>protocol</a:t>
            </a:r>
          </a:p>
          <a:p>
            <a:r>
              <a:rPr lang="en-US" dirty="0" smtClean="0"/>
              <a:t>No need to recompile app </a:t>
            </a:r>
            <a:r>
              <a:rPr lang="en-US" dirty="0"/>
              <a:t>or modify it </a:t>
            </a:r>
            <a:r>
              <a:rPr lang="en-US" dirty="0" smtClean="0"/>
              <a:t>in </a:t>
            </a:r>
            <a:r>
              <a:rPr lang="en-US" dirty="0"/>
              <a:t>order to automate </a:t>
            </a:r>
            <a:r>
              <a:rPr lang="en-US" dirty="0" smtClean="0"/>
              <a:t>it</a:t>
            </a:r>
          </a:p>
          <a:p>
            <a:r>
              <a:rPr lang="en-US" dirty="0" smtClean="0"/>
              <a:t>Free </a:t>
            </a:r>
            <a:r>
              <a:rPr lang="en-US" dirty="0"/>
              <a:t>to use any programming </a:t>
            </a:r>
            <a:r>
              <a:rPr lang="en-US" dirty="0" smtClean="0"/>
              <a:t>language to write test scripts</a:t>
            </a:r>
            <a:endParaRPr lang="en-US" dirty="0"/>
          </a:p>
        </p:txBody>
      </p:sp>
      <p:sp>
        <p:nvSpPr>
          <p:cNvPr id="7" name="Text Placeholder 6"/>
          <p:cNvSpPr>
            <a:spLocks noGrp="1"/>
          </p:cNvSpPr>
          <p:nvPr>
            <p:ph type="body" sz="quarter" idx="4294967295"/>
          </p:nvPr>
        </p:nvSpPr>
        <p:spPr>
          <a:xfrm>
            <a:off x="0" y="933450"/>
            <a:ext cx="10969625" cy="381000"/>
          </a:xfrm>
        </p:spPr>
        <p:txBody>
          <a:bodyPr/>
          <a:lstStyle/>
          <a:p>
            <a:r>
              <a:rPr lang="en-US" dirty="0" smtClean="0"/>
              <a:t>Selenium for Mobile</a:t>
            </a:r>
            <a:endParaRPr lang="en-US" dirty="0"/>
          </a:p>
        </p:txBody>
      </p:sp>
      <p:grpSp>
        <p:nvGrpSpPr>
          <p:cNvPr id="27" name="Group 26"/>
          <p:cNvGrpSpPr/>
          <p:nvPr/>
        </p:nvGrpSpPr>
        <p:grpSpPr>
          <a:xfrm>
            <a:off x="1271464" y="3356992"/>
            <a:ext cx="9433048" cy="2880320"/>
            <a:chOff x="767408" y="2780928"/>
            <a:chExt cx="9433048" cy="2880320"/>
          </a:xfrm>
        </p:grpSpPr>
        <p:sp>
          <p:nvSpPr>
            <p:cNvPr id="10" name="Rectangle 9"/>
            <p:cNvSpPr/>
            <p:nvPr/>
          </p:nvSpPr>
          <p:spPr bwMode="ltGray">
            <a:xfrm>
              <a:off x="767408" y="3309935"/>
              <a:ext cx="1800200" cy="1512168"/>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t>Test Scripts</a:t>
              </a:r>
            </a:p>
          </p:txBody>
        </p:sp>
        <p:sp>
          <p:nvSpPr>
            <p:cNvPr id="14" name="Oval 13"/>
            <p:cNvSpPr/>
            <p:nvPr/>
          </p:nvSpPr>
          <p:spPr bwMode="ltGray">
            <a:xfrm>
              <a:off x="3539716" y="3284844"/>
              <a:ext cx="1800200" cy="1512168"/>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err="1" smtClean="0"/>
                <a:t>Appium</a:t>
              </a:r>
              <a:r>
                <a:rPr lang="en-US" dirty="0" smtClean="0"/>
                <a:t> Server</a:t>
              </a:r>
            </a:p>
          </p:txBody>
        </p:sp>
        <p:sp>
          <p:nvSpPr>
            <p:cNvPr id="15" name="Rounded Rectangle 14"/>
            <p:cNvSpPr/>
            <p:nvPr/>
          </p:nvSpPr>
          <p:spPr bwMode="ltGray">
            <a:xfrm>
              <a:off x="8521854" y="2780928"/>
              <a:ext cx="1678602" cy="2880320"/>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b</a:t>
              </a:r>
              <a:r>
                <a:rPr lang="en-US" dirty="0" smtClean="0"/>
                <a:t>ootstrap.jar on mobile device</a:t>
              </a:r>
            </a:p>
          </p:txBody>
        </p:sp>
        <p:sp>
          <p:nvSpPr>
            <p:cNvPr id="16" name="Right Arrow 15"/>
            <p:cNvSpPr/>
            <p:nvPr/>
          </p:nvSpPr>
          <p:spPr bwMode="ltGray">
            <a:xfrm>
              <a:off x="2666452" y="3690934"/>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8" name="Right Arrow 17"/>
            <p:cNvSpPr/>
            <p:nvPr/>
          </p:nvSpPr>
          <p:spPr bwMode="ltGray">
            <a:xfrm>
              <a:off x="5462579" y="3690933"/>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9" name="Right Arrow 18"/>
            <p:cNvSpPr/>
            <p:nvPr/>
          </p:nvSpPr>
          <p:spPr bwMode="ltGray">
            <a:xfrm>
              <a:off x="7517729" y="3809998"/>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0" name="Right Arrow 19"/>
            <p:cNvSpPr/>
            <p:nvPr/>
          </p:nvSpPr>
          <p:spPr bwMode="ltGray">
            <a:xfrm rot="10800000">
              <a:off x="2665407" y="4073422"/>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1" name="Right Arrow 20"/>
            <p:cNvSpPr/>
            <p:nvPr/>
          </p:nvSpPr>
          <p:spPr bwMode="ltGray">
            <a:xfrm rot="10800000">
              <a:off x="5437715" y="4059999"/>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2" name="Right Arrow 21"/>
            <p:cNvSpPr/>
            <p:nvPr/>
          </p:nvSpPr>
          <p:spPr bwMode="ltGray">
            <a:xfrm rot="10800000">
              <a:off x="7517729" y="4192487"/>
              <a:ext cx="828092" cy="226937"/>
            </a:xfrm>
            <a:prstGeom prst="rightArrow">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23" name="Picture 22"/>
            <p:cNvPicPr>
              <a:picLocks noChangeAspect="1"/>
            </p:cNvPicPr>
            <p:nvPr/>
          </p:nvPicPr>
          <p:blipFill>
            <a:blip r:embed="rId4"/>
            <a:stretch>
              <a:fillRect/>
            </a:stretch>
          </p:blipFill>
          <p:spPr>
            <a:xfrm>
              <a:off x="6510376" y="3432095"/>
              <a:ext cx="845820" cy="971550"/>
            </a:xfrm>
            <a:prstGeom prst="rect">
              <a:avLst/>
            </a:prstGeom>
          </p:spPr>
        </p:pic>
        <p:sp>
          <p:nvSpPr>
            <p:cNvPr id="24" name="TextBox 23"/>
            <p:cNvSpPr txBox="1"/>
            <p:nvPr/>
          </p:nvSpPr>
          <p:spPr>
            <a:xfrm>
              <a:off x="6312024" y="2910621"/>
              <a:ext cx="1893562" cy="410192"/>
            </a:xfrm>
            <a:prstGeom prst="rect">
              <a:avLst/>
            </a:prstGeom>
            <a:noFill/>
          </p:spPr>
          <p:txBody>
            <a:bodyPr wrap="square" lIns="0" tIns="0" rIns="0" bIns="0" rtlCol="0">
              <a:noAutofit/>
            </a:bodyPr>
            <a:lstStyle/>
            <a:p>
              <a:pPr>
                <a:lnSpc>
                  <a:spcPct val="90000"/>
                </a:lnSpc>
              </a:pPr>
              <a:r>
                <a:rPr lang="en-US" dirty="0" err="1" smtClean="0"/>
                <a:t>UIAutomator</a:t>
              </a:r>
              <a:endParaRPr lang="en-US" dirty="0" smtClean="0"/>
            </a:p>
            <a:p>
              <a:pPr>
                <a:lnSpc>
                  <a:spcPct val="90000"/>
                </a:lnSpc>
              </a:pPr>
              <a:r>
                <a:rPr lang="en-US" dirty="0" smtClean="0"/>
                <a:t>(API Level &gt;=17)</a:t>
              </a:r>
              <a:endParaRPr lang="en-US" dirty="0"/>
            </a:p>
          </p:txBody>
        </p:sp>
        <p:sp>
          <p:nvSpPr>
            <p:cNvPr id="25" name="TextBox 24"/>
            <p:cNvSpPr txBox="1"/>
            <p:nvPr/>
          </p:nvSpPr>
          <p:spPr>
            <a:xfrm>
              <a:off x="6294134" y="4509120"/>
              <a:ext cx="1674074" cy="410192"/>
            </a:xfrm>
            <a:prstGeom prst="rect">
              <a:avLst/>
            </a:prstGeom>
            <a:noFill/>
          </p:spPr>
          <p:txBody>
            <a:bodyPr wrap="square" lIns="0" tIns="0" rIns="0" bIns="0" rtlCol="0">
              <a:noAutofit/>
            </a:bodyPr>
            <a:lstStyle/>
            <a:p>
              <a:pPr>
                <a:lnSpc>
                  <a:spcPct val="90000"/>
                </a:lnSpc>
              </a:pPr>
              <a:r>
                <a:rPr lang="en-US" dirty="0" err="1" smtClean="0"/>
                <a:t>Selendroid</a:t>
              </a:r>
              <a:endParaRPr lang="en-US" dirty="0" smtClean="0"/>
            </a:p>
            <a:p>
              <a:pPr>
                <a:lnSpc>
                  <a:spcPct val="90000"/>
                </a:lnSpc>
              </a:pPr>
              <a:r>
                <a:rPr lang="en-US" dirty="0" smtClean="0"/>
                <a:t>(API Level &lt;17)</a:t>
              </a:r>
              <a:endParaRPr lang="en-US" dirty="0"/>
            </a:p>
          </p:txBody>
        </p:sp>
        <p:sp>
          <p:nvSpPr>
            <p:cNvPr id="26" name="TextBox 25"/>
            <p:cNvSpPr txBox="1"/>
            <p:nvPr/>
          </p:nvSpPr>
          <p:spPr>
            <a:xfrm>
              <a:off x="2664844" y="3157784"/>
              <a:ext cx="1152128" cy="406089"/>
            </a:xfrm>
            <a:prstGeom prst="rect">
              <a:avLst/>
            </a:prstGeom>
            <a:noFill/>
          </p:spPr>
          <p:txBody>
            <a:bodyPr wrap="square" lIns="0" tIns="0" rIns="0" bIns="0" rtlCol="0">
              <a:noAutofit/>
            </a:bodyPr>
            <a:lstStyle/>
            <a:p>
              <a:pPr>
                <a:lnSpc>
                  <a:spcPct val="90000"/>
                </a:lnSpc>
              </a:pPr>
              <a:r>
                <a:rPr lang="en-US" dirty="0" smtClean="0"/>
                <a:t>WebDriver protocol</a:t>
              </a:r>
              <a:endParaRPr lang="en-US" dirty="0"/>
            </a:p>
          </p:txBody>
        </p:sp>
      </p:grpSp>
      <p:pic>
        <p:nvPicPr>
          <p:cNvPr id="29" name="Picture 28"/>
          <p:cNvPicPr>
            <a:picLocks noChangeAspect="1"/>
          </p:cNvPicPr>
          <p:nvPr/>
        </p:nvPicPr>
        <p:blipFill>
          <a:blip r:embed="rId5"/>
          <a:stretch>
            <a:fillRect/>
          </a:stretch>
        </p:blipFill>
        <p:spPr>
          <a:xfrm>
            <a:off x="8198008" y="540438"/>
            <a:ext cx="3381375" cy="885825"/>
          </a:xfrm>
          <a:prstGeom prst="rect">
            <a:avLst/>
          </a:prstGeom>
        </p:spPr>
      </p:pic>
      <p:sp>
        <p:nvSpPr>
          <p:cNvPr id="28" name="TextBox 27">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54213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Android Studio</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84</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The Official IDE for Android</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a:t>
            </a:r>
            <a:r>
              <a:rPr lang="en-US" dirty="0" smtClean="0">
                <a:hlinkClick r:id="rId2"/>
              </a:rPr>
              <a:t>://developer.android.com</a:t>
            </a:r>
            <a:r>
              <a:rPr lang="en-US" dirty="0" smtClean="0"/>
              <a:t> </a:t>
            </a:r>
            <a:endParaRPr lang="en-US" dirty="0"/>
          </a:p>
          <a:p>
            <a:r>
              <a:rPr lang="en-US" dirty="0"/>
              <a:t>Android Studio provides the fastest tools for building apps on every type of Android device</a:t>
            </a:r>
            <a:r>
              <a:rPr lang="en-US" dirty="0" smtClean="0"/>
              <a:t>.</a:t>
            </a:r>
          </a:p>
          <a:p>
            <a:r>
              <a:rPr lang="en-US" dirty="0" smtClean="0"/>
              <a:t>Implemented in IntelliJ</a:t>
            </a:r>
            <a:endParaRPr lang="en-US" dirty="0"/>
          </a:p>
          <a:p>
            <a:r>
              <a:rPr lang="en-US" dirty="0"/>
              <a:t>World-class code editing, debugging, performance tooling, a flexible build system, and an instant build/deploy system all allow you to focus on building unique and high quality apps</a:t>
            </a:r>
            <a:r>
              <a:rPr lang="en-US" dirty="0" smtClean="0"/>
              <a:t>.</a:t>
            </a:r>
          </a:p>
          <a:p>
            <a:r>
              <a:rPr lang="en-US" dirty="0" smtClean="0"/>
              <a:t>Includes Android SDK</a:t>
            </a:r>
          </a:p>
          <a:p>
            <a:pPr lvl="1"/>
            <a:r>
              <a:rPr lang="en-US" dirty="0" smtClean="0"/>
              <a:t>Emulator only requires SDK and not full Android Studio</a:t>
            </a:r>
            <a:endParaRPr lang="en-US" dirty="0"/>
          </a:p>
          <a:p>
            <a:pPr fontAlgn="base"/>
            <a:r>
              <a:rPr lang="en-US" dirty="0" smtClean="0"/>
              <a:t>100</a:t>
            </a:r>
            <a:r>
              <a:rPr lang="en-US" dirty="0"/>
              <a:t>% open source software</a:t>
            </a:r>
            <a:r>
              <a:rPr lang="en-US" dirty="0" smtClean="0"/>
              <a:t>.</a:t>
            </a:r>
          </a:p>
          <a:p>
            <a:pPr fontAlgn="base"/>
            <a:r>
              <a:rPr lang="en-US" dirty="0" smtClean="0"/>
              <a:t>Next gen = </a:t>
            </a:r>
            <a:r>
              <a:rPr lang="en-US" dirty="0" smtClean="0">
                <a:hlinkClick r:id="rId3"/>
              </a:rPr>
              <a:t>Android N Developer</a:t>
            </a:r>
            <a:endParaRPr lang="en-US" dirty="0"/>
          </a:p>
          <a:p>
            <a:endParaRPr lang="en-US" dirty="0"/>
          </a:p>
        </p:txBody>
      </p:sp>
      <p:pic>
        <p:nvPicPr>
          <p:cNvPr id="3" name="Picture 2"/>
          <p:cNvPicPr>
            <a:picLocks noChangeAspect="1"/>
          </p:cNvPicPr>
          <p:nvPr/>
        </p:nvPicPr>
        <p:blipFill>
          <a:blip r:embed="rId4"/>
          <a:stretch>
            <a:fillRect/>
          </a:stretch>
        </p:blipFill>
        <p:spPr>
          <a:xfrm>
            <a:off x="6456040" y="1906970"/>
            <a:ext cx="5428255" cy="3826286"/>
          </a:xfrm>
          <a:prstGeom prst="rect">
            <a:avLst/>
          </a:prstGeom>
        </p:spPr>
      </p:pic>
      <p:pic>
        <p:nvPicPr>
          <p:cNvPr id="7" name="Picture 6"/>
          <p:cNvPicPr>
            <a:picLocks noChangeAspect="1"/>
          </p:cNvPicPr>
          <p:nvPr/>
        </p:nvPicPr>
        <p:blipFill>
          <a:blip r:embed="rId5"/>
          <a:stretch>
            <a:fillRect/>
          </a:stretch>
        </p:blipFill>
        <p:spPr>
          <a:xfrm>
            <a:off x="9048328" y="513207"/>
            <a:ext cx="2678225" cy="838962"/>
          </a:xfrm>
          <a:prstGeom prst="rect">
            <a:avLst/>
          </a:prstGeom>
        </p:spPr>
      </p:pic>
      <p:sp>
        <p:nvSpPr>
          <p:cNvPr id="9" name="TextBox 8">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9300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Xcode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85</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Tools you’ll love to </a:t>
            </a:r>
            <a:r>
              <a:rPr lang="en-US" dirty="0" smtClean="0"/>
              <a:t>use</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https://developer.apple.com/xcode</a:t>
            </a:r>
            <a:r>
              <a:rPr lang="en-US" dirty="0" smtClean="0">
                <a:hlinkClick r:id="rId2"/>
              </a:rPr>
              <a:t>/</a:t>
            </a:r>
            <a:endParaRPr lang="en-US" dirty="0" smtClean="0"/>
          </a:p>
          <a:p>
            <a:r>
              <a:rPr lang="en-US" b="1" dirty="0" smtClean="0"/>
              <a:t>Xcode</a:t>
            </a:r>
            <a:r>
              <a:rPr lang="en-US" dirty="0" smtClean="0"/>
              <a:t> </a:t>
            </a:r>
            <a:r>
              <a:rPr lang="en-US" dirty="0"/>
              <a:t>7 </a:t>
            </a:r>
            <a:r>
              <a:rPr lang="en-US" dirty="0" smtClean="0"/>
              <a:t>IDE includes </a:t>
            </a:r>
            <a:r>
              <a:rPr lang="en-US" dirty="0"/>
              <a:t>everything you need to create amazing apps for iPhone, iPad, Mac, Apple Watch</a:t>
            </a:r>
            <a:r>
              <a:rPr lang="en-US" dirty="0" smtClean="0"/>
              <a:t>, Apple </a:t>
            </a:r>
            <a:r>
              <a:rPr lang="en-US" dirty="0"/>
              <a:t>TV. The Swift programming language has been updated and is now faster than ever, with great features that make your code even easier to read and </a:t>
            </a:r>
            <a:r>
              <a:rPr lang="en-US" dirty="0" smtClean="0"/>
              <a:t>write.</a:t>
            </a:r>
            <a:endParaRPr lang="en-US" dirty="0"/>
          </a:p>
          <a:p>
            <a:pPr fontAlgn="base"/>
            <a:r>
              <a:rPr lang="en-US" dirty="0" smtClean="0"/>
              <a:t>No real emulators</a:t>
            </a:r>
          </a:p>
          <a:p>
            <a:pPr fontAlgn="base"/>
            <a:r>
              <a:rPr lang="en-US" b="1" dirty="0" err="1" smtClean="0"/>
              <a:t>TestFlight</a:t>
            </a:r>
            <a:r>
              <a:rPr lang="en-US" dirty="0" smtClean="0"/>
              <a:t> distributes app to set of emails for testing.</a:t>
            </a:r>
            <a:endParaRPr lang="en-US" dirty="0"/>
          </a:p>
          <a:p>
            <a:r>
              <a:rPr lang="en-US" b="1" dirty="0" smtClean="0"/>
              <a:t>Testing</a:t>
            </a:r>
            <a:r>
              <a:rPr lang="en-US" dirty="0" smtClean="0"/>
              <a:t> – Test-driven </a:t>
            </a:r>
            <a:r>
              <a:rPr lang="en-US" dirty="0"/>
              <a:t>development is a first-class workflow </a:t>
            </a:r>
            <a:r>
              <a:rPr lang="en-US" dirty="0" smtClean="0"/>
              <a:t>in Xcode</a:t>
            </a:r>
            <a:r>
              <a:rPr lang="en-US" dirty="0"/>
              <a:t>. The Test Navigator makes it </a:t>
            </a:r>
            <a:r>
              <a:rPr lang="en-US" dirty="0" smtClean="0"/>
              <a:t>easy </a:t>
            </a:r>
            <a:r>
              <a:rPr lang="en-US" dirty="0"/>
              <a:t>to jump to any test in your project, execute an individual test, or execute a group of tests. The Assistant editor has new test-specific views that automatically track which tests exercise the code you are </a:t>
            </a:r>
            <a:r>
              <a:rPr lang="en-US" dirty="0" smtClean="0"/>
              <a:t>editing</a:t>
            </a:r>
            <a:r>
              <a:rPr lang="en-US" dirty="0"/>
              <a:t>, keeping your tests and code in </a:t>
            </a:r>
            <a:r>
              <a:rPr lang="en-US" dirty="0" smtClean="0"/>
              <a:t>sync.</a:t>
            </a:r>
            <a:endParaRPr lang="en-US" dirty="0"/>
          </a:p>
          <a:p>
            <a:endParaRPr lang="en-US" dirty="0"/>
          </a:p>
        </p:txBody>
      </p:sp>
      <p:pic>
        <p:nvPicPr>
          <p:cNvPr id="3" name="Picture 2"/>
          <p:cNvPicPr>
            <a:picLocks noChangeAspect="1"/>
          </p:cNvPicPr>
          <p:nvPr/>
        </p:nvPicPr>
        <p:blipFill>
          <a:blip r:embed="rId3"/>
          <a:stretch>
            <a:fillRect/>
          </a:stretch>
        </p:blipFill>
        <p:spPr>
          <a:xfrm>
            <a:off x="6744072" y="2102836"/>
            <a:ext cx="5090750" cy="2854843"/>
          </a:xfrm>
          <a:prstGeom prst="rect">
            <a:avLst/>
          </a:prstGeom>
          <a:ln>
            <a:solidFill>
              <a:schemeClr val="bg1">
                <a:lumMod val="75000"/>
              </a:schemeClr>
            </a:solidFill>
          </a:ln>
        </p:spPr>
      </p:pic>
      <p:pic>
        <p:nvPicPr>
          <p:cNvPr id="7" name="Picture 6"/>
          <p:cNvPicPr>
            <a:picLocks noChangeAspect="1"/>
          </p:cNvPicPr>
          <p:nvPr/>
        </p:nvPicPr>
        <p:blipFill>
          <a:blip r:embed="rId4"/>
          <a:stretch>
            <a:fillRect/>
          </a:stretch>
        </p:blipFill>
        <p:spPr>
          <a:xfrm>
            <a:off x="9456694" y="577842"/>
            <a:ext cx="2117040" cy="546902"/>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66695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Experitest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86</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E2E </a:t>
            </a:r>
            <a:r>
              <a:rPr lang="en-US" b="1" u="sng" dirty="0" smtClean="0"/>
              <a:t>Mobile</a:t>
            </a:r>
            <a:r>
              <a:rPr lang="en-US" dirty="0" smtClean="0"/>
              <a:t> DevOps Quality Tools</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https://experitest.com</a:t>
            </a:r>
            <a:r>
              <a:rPr lang="en-US" dirty="0" smtClean="0">
                <a:hlinkClick r:id="rId2"/>
              </a:rPr>
              <a:t>/</a:t>
            </a:r>
            <a:endParaRPr lang="en-US" dirty="0" smtClean="0"/>
          </a:p>
          <a:p>
            <a:pPr fontAlgn="t"/>
            <a:r>
              <a:rPr lang="en-US" b="1" dirty="0" smtClean="0"/>
              <a:t>SeeTest</a:t>
            </a:r>
            <a:r>
              <a:rPr lang="en-US" dirty="0" smtClean="0"/>
              <a:t> – </a:t>
            </a:r>
            <a:r>
              <a:rPr lang="en-US" b="1" dirty="0" smtClean="0"/>
              <a:t>Cloud – </a:t>
            </a:r>
            <a:r>
              <a:rPr lang="en-US" dirty="0" smtClean="0"/>
              <a:t>Onsite </a:t>
            </a:r>
            <a:r>
              <a:rPr lang="en-US" dirty="0"/>
              <a:t>device lab </a:t>
            </a:r>
            <a:r>
              <a:rPr lang="en-US" dirty="0" smtClean="0"/>
              <a:t>that </a:t>
            </a:r>
            <a:r>
              <a:rPr lang="en-US" dirty="0"/>
              <a:t>can be remotely accessed by different testing </a:t>
            </a:r>
            <a:r>
              <a:rPr lang="en-US" dirty="0" smtClean="0"/>
              <a:t>teams</a:t>
            </a:r>
            <a:endParaRPr lang="en-US" b="1" dirty="0"/>
          </a:p>
          <a:p>
            <a:r>
              <a:rPr lang="en-US" b="1" dirty="0" smtClean="0"/>
              <a:t>SeeTest – Automation – </a:t>
            </a:r>
            <a:r>
              <a:rPr lang="en-US" dirty="0" smtClean="0"/>
              <a:t>Test </a:t>
            </a:r>
            <a:r>
              <a:rPr lang="en-US" dirty="0"/>
              <a:t>automation tool for mobile – same test runs on different </a:t>
            </a:r>
            <a:r>
              <a:rPr lang="en-US" dirty="0" smtClean="0"/>
              <a:t>devices</a:t>
            </a:r>
            <a:endParaRPr lang="en-US" dirty="0"/>
          </a:p>
          <a:p>
            <a:r>
              <a:rPr lang="en-US" b="1" dirty="0" smtClean="0"/>
              <a:t>SeeTest – Manual </a:t>
            </a:r>
            <a:r>
              <a:rPr lang="en-US" dirty="0" smtClean="0"/>
              <a:t>– Test </a:t>
            </a:r>
            <a:r>
              <a:rPr lang="en-US" dirty="0"/>
              <a:t>manually on remote devices located in your onsite device lab (</a:t>
            </a:r>
            <a:r>
              <a:rPr lang="en-US" dirty="0" err="1" smtClean="0"/>
              <a:t>SeeTestCloud</a:t>
            </a:r>
            <a:endParaRPr lang="en-US" dirty="0"/>
          </a:p>
          <a:p>
            <a:r>
              <a:rPr lang="en-US" b="1" dirty="0" smtClean="0"/>
              <a:t>SeeTest – Network Virtualization </a:t>
            </a:r>
            <a:r>
              <a:rPr lang="en-US" dirty="0" smtClean="0"/>
              <a:t>– Emulate </a:t>
            </a:r>
            <a:r>
              <a:rPr lang="en-US" dirty="0"/>
              <a:t>real world network conditions to test actual user experience of your users</a:t>
            </a:r>
            <a:endParaRPr lang="en-US" dirty="0" smtClean="0"/>
          </a:p>
          <a:p>
            <a:r>
              <a:rPr lang="en-US" b="1" dirty="0"/>
              <a:t>Mobile Add-On For LoadRunner </a:t>
            </a:r>
            <a:r>
              <a:rPr lang="en-US" dirty="0"/>
              <a:t>– Connect Real Mobile Devices and See How Your Application Performs Under Synthetic Load</a:t>
            </a:r>
          </a:p>
          <a:p>
            <a:r>
              <a:rPr lang="en-US" b="1" dirty="0" smtClean="0"/>
              <a:t>Mobile Add-on for UFT </a:t>
            </a:r>
            <a:r>
              <a:rPr lang="en-US" dirty="0" smtClean="0"/>
              <a:t>– Extend UFT/QTP for mobile</a:t>
            </a:r>
            <a:br>
              <a:rPr lang="en-US" dirty="0" smtClean="0"/>
            </a:br>
            <a:r>
              <a:rPr lang="en-US" dirty="0" smtClean="0"/>
              <a:t>test automation</a:t>
            </a:r>
            <a:endParaRPr lang="en-US" dirty="0"/>
          </a:p>
        </p:txBody>
      </p:sp>
      <p:pic>
        <p:nvPicPr>
          <p:cNvPr id="9" name="Picture 8"/>
          <p:cNvPicPr>
            <a:picLocks noChangeAspect="1"/>
          </p:cNvPicPr>
          <p:nvPr/>
        </p:nvPicPr>
        <p:blipFill>
          <a:blip r:embed="rId3"/>
          <a:stretch>
            <a:fillRect/>
          </a:stretch>
        </p:blipFill>
        <p:spPr>
          <a:xfrm>
            <a:off x="9302908" y="521208"/>
            <a:ext cx="2276475" cy="752475"/>
          </a:xfrm>
          <a:prstGeom prst="rect">
            <a:avLst/>
          </a:prstGeom>
        </p:spPr>
      </p:pic>
      <p:pic>
        <p:nvPicPr>
          <p:cNvPr id="10" name="Picture 9"/>
          <p:cNvPicPr>
            <a:picLocks noChangeAspect="1"/>
          </p:cNvPicPr>
          <p:nvPr/>
        </p:nvPicPr>
        <p:blipFill>
          <a:blip r:embed="rId4"/>
          <a:stretch>
            <a:fillRect/>
          </a:stretch>
        </p:blipFill>
        <p:spPr>
          <a:xfrm>
            <a:off x="6672064" y="2060848"/>
            <a:ext cx="5370457" cy="3066653"/>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1440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Genymotion</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87</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Work Better, Faster, Together</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https://www.genymotion.com</a:t>
            </a:r>
            <a:r>
              <a:rPr lang="en-US" dirty="0" smtClean="0">
                <a:hlinkClick r:id="rId2"/>
              </a:rPr>
              <a:t>/</a:t>
            </a:r>
            <a:endParaRPr lang="en-US" dirty="0" smtClean="0"/>
          </a:p>
          <a:p>
            <a:r>
              <a:rPr lang="en-US" dirty="0" smtClean="0"/>
              <a:t>Android Emulator</a:t>
            </a:r>
          </a:p>
          <a:p>
            <a:r>
              <a:rPr lang="en-US" dirty="0" smtClean="0"/>
              <a:t>Speed </a:t>
            </a:r>
            <a:r>
              <a:rPr lang="en-US" dirty="0"/>
              <a:t>up your development lifecycle with an easy, accessible, and effective testing and collaboration tool</a:t>
            </a:r>
          </a:p>
          <a:p>
            <a:r>
              <a:rPr lang="en-US" b="1" dirty="0"/>
              <a:t>Say no to </a:t>
            </a:r>
            <a:r>
              <a:rPr lang="en-US" b="1" dirty="0" smtClean="0"/>
              <a:t>bugs – </a:t>
            </a:r>
            <a:r>
              <a:rPr lang="en-US" dirty="0" smtClean="0"/>
              <a:t>Bugs </a:t>
            </a:r>
            <a:r>
              <a:rPr lang="en-US" dirty="0"/>
              <a:t>are more and more expensive to fix the further along you are in development. Test soon and test often to eliminate pesky bugs before they cause too much trouble (and cost you users</a:t>
            </a:r>
            <a:r>
              <a:rPr lang="en-US" dirty="0" smtClean="0"/>
              <a:t>.)</a:t>
            </a:r>
            <a:endParaRPr lang="en-US" dirty="0"/>
          </a:p>
          <a:p>
            <a:r>
              <a:rPr lang="en-US" b="1" dirty="0"/>
              <a:t>Test with your eyes closed, </a:t>
            </a:r>
            <a:r>
              <a:rPr lang="en-US" b="1" dirty="0" smtClean="0"/>
              <a:t>literally – </a:t>
            </a:r>
            <a:r>
              <a:rPr lang="en-US" dirty="0" smtClean="0"/>
              <a:t>Genymotion </a:t>
            </a:r>
            <a:r>
              <a:rPr lang="en-US" dirty="0"/>
              <a:t>integrates with your continuous integration server, like Jenkins or Gradle, so you can automatically run the tests you've written, even when you </a:t>
            </a:r>
            <a:r>
              <a:rPr lang="en-US" dirty="0" smtClean="0"/>
              <a:t>aren't there.</a:t>
            </a:r>
          </a:p>
          <a:p>
            <a:r>
              <a:rPr lang="en-US" b="1" dirty="0"/>
              <a:t>One platform, many </a:t>
            </a:r>
            <a:r>
              <a:rPr lang="en-US" b="1" dirty="0" smtClean="0"/>
              <a:t>options – </a:t>
            </a:r>
            <a:r>
              <a:rPr lang="en-US" dirty="0" smtClean="0"/>
              <a:t>The </a:t>
            </a:r>
            <a:r>
              <a:rPr lang="en-US" dirty="0"/>
              <a:t>Genymotion emulator has over 3,000 Android configurations to choose from. </a:t>
            </a:r>
          </a:p>
          <a:p>
            <a:endParaRPr lang="en-US" dirty="0"/>
          </a:p>
          <a:p>
            <a:endParaRPr lang="en-US" dirty="0"/>
          </a:p>
        </p:txBody>
      </p:sp>
      <p:pic>
        <p:nvPicPr>
          <p:cNvPr id="3" name="Picture 2"/>
          <p:cNvPicPr>
            <a:picLocks noChangeAspect="1"/>
          </p:cNvPicPr>
          <p:nvPr/>
        </p:nvPicPr>
        <p:blipFill>
          <a:blip r:embed="rId3"/>
          <a:stretch>
            <a:fillRect/>
          </a:stretch>
        </p:blipFill>
        <p:spPr>
          <a:xfrm>
            <a:off x="7825408" y="519656"/>
            <a:ext cx="3722197" cy="795584"/>
          </a:xfrm>
          <a:prstGeom prst="rect">
            <a:avLst/>
          </a:prstGeom>
        </p:spPr>
      </p:pic>
      <p:pic>
        <p:nvPicPr>
          <p:cNvPr id="4" name="Picture 3"/>
          <p:cNvPicPr>
            <a:picLocks noChangeAspect="1"/>
          </p:cNvPicPr>
          <p:nvPr/>
        </p:nvPicPr>
        <p:blipFill>
          <a:blip r:embed="rId4"/>
          <a:stretch>
            <a:fillRect/>
          </a:stretch>
        </p:blipFill>
        <p:spPr>
          <a:xfrm>
            <a:off x="6576840" y="1868041"/>
            <a:ext cx="5010150" cy="4010025"/>
          </a:xfrm>
          <a:prstGeom prst="rect">
            <a:avLst/>
          </a:prstGeom>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1649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Keynote by </a:t>
            </a:r>
            <a:r>
              <a:rPr lang="en-US" dirty="0" smtClean="0">
                <a:hlinkClick r:id="rId2" action="ppaction://hlinksldjump"/>
              </a:rPr>
              <a:t>Dynatrace</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88</a:t>
            </a:fld>
            <a:endParaRPr lang="en-US"/>
          </a:p>
        </p:txBody>
      </p:sp>
      <p:sp>
        <p:nvSpPr>
          <p:cNvPr id="2" name="Text Placeholder 1"/>
          <p:cNvSpPr>
            <a:spLocks noGrp="1"/>
          </p:cNvSpPr>
          <p:nvPr>
            <p:ph type="body" sz="quarter" idx="4294967295"/>
          </p:nvPr>
        </p:nvSpPr>
        <p:spPr>
          <a:xfrm>
            <a:off x="0" y="933450"/>
            <a:ext cx="10969625" cy="381000"/>
          </a:xfrm>
        </p:spPr>
        <p:txBody>
          <a:bodyPr/>
          <a:lstStyle/>
          <a:p>
            <a:r>
              <a:rPr lang="en-US" dirty="0"/>
              <a:t>Test on Real Devices in the Cloud</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3"/>
              </a:rPr>
              <a:t>http://</a:t>
            </a:r>
            <a:r>
              <a:rPr lang="en-US" dirty="0" smtClean="0">
                <a:hlinkClick r:id="rId3"/>
              </a:rPr>
              <a:t>www.keynote.com/solutions/testing/mobile-testing</a:t>
            </a:r>
            <a:endParaRPr lang="en-US" dirty="0" smtClean="0"/>
          </a:p>
          <a:p>
            <a:r>
              <a:rPr lang="en-US" b="1" dirty="0"/>
              <a:t>Largest interactive device </a:t>
            </a:r>
            <a:r>
              <a:rPr lang="en-US" b="1" dirty="0" smtClean="0"/>
              <a:t>library </a:t>
            </a:r>
            <a:r>
              <a:rPr lang="en-US" dirty="0" smtClean="0"/>
              <a:t>– The </a:t>
            </a:r>
            <a:r>
              <a:rPr lang="en-US" dirty="0" err="1"/>
              <a:t>DeviceAnywhere</a:t>
            </a:r>
            <a:r>
              <a:rPr lang="en-US" dirty="0"/>
              <a:t> Cloud contains the largest interactive mobile device library available—including the most current and popular smartphones and tablets</a:t>
            </a:r>
          </a:p>
          <a:p>
            <a:pPr fontAlgn="ctr"/>
            <a:r>
              <a:rPr lang="en-US" b="1" dirty="0"/>
              <a:t>Total Device </a:t>
            </a:r>
            <a:r>
              <a:rPr lang="en-US" b="1" dirty="0" smtClean="0"/>
              <a:t>Control </a:t>
            </a:r>
            <a:r>
              <a:rPr lang="en-US" dirty="0" smtClean="0"/>
              <a:t>– Interact </a:t>
            </a:r>
            <a:r>
              <a:rPr lang="en-US" dirty="0"/>
              <a:t>and control every aspect of a mobile device using Keynote’s patented Direct-to-Device® technology. Any action that can be performed on a mobile device in-hand can be replicated on Keynote devices in the cloud.</a:t>
            </a:r>
          </a:p>
          <a:p>
            <a:pPr fontAlgn="ctr"/>
            <a:r>
              <a:rPr lang="en-US" b="1" dirty="0"/>
              <a:t>Powerful Test Automation &amp; </a:t>
            </a:r>
            <a:r>
              <a:rPr lang="en-US" b="1" dirty="0" smtClean="0"/>
              <a:t>Scripting </a:t>
            </a:r>
            <a:r>
              <a:rPr lang="en-US" dirty="0" smtClean="0"/>
              <a:t>– Increase </a:t>
            </a:r>
            <a:r>
              <a:rPr lang="en-US" dirty="0"/>
              <a:t>the speed and throughput of your testing with Keynote’s robust test automation and scripting engine purpose-built for mobile apps and websites</a:t>
            </a:r>
            <a:r>
              <a:rPr lang="en-US" dirty="0" smtClean="0"/>
              <a:t>.</a:t>
            </a:r>
            <a:endParaRPr lang="en-US" dirty="0"/>
          </a:p>
        </p:txBody>
      </p:sp>
      <p:pic>
        <p:nvPicPr>
          <p:cNvPr id="3" name="Picture 2"/>
          <p:cNvPicPr>
            <a:picLocks noChangeAspect="1"/>
          </p:cNvPicPr>
          <p:nvPr/>
        </p:nvPicPr>
        <p:blipFill>
          <a:blip r:embed="rId4"/>
          <a:stretch>
            <a:fillRect/>
          </a:stretch>
        </p:blipFill>
        <p:spPr>
          <a:xfrm>
            <a:off x="8953597" y="572963"/>
            <a:ext cx="2625786" cy="888938"/>
          </a:xfrm>
          <a:prstGeom prst="rect">
            <a:avLst/>
          </a:prstGeom>
        </p:spPr>
      </p:pic>
      <p:pic>
        <p:nvPicPr>
          <p:cNvPr id="7" name="Picture 6"/>
          <p:cNvPicPr>
            <a:picLocks noChangeAspect="1"/>
          </p:cNvPicPr>
          <p:nvPr/>
        </p:nvPicPr>
        <p:blipFill>
          <a:blip r:embed="rId5"/>
          <a:stretch>
            <a:fillRect/>
          </a:stretch>
        </p:blipFill>
        <p:spPr>
          <a:xfrm>
            <a:off x="6717996" y="2069789"/>
            <a:ext cx="5137763" cy="3480420"/>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17451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 Tracking Tools</a:t>
            </a:r>
            <a:br>
              <a:rPr lang="en-US" dirty="0" smtClean="0"/>
            </a:b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89</a:t>
            </a:fld>
            <a:endParaRPr lang="en-US"/>
          </a:p>
        </p:txBody>
      </p:sp>
      <p:sp>
        <p:nvSpPr>
          <p:cNvPr id="6" name="TextBox 5">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5737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Open Source</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9</a:t>
            </a:fld>
            <a:endParaRPr lang="en-US" dirty="0"/>
          </a:p>
        </p:txBody>
      </p:sp>
      <p:sp>
        <p:nvSpPr>
          <p:cNvPr id="3" name="Content Placeholder 2"/>
          <p:cNvSpPr>
            <a:spLocks noGrp="1"/>
          </p:cNvSpPr>
          <p:nvPr>
            <p:ph idx="4294967295"/>
          </p:nvPr>
        </p:nvSpPr>
        <p:spPr>
          <a:xfrm>
            <a:off x="918474" y="973652"/>
            <a:ext cx="10969625" cy="4572000"/>
          </a:xfrm>
        </p:spPr>
        <p:txBody>
          <a:bodyPr>
            <a:noAutofit/>
          </a:bodyPr>
          <a:lstStyle/>
          <a:p>
            <a:r>
              <a:rPr lang="en-US" sz="2000" b="1" dirty="0" smtClean="0"/>
              <a:t>Pros</a:t>
            </a:r>
            <a:endParaRPr lang="en-US" sz="2000" dirty="0"/>
          </a:p>
          <a:p>
            <a:pPr lvl="1"/>
            <a:r>
              <a:rPr lang="en-US" b="1" dirty="0" smtClean="0"/>
              <a:t>Few if any licensing fees </a:t>
            </a:r>
            <a:r>
              <a:rPr lang="en-US" dirty="0" smtClean="0"/>
              <a:t>– Everyone likes free!</a:t>
            </a:r>
          </a:p>
          <a:p>
            <a:pPr lvl="1"/>
            <a:r>
              <a:rPr lang="en-US" b="1" dirty="0" smtClean="0"/>
              <a:t>Easy to manage </a:t>
            </a:r>
            <a:r>
              <a:rPr lang="en-US" dirty="0" smtClean="0"/>
              <a:t>– Install everywhere, no license monitoring.</a:t>
            </a:r>
          </a:p>
          <a:p>
            <a:pPr lvl="1"/>
            <a:r>
              <a:rPr lang="en-US" b="1" dirty="0" smtClean="0"/>
              <a:t>Continuous improvement </a:t>
            </a:r>
            <a:r>
              <a:rPr lang="en-US" dirty="0" smtClean="0"/>
              <a:t>– Anyone can edit and improve it.</a:t>
            </a:r>
          </a:p>
          <a:p>
            <a:pPr lvl="1"/>
            <a:r>
              <a:rPr lang="en-US" b="1" dirty="0" smtClean="0"/>
              <a:t>Company Independence </a:t>
            </a:r>
            <a:r>
              <a:rPr lang="en-US" dirty="0" smtClean="0"/>
              <a:t>– Code survives beyond corporate walls.</a:t>
            </a:r>
          </a:p>
          <a:p>
            <a:pPr lvl="1"/>
            <a:r>
              <a:rPr lang="en-US" b="1" dirty="0" smtClean="0"/>
              <a:t>Open Kimono </a:t>
            </a:r>
            <a:r>
              <a:rPr lang="en-US" dirty="0" smtClean="0"/>
              <a:t>– You can see what’s inside.</a:t>
            </a:r>
            <a:endParaRPr lang="en-US" dirty="0"/>
          </a:p>
          <a:p>
            <a:r>
              <a:rPr lang="en-US" sz="2000" b="1" dirty="0" smtClean="0"/>
              <a:t>Cons</a:t>
            </a:r>
            <a:r>
              <a:rPr lang="en-US" b="1" dirty="0" smtClean="0"/>
              <a:t> (open sores?)</a:t>
            </a:r>
          </a:p>
          <a:p>
            <a:pPr lvl="1"/>
            <a:r>
              <a:rPr lang="en-US" b="1" dirty="0" smtClean="0"/>
              <a:t>It’s not free </a:t>
            </a:r>
            <a:r>
              <a:rPr lang="en-US" dirty="0" smtClean="0"/>
              <a:t>– Hidden ramp up and debugging time costs.</a:t>
            </a:r>
          </a:p>
          <a:p>
            <a:pPr lvl="1"/>
            <a:r>
              <a:rPr lang="en-US" b="1" dirty="0" smtClean="0"/>
              <a:t>Learning curve </a:t>
            </a:r>
            <a:r>
              <a:rPr lang="en-US" dirty="0" smtClean="0"/>
              <a:t>– Often long times spent familiarizing with a solution.</a:t>
            </a:r>
            <a:endParaRPr lang="en-US" dirty="0"/>
          </a:p>
          <a:p>
            <a:pPr lvl="1"/>
            <a:r>
              <a:rPr lang="en-US" b="1" dirty="0" smtClean="0"/>
              <a:t>Confused users </a:t>
            </a:r>
            <a:r>
              <a:rPr lang="en-US" dirty="0" smtClean="0"/>
              <a:t>– What version works with what? Bugs still exist.</a:t>
            </a:r>
          </a:p>
          <a:p>
            <a:pPr lvl="1"/>
            <a:r>
              <a:rPr lang="en-US" b="1" dirty="0" smtClean="0"/>
              <a:t>Orphan software </a:t>
            </a:r>
            <a:r>
              <a:rPr lang="en-US" dirty="0" smtClean="0"/>
              <a:t>– Some open source projects die on the vine.</a:t>
            </a:r>
          </a:p>
          <a:p>
            <a:pPr lvl="1"/>
            <a:r>
              <a:rPr lang="en-US" b="1" dirty="0" smtClean="0"/>
              <a:t>No real support </a:t>
            </a:r>
            <a:r>
              <a:rPr lang="en-US" dirty="0" smtClean="0"/>
              <a:t>– Community support is sketchy and not time bound.</a:t>
            </a:r>
          </a:p>
          <a:p>
            <a:pPr lvl="1"/>
            <a:r>
              <a:rPr lang="en-US" b="1" dirty="0" smtClean="0"/>
              <a:t>Security not guaranteed </a:t>
            </a:r>
            <a:r>
              <a:rPr lang="en-US" dirty="0" smtClean="0"/>
              <a:t>– spyware, adware, compliance (ISO</a:t>
            </a:r>
            <a:r>
              <a:rPr lang="en-US" dirty="0"/>
              <a:t>, SSO, when</a:t>
            </a:r>
            <a:r>
              <a:rPr lang="en-US" dirty="0" smtClean="0"/>
              <a:t>?) not a priority</a:t>
            </a:r>
          </a:p>
          <a:p>
            <a:pPr lvl="1"/>
            <a:r>
              <a:rPr lang="en-US" b="1" dirty="0" smtClean="0"/>
              <a:t>Hundreds of options </a:t>
            </a:r>
            <a:r>
              <a:rPr lang="en-US" dirty="0" smtClean="0"/>
              <a:t>– Which to choose? How to evaluate?</a:t>
            </a:r>
            <a:endParaRPr lang="en-US" dirty="0"/>
          </a:p>
          <a:p>
            <a:pPr lvl="1"/>
            <a:endParaRPr lang="en-US" dirty="0" smtClean="0"/>
          </a:p>
          <a:p>
            <a:pPr lvl="1"/>
            <a:endParaRPr lang="en-US" dirty="0" smtClean="0"/>
          </a:p>
        </p:txBody>
      </p:sp>
      <p:sp>
        <p:nvSpPr>
          <p:cNvPr id="7" name="TextBox 6">
            <a:hlinkClick r:id="rId3"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3"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94681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ltGray">
          <a:xfrm>
            <a:off x="8690454" y="651055"/>
            <a:ext cx="2971799" cy="427659"/>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1600" dirty="0" smtClean="0">
                <a:solidFill>
                  <a:schemeClr val="tx1"/>
                </a:solidFill>
              </a:rPr>
              <a:t>Products related to ALM</a:t>
            </a:r>
          </a:p>
        </p:txBody>
      </p:sp>
      <p:sp>
        <p:nvSpPr>
          <p:cNvPr id="2" name="Title 1"/>
          <p:cNvSpPr>
            <a:spLocks noGrp="1"/>
          </p:cNvSpPr>
          <p:nvPr>
            <p:ph type="title"/>
          </p:nvPr>
        </p:nvSpPr>
        <p:spPr/>
        <p:txBody>
          <a:bodyPr>
            <a:normAutofit/>
          </a:bodyPr>
          <a:lstStyle/>
          <a:p>
            <a:r>
              <a:rPr lang="en-US" dirty="0" smtClean="0"/>
              <a:t>Atlassian Products</a:t>
            </a:r>
            <a:endParaRPr lang="en-US" dirty="0"/>
          </a:p>
        </p:txBody>
      </p:sp>
      <p:sp>
        <p:nvSpPr>
          <p:cNvPr id="4" name="Slide Number Placeholder 3"/>
          <p:cNvSpPr>
            <a:spLocks noGrp="1"/>
          </p:cNvSpPr>
          <p:nvPr>
            <p:ph type="sldNum" sz="quarter" idx="2"/>
          </p:nvPr>
        </p:nvSpPr>
        <p:spPr/>
        <p:txBody>
          <a:bodyPr/>
          <a:lstStyle/>
          <a:p>
            <a:fld id="{B016F8AB-BCEA-4347-8BA6-BE776009BC89}" type="slidenum">
              <a:rPr lang="en-US" smtClean="0"/>
              <a:t>90</a:t>
            </a:fld>
            <a:endParaRPr lang="en-US"/>
          </a:p>
        </p:txBody>
      </p:sp>
      <p:sp>
        <p:nvSpPr>
          <p:cNvPr id="5" name="Rectangle 4"/>
          <p:cNvSpPr/>
          <p:nvPr/>
        </p:nvSpPr>
        <p:spPr>
          <a:xfrm>
            <a:off x="585707" y="980728"/>
            <a:ext cx="3223959" cy="369332"/>
          </a:xfrm>
          <a:prstGeom prst="rect">
            <a:avLst/>
          </a:prstGeom>
        </p:spPr>
        <p:txBody>
          <a:bodyPr wrap="none">
            <a:spAutoFit/>
          </a:bodyPr>
          <a:lstStyle/>
          <a:p>
            <a:pPr fontAlgn="base"/>
            <a:r>
              <a:rPr lang="en-US" b="1" cap="all" dirty="0">
                <a:solidFill>
                  <a:srgbClr val="00B388"/>
                </a:solidFill>
                <a:ea typeface="Kozuka Mincho Pr6N L" panose="02020300000000000000" pitchFamily="18" charset="-128"/>
              </a:rPr>
              <a:t>PLAN, TRACK, &amp; SUPPORT</a:t>
            </a:r>
            <a:endParaRPr lang="en-US" b="1" i="0" cap="all" dirty="0">
              <a:solidFill>
                <a:srgbClr val="00B388"/>
              </a:solidFill>
              <a:effectLst/>
              <a:ea typeface="Kozuka Mincho Pr6N L" panose="02020300000000000000" pitchFamily="18" charset="-128"/>
            </a:endParaRPr>
          </a:p>
        </p:txBody>
      </p:sp>
      <p:sp>
        <p:nvSpPr>
          <p:cNvPr id="7" name="Rectangle 6"/>
          <p:cNvSpPr/>
          <p:nvPr/>
        </p:nvSpPr>
        <p:spPr>
          <a:xfrm>
            <a:off x="585707" y="3858040"/>
            <a:ext cx="2582758" cy="369332"/>
          </a:xfrm>
          <a:prstGeom prst="rect">
            <a:avLst/>
          </a:prstGeom>
        </p:spPr>
        <p:txBody>
          <a:bodyPr wrap="none">
            <a:spAutoFit/>
          </a:bodyPr>
          <a:lstStyle/>
          <a:p>
            <a:pPr fontAlgn="base"/>
            <a:r>
              <a:rPr lang="en-US" b="1" cap="all" dirty="0">
                <a:solidFill>
                  <a:srgbClr val="00B388"/>
                </a:solidFill>
                <a:ea typeface="Kozuka Mincho Pr6N L" panose="02020300000000000000" pitchFamily="18" charset="-128"/>
              </a:rPr>
              <a:t>CODE, BUILD, &amp; SHIP</a:t>
            </a:r>
            <a:endParaRPr lang="en-US" b="1" i="0" cap="all" dirty="0">
              <a:solidFill>
                <a:srgbClr val="00B388"/>
              </a:solidFill>
              <a:effectLst/>
              <a:ea typeface="Kozuka Mincho Pr6N L" panose="02020300000000000000" pitchFamily="18" charset="-128"/>
            </a:endParaRPr>
          </a:p>
        </p:txBody>
      </p:sp>
      <p:pic>
        <p:nvPicPr>
          <p:cNvPr id="8" name="Picture 7"/>
          <p:cNvPicPr>
            <a:picLocks noChangeAspect="1"/>
          </p:cNvPicPr>
          <p:nvPr/>
        </p:nvPicPr>
        <p:blipFill>
          <a:blip r:embed="rId3"/>
          <a:stretch>
            <a:fillRect/>
          </a:stretch>
        </p:blipFill>
        <p:spPr>
          <a:xfrm>
            <a:off x="609441" y="1361880"/>
            <a:ext cx="8510895" cy="1271947"/>
          </a:xfrm>
          <a:prstGeom prst="rect">
            <a:avLst/>
          </a:prstGeom>
        </p:spPr>
      </p:pic>
      <p:pic>
        <p:nvPicPr>
          <p:cNvPr id="12" name="Picture 11"/>
          <p:cNvPicPr>
            <a:picLocks noChangeAspect="1"/>
          </p:cNvPicPr>
          <p:nvPr/>
        </p:nvPicPr>
        <p:blipFill>
          <a:blip r:embed="rId4"/>
          <a:stretch>
            <a:fillRect/>
          </a:stretch>
        </p:blipFill>
        <p:spPr>
          <a:xfrm>
            <a:off x="511261" y="5193961"/>
            <a:ext cx="9178509" cy="1013497"/>
          </a:xfrm>
          <a:prstGeom prst="rect">
            <a:avLst/>
          </a:prstGeom>
        </p:spPr>
      </p:pic>
      <p:pic>
        <p:nvPicPr>
          <p:cNvPr id="13" name="Picture 12"/>
          <p:cNvPicPr>
            <a:picLocks noChangeAspect="1"/>
          </p:cNvPicPr>
          <p:nvPr/>
        </p:nvPicPr>
        <p:blipFill>
          <a:blip r:embed="rId5"/>
          <a:stretch>
            <a:fillRect/>
          </a:stretch>
        </p:blipFill>
        <p:spPr>
          <a:xfrm>
            <a:off x="648233" y="4197312"/>
            <a:ext cx="9336199" cy="989881"/>
          </a:xfrm>
          <a:prstGeom prst="rect">
            <a:avLst/>
          </a:prstGeom>
        </p:spPr>
      </p:pic>
      <p:sp>
        <p:nvSpPr>
          <p:cNvPr id="6" name="Rectangle 5"/>
          <p:cNvSpPr/>
          <p:nvPr/>
        </p:nvSpPr>
        <p:spPr>
          <a:xfrm>
            <a:off x="585707" y="2528886"/>
            <a:ext cx="10993677" cy="369332"/>
          </a:xfrm>
          <a:prstGeom prst="rect">
            <a:avLst/>
          </a:prstGeom>
        </p:spPr>
        <p:txBody>
          <a:bodyPr wrap="square">
            <a:spAutoFit/>
          </a:bodyPr>
          <a:lstStyle/>
          <a:p>
            <a:pPr fontAlgn="base"/>
            <a:r>
              <a:rPr lang="en-US" b="1" cap="all" dirty="0">
                <a:solidFill>
                  <a:srgbClr val="00B388"/>
                </a:solidFill>
                <a:ea typeface="Kozuka Mincho Pr6N L" panose="02020300000000000000" pitchFamily="18" charset="-128"/>
              </a:rPr>
              <a:t>COLLABORATE &amp; CHAT</a:t>
            </a:r>
            <a:endParaRPr lang="en-US" b="1" i="0" cap="all" dirty="0">
              <a:solidFill>
                <a:srgbClr val="00B388"/>
              </a:solidFill>
              <a:effectLst/>
              <a:ea typeface="Kozuka Mincho Pr6N L" panose="02020300000000000000" pitchFamily="18" charset="-128"/>
            </a:endParaRPr>
          </a:p>
        </p:txBody>
      </p:sp>
      <p:pic>
        <p:nvPicPr>
          <p:cNvPr id="9" name="Picture 8"/>
          <p:cNvPicPr>
            <a:picLocks noChangeAspect="1"/>
          </p:cNvPicPr>
          <p:nvPr/>
        </p:nvPicPr>
        <p:blipFill>
          <a:blip r:embed="rId6"/>
          <a:stretch>
            <a:fillRect/>
          </a:stretch>
        </p:blipFill>
        <p:spPr>
          <a:xfrm>
            <a:off x="661907" y="2942372"/>
            <a:ext cx="8301822" cy="1024268"/>
          </a:xfrm>
          <a:prstGeom prst="rect">
            <a:avLst/>
          </a:prstGeom>
        </p:spPr>
      </p:pic>
      <p:sp>
        <p:nvSpPr>
          <p:cNvPr id="14" name="5-Point Star 13"/>
          <p:cNvSpPr/>
          <p:nvPr/>
        </p:nvSpPr>
        <p:spPr bwMode="ltGray">
          <a:xfrm>
            <a:off x="280748" y="1275323"/>
            <a:ext cx="328693" cy="328958"/>
          </a:xfrm>
          <a:prstGeom prst="star5">
            <a:avLst/>
          </a:prstGeom>
          <a:solidFill>
            <a:srgbClr val="FF8D6D"/>
          </a:solidFill>
          <a:ln w="19050">
            <a:solidFill>
              <a:srgbClr val="FF8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8" name="5-Point Star 17"/>
          <p:cNvSpPr/>
          <p:nvPr/>
        </p:nvSpPr>
        <p:spPr bwMode="ltGray">
          <a:xfrm>
            <a:off x="319540" y="2852426"/>
            <a:ext cx="328693" cy="328958"/>
          </a:xfrm>
          <a:prstGeom prst="star5">
            <a:avLst/>
          </a:prstGeom>
          <a:solidFill>
            <a:srgbClr val="FF8D6D"/>
          </a:solidFill>
          <a:ln w="19050">
            <a:solidFill>
              <a:srgbClr val="FF8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9" name="5-Point Star 18"/>
          <p:cNvSpPr/>
          <p:nvPr/>
        </p:nvSpPr>
        <p:spPr bwMode="ltGray">
          <a:xfrm>
            <a:off x="303075" y="4129086"/>
            <a:ext cx="328693" cy="328958"/>
          </a:xfrm>
          <a:prstGeom prst="star5">
            <a:avLst/>
          </a:prstGeom>
          <a:solidFill>
            <a:srgbClr val="FF8D6D"/>
          </a:solidFill>
          <a:ln w="19050">
            <a:solidFill>
              <a:srgbClr val="FF8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0" name="5-Point Star 19"/>
          <p:cNvSpPr/>
          <p:nvPr/>
        </p:nvSpPr>
        <p:spPr bwMode="ltGray">
          <a:xfrm>
            <a:off x="2711624" y="4160485"/>
            <a:ext cx="328693" cy="328958"/>
          </a:xfrm>
          <a:prstGeom prst="star5">
            <a:avLst/>
          </a:prstGeom>
          <a:solidFill>
            <a:srgbClr val="FF8D6D"/>
          </a:solidFill>
          <a:ln w="19050">
            <a:solidFill>
              <a:srgbClr val="FF8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1" name="5-Point Star 20"/>
          <p:cNvSpPr/>
          <p:nvPr/>
        </p:nvSpPr>
        <p:spPr bwMode="ltGray">
          <a:xfrm>
            <a:off x="8955989" y="632936"/>
            <a:ext cx="328693" cy="328958"/>
          </a:xfrm>
          <a:prstGeom prst="star5">
            <a:avLst/>
          </a:prstGeom>
          <a:solidFill>
            <a:srgbClr val="FF8D6D"/>
          </a:solidFill>
          <a:ln w="19050">
            <a:solidFill>
              <a:srgbClr val="FF8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25" name="Flowchart: Data 24"/>
          <p:cNvSpPr/>
          <p:nvPr/>
        </p:nvSpPr>
        <p:spPr bwMode="ltGray">
          <a:xfrm>
            <a:off x="8096672" y="6428655"/>
            <a:ext cx="2952328" cy="429345"/>
          </a:xfrm>
          <a:prstGeom prst="flowChartInputOutpu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Atlassian</a:t>
            </a:r>
          </a:p>
        </p:txBody>
      </p:sp>
      <p:sp>
        <p:nvSpPr>
          <p:cNvPr id="23" name="TextBox 22">
            <a:hlinkClick r:id="rId7"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7"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71998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Jira</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91</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b="1" dirty="0"/>
              <a:t>Agile, from end to end</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a:t>
            </a:r>
            <a:r>
              <a:rPr lang="en-US" dirty="0" smtClean="0">
                <a:hlinkClick r:id="rId2"/>
              </a:rPr>
              <a:t>www.atlassian.com/software/jira</a:t>
            </a:r>
            <a:endParaRPr lang="en-US" dirty="0" smtClean="0"/>
          </a:p>
          <a:p>
            <a:r>
              <a:rPr lang="en-US" b="1" dirty="0" smtClean="0"/>
              <a:t>Scrum boards – </a:t>
            </a:r>
            <a:r>
              <a:rPr lang="en-US" dirty="0" smtClean="0"/>
              <a:t>Agile </a:t>
            </a:r>
            <a:r>
              <a:rPr lang="en-US" dirty="0"/>
              <a:t>teams can stay focused on delivering iterative and incremental value, as fast as possible, with customizable scrum boards</a:t>
            </a:r>
            <a:r>
              <a:rPr lang="en-US" dirty="0" smtClean="0"/>
              <a:t>.</a:t>
            </a:r>
          </a:p>
          <a:p>
            <a:pPr fontAlgn="base"/>
            <a:r>
              <a:rPr lang="en-US" b="1" dirty="0"/>
              <a:t>Kanban </a:t>
            </a:r>
            <a:r>
              <a:rPr lang="en-US" b="1" dirty="0" smtClean="0"/>
              <a:t>boards – </a:t>
            </a:r>
            <a:r>
              <a:rPr lang="en-US" dirty="0" smtClean="0"/>
              <a:t>Flexible </a:t>
            </a:r>
            <a:r>
              <a:rPr lang="en-US" dirty="0"/>
              <a:t>kanban boards give your team full visibility into what’s next so you can continuously deliver maximum output in minimal </a:t>
            </a:r>
            <a:r>
              <a:rPr lang="en-US" dirty="0" smtClean="0"/>
              <a:t>time.</a:t>
            </a:r>
          </a:p>
          <a:p>
            <a:pPr fontAlgn="base"/>
            <a:r>
              <a:rPr lang="en-US" b="1" dirty="0"/>
              <a:t>Agile </a:t>
            </a:r>
            <a:r>
              <a:rPr lang="en-US" b="1" dirty="0" smtClean="0"/>
              <a:t>reporting – </a:t>
            </a:r>
            <a:r>
              <a:rPr lang="en-US" dirty="0" smtClean="0"/>
              <a:t>Teams </a:t>
            </a:r>
            <a:r>
              <a:rPr lang="en-US" dirty="0"/>
              <a:t>have access to more than a dozen out-of-the-box reports with real-time, actionable insights into how their teams are </a:t>
            </a:r>
            <a:r>
              <a:rPr lang="en-US" dirty="0" smtClean="0"/>
              <a:t>performing.</a:t>
            </a:r>
            <a:endParaRPr lang="en-US" dirty="0"/>
          </a:p>
          <a:p>
            <a:pPr fontAlgn="base"/>
            <a:r>
              <a:rPr lang="en-US" b="1" dirty="0"/>
              <a:t>Portfolio </a:t>
            </a:r>
            <a:r>
              <a:rPr lang="en-US" b="1" dirty="0" smtClean="0"/>
              <a:t>planning – </a:t>
            </a:r>
            <a:r>
              <a:rPr lang="en-US" dirty="0" smtClean="0"/>
              <a:t>Get </a:t>
            </a:r>
            <a:r>
              <a:rPr lang="en-US" dirty="0"/>
              <a:t>visibility across all teams and projects with </a:t>
            </a:r>
            <a:r>
              <a:rPr lang="en-US" u="sng" dirty="0">
                <a:hlinkClick r:id="rId3"/>
              </a:rPr>
              <a:t>Portfolio for JIRA</a:t>
            </a:r>
            <a:r>
              <a:rPr lang="en-US" dirty="0"/>
              <a:t>. Forecast realistic roadmaps, manage team resources and track progress with real-time planning</a:t>
            </a:r>
            <a:r>
              <a:rPr lang="en-US" dirty="0" smtClean="0"/>
              <a:t>.</a:t>
            </a:r>
          </a:p>
          <a:p>
            <a:pPr fontAlgn="base"/>
            <a:r>
              <a:rPr lang="en-US" dirty="0" smtClean="0"/>
              <a:t>Lots of plug-ins</a:t>
            </a:r>
            <a:endParaRPr lang="en-US" dirty="0"/>
          </a:p>
          <a:p>
            <a:endParaRPr lang="en-US" dirty="0"/>
          </a:p>
        </p:txBody>
      </p:sp>
      <p:pic>
        <p:nvPicPr>
          <p:cNvPr id="3" name="Picture 2"/>
          <p:cNvPicPr>
            <a:picLocks noChangeAspect="1"/>
          </p:cNvPicPr>
          <p:nvPr/>
        </p:nvPicPr>
        <p:blipFill>
          <a:blip r:embed="rId4"/>
          <a:stretch>
            <a:fillRect/>
          </a:stretch>
        </p:blipFill>
        <p:spPr>
          <a:xfrm>
            <a:off x="8779034" y="521208"/>
            <a:ext cx="2800350" cy="523875"/>
          </a:xfrm>
          <a:prstGeom prst="rect">
            <a:avLst/>
          </a:prstGeom>
        </p:spPr>
      </p:pic>
      <p:pic>
        <p:nvPicPr>
          <p:cNvPr id="7" name="Picture 6"/>
          <p:cNvPicPr>
            <a:picLocks noChangeAspect="1"/>
          </p:cNvPicPr>
          <p:nvPr/>
        </p:nvPicPr>
        <p:blipFill>
          <a:blip r:embed="rId5"/>
          <a:stretch>
            <a:fillRect/>
          </a:stretch>
        </p:blipFill>
        <p:spPr>
          <a:xfrm>
            <a:off x="6662157" y="2169518"/>
            <a:ext cx="5250939" cy="3059682"/>
          </a:xfrm>
          <a:prstGeom prst="rect">
            <a:avLst/>
          </a:prstGeom>
          <a:ln>
            <a:solidFill>
              <a:schemeClr val="bg1">
                <a:lumMod val="75000"/>
              </a:schemeClr>
            </a:solidFill>
          </a:ln>
        </p:spPr>
      </p:pic>
      <p:sp>
        <p:nvSpPr>
          <p:cNvPr id="10" name="Flowchart: Data 9"/>
          <p:cNvSpPr/>
          <p:nvPr/>
        </p:nvSpPr>
        <p:spPr bwMode="ltGray">
          <a:xfrm>
            <a:off x="8096672" y="6428655"/>
            <a:ext cx="2952328" cy="429345"/>
          </a:xfrm>
          <a:prstGeom prst="flowChartInputOutput">
            <a:avLst/>
          </a:prstGeom>
          <a:solidFill>
            <a:srgbClr val="333399"/>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Atlassian</a:t>
            </a:r>
          </a:p>
        </p:txBody>
      </p:sp>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348293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BugZilla</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92</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dirty="0" smtClean="0"/>
              <a:t>Server </a:t>
            </a:r>
            <a:r>
              <a:rPr lang="en-US" dirty="0"/>
              <a:t>software </a:t>
            </a:r>
            <a:r>
              <a:rPr lang="en-US" dirty="0" smtClean="0"/>
              <a:t>to </a:t>
            </a:r>
            <a:r>
              <a:rPr lang="en-US" dirty="0"/>
              <a:t>help </a:t>
            </a:r>
            <a:r>
              <a:rPr lang="en-US" dirty="0" smtClean="0"/>
              <a:t>manage </a:t>
            </a:r>
            <a:r>
              <a:rPr lang="en-US" dirty="0"/>
              <a:t>software development</a:t>
            </a:r>
            <a:endParaRPr lang="en-US" b="1" cap="all" dirty="0"/>
          </a:p>
        </p:txBody>
      </p:sp>
      <p:sp>
        <p:nvSpPr>
          <p:cNvPr id="8" name="Content Placeholder 6"/>
          <p:cNvSpPr txBox="1">
            <a:spLocks/>
          </p:cNvSpPr>
          <p:nvPr/>
        </p:nvSpPr>
        <p:spPr>
          <a:xfrm>
            <a:off x="609600" y="1524000"/>
            <a:ext cx="5774432"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https://www.bugzilla.org</a:t>
            </a:r>
            <a:r>
              <a:rPr lang="en-US" dirty="0" smtClean="0">
                <a:hlinkClick r:id="rId2"/>
              </a:rPr>
              <a:t>/</a:t>
            </a:r>
            <a:endParaRPr lang="en-US" dirty="0" smtClean="0"/>
          </a:p>
          <a:p>
            <a:r>
              <a:rPr lang="en-US" dirty="0"/>
              <a:t>Optimized database structure for increased performance and scalability</a:t>
            </a:r>
          </a:p>
          <a:p>
            <a:r>
              <a:rPr lang="en-US" dirty="0"/>
              <a:t>Excellent security to protect confidentiality</a:t>
            </a:r>
          </a:p>
          <a:p>
            <a:r>
              <a:rPr lang="en-US" dirty="0"/>
              <a:t>Advanced query tool that can remember your searches</a:t>
            </a:r>
          </a:p>
          <a:p>
            <a:r>
              <a:rPr lang="en-US" dirty="0"/>
              <a:t>Integrated email capabilities</a:t>
            </a:r>
          </a:p>
          <a:p>
            <a:r>
              <a:rPr lang="en-US" dirty="0"/>
              <a:t>Editable user profiles and comprehensive email preferences</a:t>
            </a:r>
          </a:p>
          <a:p>
            <a:r>
              <a:rPr lang="en-US" dirty="0"/>
              <a:t>Comprehensive permissions system</a:t>
            </a:r>
          </a:p>
          <a:p>
            <a:r>
              <a:rPr lang="en-US" dirty="0"/>
              <a:t>Proven under fire as </a:t>
            </a:r>
            <a:r>
              <a:rPr lang="en-US" dirty="0">
                <a:hlinkClick r:id="rId3"/>
              </a:rPr>
              <a:t>Mozilla's bug tracking system</a:t>
            </a:r>
            <a:endParaRPr lang="en-US" dirty="0"/>
          </a:p>
          <a:p>
            <a:pPr marL="0" indent="0" fontAlgn="base">
              <a:buNone/>
            </a:pPr>
            <a:endParaRPr lang="en-US" dirty="0"/>
          </a:p>
          <a:p>
            <a:endParaRPr lang="en-US" dirty="0"/>
          </a:p>
        </p:txBody>
      </p:sp>
      <p:pic>
        <p:nvPicPr>
          <p:cNvPr id="7" name="Picture 6"/>
          <p:cNvPicPr>
            <a:picLocks noChangeAspect="1"/>
          </p:cNvPicPr>
          <p:nvPr/>
        </p:nvPicPr>
        <p:blipFill>
          <a:blip r:embed="rId4"/>
          <a:stretch>
            <a:fillRect/>
          </a:stretch>
        </p:blipFill>
        <p:spPr>
          <a:xfrm>
            <a:off x="9336360" y="523112"/>
            <a:ext cx="2243023" cy="857333"/>
          </a:xfrm>
          <a:prstGeom prst="rect">
            <a:avLst/>
          </a:prstGeom>
        </p:spPr>
      </p:pic>
      <p:pic>
        <p:nvPicPr>
          <p:cNvPr id="9" name="Picture 8"/>
          <p:cNvPicPr>
            <a:picLocks noChangeAspect="1"/>
          </p:cNvPicPr>
          <p:nvPr/>
        </p:nvPicPr>
        <p:blipFill>
          <a:blip r:embed="rId5"/>
          <a:stretch>
            <a:fillRect/>
          </a:stretch>
        </p:blipFill>
        <p:spPr>
          <a:xfrm>
            <a:off x="6240016" y="1876510"/>
            <a:ext cx="5742733" cy="2919014"/>
          </a:xfrm>
          <a:prstGeom prst="rect">
            <a:avLst/>
          </a:prstGeom>
        </p:spPr>
      </p:pic>
      <p:sp>
        <p:nvSpPr>
          <p:cNvPr id="10" name="TextBox 9">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71874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YouTrack</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93</a:t>
            </a:fld>
            <a:endParaRPr lang="en-US"/>
          </a:p>
        </p:txBody>
      </p:sp>
      <p:sp>
        <p:nvSpPr>
          <p:cNvPr id="7" name="Text Placeholder 6"/>
          <p:cNvSpPr>
            <a:spLocks noGrp="1"/>
          </p:cNvSpPr>
          <p:nvPr>
            <p:ph type="body" sz="quarter" idx="4294967295"/>
          </p:nvPr>
        </p:nvSpPr>
        <p:spPr>
          <a:xfrm>
            <a:off x="0" y="933450"/>
            <a:ext cx="10969625" cy="381000"/>
          </a:xfrm>
        </p:spPr>
        <p:txBody>
          <a:bodyPr/>
          <a:lstStyle/>
          <a:p>
            <a:r>
              <a:rPr lang="en-US" dirty="0" smtClean="0"/>
              <a:t>Empower your whole DEV team</a:t>
            </a:r>
            <a:endParaRPr lang="en-US" dirty="0"/>
          </a:p>
        </p:txBody>
      </p:sp>
      <p:sp>
        <p:nvSpPr>
          <p:cNvPr id="8" name="Content Placeholder 6"/>
          <p:cNvSpPr txBox="1">
            <a:spLocks/>
          </p:cNvSpPr>
          <p:nvPr/>
        </p:nvSpPr>
        <p:spPr>
          <a:xfrm>
            <a:off x="609600" y="1524000"/>
            <a:ext cx="5774432"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https://www.jetbrains.com/youtrack</a:t>
            </a:r>
            <a:r>
              <a:rPr lang="en-US" dirty="0" smtClean="0">
                <a:hlinkClick r:id="rId2"/>
              </a:rPr>
              <a:t>/</a:t>
            </a:r>
            <a:endParaRPr lang="en-US" dirty="0" smtClean="0"/>
          </a:p>
          <a:p>
            <a:pPr fontAlgn="base"/>
            <a:r>
              <a:rPr lang="en-US" b="1" dirty="0"/>
              <a:t>Smart </a:t>
            </a:r>
            <a:r>
              <a:rPr lang="en-US" b="1" dirty="0" smtClean="0"/>
              <a:t>search – </a:t>
            </a:r>
            <a:r>
              <a:rPr lang="en-US" dirty="0" smtClean="0"/>
              <a:t>Find </a:t>
            </a:r>
            <a:r>
              <a:rPr lang="en-US" dirty="0"/>
              <a:t>anything you need in no time, using smart search queries with </a:t>
            </a:r>
            <a:r>
              <a:rPr lang="en-US" dirty="0" smtClean="0"/>
              <a:t>completion.</a:t>
            </a:r>
            <a:endParaRPr lang="en-US" dirty="0"/>
          </a:p>
          <a:p>
            <a:pPr fontAlgn="base"/>
            <a:r>
              <a:rPr lang="en-US" b="1" dirty="0"/>
              <a:t>Keep your hands on the </a:t>
            </a:r>
            <a:r>
              <a:rPr lang="en-US" b="1" dirty="0" smtClean="0"/>
              <a:t>keyboard – </a:t>
            </a:r>
            <a:r>
              <a:rPr lang="en-US" dirty="0" smtClean="0"/>
              <a:t>Speed </a:t>
            </a:r>
            <a:r>
              <a:rPr lang="en-US" dirty="0"/>
              <a:t>up the daily routine with handy shortcuts, just like you do in your favorite </a:t>
            </a:r>
            <a:r>
              <a:rPr lang="en-US" dirty="0" smtClean="0"/>
              <a:t>IDE.</a:t>
            </a:r>
            <a:endParaRPr lang="en-US" dirty="0"/>
          </a:p>
          <a:p>
            <a:pPr fontAlgn="base"/>
            <a:r>
              <a:rPr lang="en-US" b="1" dirty="0"/>
              <a:t>Command </a:t>
            </a:r>
            <a:r>
              <a:rPr lang="en-US" b="1" dirty="0" smtClean="0"/>
              <a:t>window – </a:t>
            </a:r>
            <a:r>
              <a:rPr lang="en-US" dirty="0" smtClean="0"/>
              <a:t>Modify </a:t>
            </a:r>
            <a:r>
              <a:rPr lang="en-US" dirty="0"/>
              <a:t>multiple issues at once using geek-style </a:t>
            </a:r>
            <a:r>
              <a:rPr lang="en-US" dirty="0" smtClean="0"/>
              <a:t>commands.</a:t>
            </a:r>
            <a:endParaRPr lang="en-US" dirty="0"/>
          </a:p>
          <a:p>
            <a:pPr fontAlgn="base"/>
            <a:r>
              <a:rPr lang="en-US" b="1" dirty="0"/>
              <a:t>Scrum or </a:t>
            </a:r>
            <a:r>
              <a:rPr lang="en-US" b="1" dirty="0" smtClean="0"/>
              <a:t>Kanban – </a:t>
            </a:r>
            <a:r>
              <a:rPr lang="en-US" dirty="0" smtClean="0"/>
              <a:t>Follow </a:t>
            </a:r>
            <a:r>
              <a:rPr lang="en-US" dirty="0"/>
              <a:t>Scrum, Kanban or a mixed process to visualize your team’s </a:t>
            </a:r>
            <a:r>
              <a:rPr lang="en-US" dirty="0" smtClean="0"/>
              <a:t>progress.</a:t>
            </a:r>
          </a:p>
          <a:p>
            <a:pPr fontAlgn="base"/>
            <a:r>
              <a:rPr lang="en-US" dirty="0"/>
              <a:t>Solutions for Java, C++, Ruby, .NET, </a:t>
            </a:r>
            <a:r>
              <a:rPr lang="en-US" dirty="0" smtClean="0"/>
              <a:t>PHP</a:t>
            </a:r>
          </a:p>
          <a:p>
            <a:pPr fontAlgn="base"/>
            <a:r>
              <a:rPr lang="en-US" dirty="0" smtClean="0"/>
              <a:t>Free 10 user pack.</a:t>
            </a:r>
            <a:endParaRPr lang="en-US" dirty="0"/>
          </a:p>
          <a:p>
            <a:pPr marL="0" indent="0" fontAlgn="base">
              <a:buNone/>
            </a:pPr>
            <a:endParaRPr lang="en-US" dirty="0"/>
          </a:p>
          <a:p>
            <a:endParaRPr lang="en-US" dirty="0"/>
          </a:p>
        </p:txBody>
      </p:sp>
      <p:pic>
        <p:nvPicPr>
          <p:cNvPr id="3" name="Picture 2"/>
          <p:cNvPicPr>
            <a:picLocks noChangeAspect="1"/>
          </p:cNvPicPr>
          <p:nvPr/>
        </p:nvPicPr>
        <p:blipFill>
          <a:blip r:embed="rId3"/>
          <a:stretch>
            <a:fillRect/>
          </a:stretch>
        </p:blipFill>
        <p:spPr>
          <a:xfrm>
            <a:off x="9120336" y="521209"/>
            <a:ext cx="2445192" cy="696816"/>
          </a:xfrm>
          <a:prstGeom prst="rect">
            <a:avLst/>
          </a:prstGeom>
        </p:spPr>
      </p:pic>
      <p:pic>
        <p:nvPicPr>
          <p:cNvPr id="10" name="Picture 9"/>
          <p:cNvPicPr>
            <a:picLocks noChangeAspect="1"/>
          </p:cNvPicPr>
          <p:nvPr/>
        </p:nvPicPr>
        <p:blipFill>
          <a:blip r:embed="rId4"/>
          <a:stretch>
            <a:fillRect/>
          </a:stretch>
        </p:blipFill>
        <p:spPr>
          <a:xfrm>
            <a:off x="6456040" y="2286693"/>
            <a:ext cx="5504008" cy="2648116"/>
          </a:xfrm>
          <a:prstGeom prst="rect">
            <a:avLst/>
          </a:prstGeom>
          <a:ln>
            <a:solidFill>
              <a:schemeClr val="bg1">
                <a:lumMod val="75000"/>
              </a:schemeClr>
            </a:solidFill>
          </a:ln>
        </p:spPr>
      </p:pic>
      <p:sp>
        <p:nvSpPr>
          <p:cNvPr id="11" name="Flowchart: Data 10"/>
          <p:cNvSpPr/>
          <p:nvPr/>
        </p:nvSpPr>
        <p:spPr bwMode="ltGray">
          <a:xfrm>
            <a:off x="8040216" y="6428655"/>
            <a:ext cx="3008784" cy="429345"/>
          </a:xfrm>
          <a:prstGeom prst="flowChartInputOutpu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err="1" smtClean="0"/>
              <a:t>JetBrains</a:t>
            </a:r>
            <a:endParaRPr lang="en-US" b="1" dirty="0" smtClean="0"/>
          </a:p>
        </p:txBody>
      </p:sp>
      <p:sp>
        <p:nvSpPr>
          <p:cNvPr id="13" name="TextBox 12">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2707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ChatOps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94</a:t>
            </a:fld>
            <a:endParaRPr lang="en-US"/>
          </a:p>
        </p:txBody>
      </p:sp>
      <p:sp>
        <p:nvSpPr>
          <p:cNvPr id="5" name="Text Placeholder 2"/>
          <p:cNvSpPr>
            <a:spLocks noGrp="1"/>
          </p:cNvSpPr>
          <p:nvPr>
            <p:ph type="body" sz="quarter" idx="4294967295"/>
          </p:nvPr>
        </p:nvSpPr>
        <p:spPr>
          <a:xfrm>
            <a:off x="0" y="3149600"/>
            <a:ext cx="8228013" cy="533400"/>
          </a:xfrm>
        </p:spPr>
        <p:txBody>
          <a:bodyPr/>
          <a:lstStyle/>
          <a:p>
            <a:r>
              <a:rPr lang="en-US" dirty="0" smtClean="0"/>
              <a:t>Conversations put to work</a:t>
            </a:r>
            <a:endParaRPr lang="en-US" dirty="0"/>
          </a:p>
        </p:txBody>
      </p:sp>
      <p:sp>
        <p:nvSpPr>
          <p:cNvPr id="6" name="TextBox 5">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12068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Slack</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95</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ctr"/>
            <a:r>
              <a:rPr lang="en-US" b="1" dirty="0"/>
              <a:t>A messaging app for teams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https://slack.com</a:t>
            </a:r>
            <a:r>
              <a:rPr lang="en-US" dirty="0" smtClean="0">
                <a:hlinkClick r:id="rId2"/>
              </a:rPr>
              <a:t>/</a:t>
            </a:r>
            <a:endParaRPr lang="en-US" dirty="0" smtClean="0"/>
          </a:p>
          <a:p>
            <a:r>
              <a:rPr lang="en-US" dirty="0" smtClean="0"/>
              <a:t>Conversations are organized into channels.</a:t>
            </a:r>
          </a:p>
          <a:p>
            <a:r>
              <a:rPr lang="en-US" dirty="0" smtClean="0"/>
              <a:t>Drag and drop documents, videos, files.</a:t>
            </a:r>
            <a:endParaRPr lang="en-US" dirty="0"/>
          </a:p>
          <a:p>
            <a:pPr fontAlgn="base"/>
            <a:r>
              <a:rPr lang="en-US" dirty="0" smtClean="0"/>
              <a:t>Fully searchable conversations </a:t>
            </a:r>
            <a:r>
              <a:rPr lang="en-US" u="sng" dirty="0" smtClean="0"/>
              <a:t>and</a:t>
            </a:r>
            <a:r>
              <a:rPr lang="en-US" dirty="0" smtClean="0"/>
              <a:t> content.</a:t>
            </a:r>
          </a:p>
          <a:p>
            <a:pPr fontAlgn="base"/>
            <a:r>
              <a:rPr lang="en-US" dirty="0" smtClean="0"/>
              <a:t>Other systems can feed into Slack (e.g. Twitter, etc.)</a:t>
            </a:r>
          </a:p>
          <a:p>
            <a:pPr fontAlgn="base"/>
            <a:r>
              <a:rPr lang="en-US" dirty="0" smtClean="0"/>
              <a:t>Conversations sync’d on all devices.</a:t>
            </a:r>
            <a:endParaRPr lang="en-US" dirty="0"/>
          </a:p>
          <a:p>
            <a:pPr fontAlgn="base"/>
            <a:r>
              <a:rPr lang="en-US" dirty="0" smtClean="0"/>
              <a:t>Goal is to basically eliminate email.</a:t>
            </a:r>
          </a:p>
          <a:p>
            <a:pPr fontAlgn="base"/>
            <a:r>
              <a:rPr lang="en-US" dirty="0" smtClean="0"/>
              <a:t>Free version includes:</a:t>
            </a:r>
          </a:p>
          <a:p>
            <a:pPr lvl="1"/>
            <a:r>
              <a:rPr lang="en-US" dirty="0"/>
              <a:t>Search and browse 10k</a:t>
            </a:r>
            <a:br>
              <a:rPr lang="en-US" dirty="0"/>
            </a:br>
            <a:r>
              <a:rPr lang="en-US" dirty="0"/>
              <a:t>most recent messages</a:t>
            </a:r>
          </a:p>
          <a:p>
            <a:pPr lvl="1"/>
            <a:r>
              <a:rPr lang="en-US" dirty="0"/>
              <a:t>10 service integrations</a:t>
            </a:r>
          </a:p>
          <a:p>
            <a:pPr lvl="1"/>
            <a:r>
              <a:rPr lang="en-US" dirty="0"/>
              <a:t>Free native apps for iOS, Android, Mac &amp; Windows Desktop</a:t>
            </a:r>
          </a:p>
          <a:p>
            <a:pPr lvl="1" fontAlgn="base"/>
            <a:endParaRPr lang="en-US" dirty="0"/>
          </a:p>
          <a:p>
            <a:endParaRPr lang="en-US" dirty="0"/>
          </a:p>
        </p:txBody>
      </p:sp>
      <p:pic>
        <p:nvPicPr>
          <p:cNvPr id="3" name="Picture 2"/>
          <p:cNvPicPr>
            <a:picLocks noChangeAspect="1"/>
          </p:cNvPicPr>
          <p:nvPr/>
        </p:nvPicPr>
        <p:blipFill>
          <a:blip r:embed="rId3"/>
          <a:stretch>
            <a:fillRect/>
          </a:stretch>
        </p:blipFill>
        <p:spPr>
          <a:xfrm>
            <a:off x="8896796" y="521114"/>
            <a:ext cx="2684950" cy="891662"/>
          </a:xfrm>
          <a:prstGeom prst="rect">
            <a:avLst/>
          </a:prstGeom>
        </p:spPr>
      </p:pic>
      <p:pic>
        <p:nvPicPr>
          <p:cNvPr id="7" name="Picture 6"/>
          <p:cNvPicPr>
            <a:picLocks noChangeAspect="1"/>
          </p:cNvPicPr>
          <p:nvPr/>
        </p:nvPicPr>
        <p:blipFill>
          <a:blip r:embed="rId4"/>
          <a:stretch>
            <a:fillRect/>
          </a:stretch>
        </p:blipFill>
        <p:spPr>
          <a:xfrm>
            <a:off x="6593790" y="2346956"/>
            <a:ext cx="5199102" cy="2926085"/>
          </a:xfrm>
          <a:prstGeom prst="rect">
            <a:avLst/>
          </a:prstGeom>
          <a:ln>
            <a:solidFill>
              <a:schemeClr val="bg1">
                <a:lumMod val="75000"/>
              </a:schemeClr>
            </a:solidFill>
          </a:ln>
        </p:spPr>
      </p:pic>
      <p:sp>
        <p:nvSpPr>
          <p:cNvPr id="9" name="TextBox 8">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81525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HipChat</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96</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dirty="0"/>
              <a:t>Group and private chat, file sharing, and integrations</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https://hipchat.com</a:t>
            </a:r>
            <a:r>
              <a:rPr lang="en-US" dirty="0" smtClean="0">
                <a:hlinkClick r:id="rId2"/>
              </a:rPr>
              <a:t>/</a:t>
            </a:r>
            <a:endParaRPr lang="en-US" dirty="0" smtClean="0"/>
          </a:p>
          <a:p>
            <a:r>
              <a:rPr lang="en-US" dirty="0"/>
              <a:t>Persistent, searchable, </a:t>
            </a:r>
            <a:r>
              <a:rPr lang="en-US" dirty="0" smtClean="0"/>
              <a:t>includes: </a:t>
            </a:r>
            <a:r>
              <a:rPr lang="en-US" dirty="0"/>
              <a:t>video calling, screen sharing, and the security your IT team </a:t>
            </a:r>
            <a:r>
              <a:rPr lang="en-US" dirty="0" smtClean="0"/>
              <a:t>craves.</a:t>
            </a:r>
            <a:endParaRPr lang="en-US" dirty="0"/>
          </a:p>
          <a:p>
            <a:pPr fontAlgn="base"/>
            <a:r>
              <a:rPr lang="en-US" b="1" dirty="0"/>
              <a:t>Run it on </a:t>
            </a:r>
            <a:r>
              <a:rPr lang="en-US" b="1" dirty="0" smtClean="0"/>
              <a:t>everything – </a:t>
            </a:r>
            <a:r>
              <a:rPr lang="en-US" dirty="0" smtClean="0"/>
              <a:t>Your </a:t>
            </a:r>
            <a:r>
              <a:rPr lang="en-US" dirty="0"/>
              <a:t>team will never miss an important message with apps available on Mac, Windows, iOS, Android, and </a:t>
            </a:r>
            <a:r>
              <a:rPr lang="en-US" dirty="0" smtClean="0"/>
              <a:t>Linux. Also web app.</a:t>
            </a:r>
            <a:endParaRPr lang="en-US" dirty="0"/>
          </a:p>
          <a:p>
            <a:pPr fontAlgn="base"/>
            <a:r>
              <a:rPr lang="en-US" b="1" dirty="0"/>
              <a:t>Serious </a:t>
            </a:r>
            <a:r>
              <a:rPr lang="en-US" b="1" dirty="0" smtClean="0"/>
              <a:t>integrations – </a:t>
            </a:r>
            <a:r>
              <a:rPr lang="en-US" dirty="0" smtClean="0"/>
              <a:t>HipChat </a:t>
            </a:r>
            <a:r>
              <a:rPr lang="en-US" dirty="0"/>
              <a:t>integrates with the services your team uses everyday. Get notifications and stay up-to-date with services like JIRA, </a:t>
            </a:r>
            <a:r>
              <a:rPr lang="en-US" dirty="0" err="1"/>
              <a:t>Bitbucket</a:t>
            </a:r>
            <a:r>
              <a:rPr lang="en-US" dirty="0"/>
              <a:t>, GitHub, Asana, Google Hangouts, </a:t>
            </a:r>
            <a:r>
              <a:rPr lang="en-US" dirty="0" err="1"/>
              <a:t>Zendesk</a:t>
            </a:r>
            <a:r>
              <a:rPr lang="en-US" dirty="0" smtClean="0"/>
              <a:t>, </a:t>
            </a:r>
            <a:r>
              <a:rPr lang="en-US" dirty="0" smtClean="0">
                <a:hlinkClick r:id="rId3"/>
              </a:rPr>
              <a:t>150</a:t>
            </a:r>
            <a:r>
              <a:rPr lang="en-US" dirty="0">
                <a:hlinkClick r:id="rId3"/>
              </a:rPr>
              <a:t>+ more</a:t>
            </a:r>
            <a:endParaRPr lang="en-US" dirty="0"/>
          </a:p>
          <a:p>
            <a:pPr fontAlgn="base"/>
            <a:r>
              <a:rPr lang="en-US" dirty="0" smtClean="0"/>
              <a:t>Free version includes (unlimited users/integrations):</a:t>
            </a:r>
          </a:p>
          <a:p>
            <a:pPr lvl="1" fontAlgn="base"/>
            <a:r>
              <a:rPr lang="en-US" dirty="0"/>
              <a:t>Group chat</a:t>
            </a:r>
          </a:p>
          <a:p>
            <a:pPr lvl="1" fontAlgn="base"/>
            <a:r>
              <a:rPr lang="en-US" dirty="0"/>
              <a:t>Instant messaging</a:t>
            </a:r>
          </a:p>
          <a:p>
            <a:pPr lvl="1" fontAlgn="base"/>
            <a:r>
              <a:rPr lang="en-US" dirty="0"/>
              <a:t>File sharing</a:t>
            </a:r>
          </a:p>
          <a:p>
            <a:pPr lvl="1" fontAlgn="base"/>
            <a:endParaRPr lang="en-US" dirty="0"/>
          </a:p>
          <a:p>
            <a:endParaRPr lang="en-US" dirty="0"/>
          </a:p>
        </p:txBody>
      </p:sp>
      <p:pic>
        <p:nvPicPr>
          <p:cNvPr id="3" name="Picture 2"/>
          <p:cNvPicPr>
            <a:picLocks noChangeAspect="1"/>
          </p:cNvPicPr>
          <p:nvPr/>
        </p:nvPicPr>
        <p:blipFill>
          <a:blip r:embed="rId4"/>
          <a:stretch>
            <a:fillRect/>
          </a:stretch>
        </p:blipFill>
        <p:spPr>
          <a:xfrm>
            <a:off x="9264352" y="521208"/>
            <a:ext cx="2458938" cy="794032"/>
          </a:xfrm>
          <a:prstGeom prst="rect">
            <a:avLst/>
          </a:prstGeom>
        </p:spPr>
      </p:pic>
      <p:pic>
        <p:nvPicPr>
          <p:cNvPr id="7" name="Picture 6"/>
          <p:cNvPicPr>
            <a:picLocks noChangeAspect="1"/>
          </p:cNvPicPr>
          <p:nvPr/>
        </p:nvPicPr>
        <p:blipFill>
          <a:blip r:embed="rId5"/>
          <a:stretch>
            <a:fillRect/>
          </a:stretch>
        </p:blipFill>
        <p:spPr>
          <a:xfrm>
            <a:off x="6691220" y="2060848"/>
            <a:ext cx="5028072" cy="3096344"/>
          </a:xfrm>
          <a:prstGeom prst="rect">
            <a:avLst/>
          </a:prstGeom>
          <a:ln>
            <a:solidFill>
              <a:schemeClr val="bg1">
                <a:lumMod val="75000"/>
              </a:schemeClr>
            </a:solidFill>
          </a:ln>
        </p:spPr>
      </p:pic>
      <p:sp>
        <p:nvSpPr>
          <p:cNvPr id="10" name="Flowchart: Data 9"/>
          <p:cNvSpPr/>
          <p:nvPr/>
        </p:nvSpPr>
        <p:spPr bwMode="ltGray">
          <a:xfrm>
            <a:off x="8096672" y="6428655"/>
            <a:ext cx="2952328" cy="429345"/>
          </a:xfrm>
          <a:prstGeom prst="flowChartInputOutput">
            <a:avLst/>
          </a:prstGeom>
          <a:solidFill>
            <a:srgbClr val="333399"/>
          </a:solidFill>
          <a:ln w="19050">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smtClean="0"/>
              <a:t>Atlassian</a:t>
            </a:r>
          </a:p>
        </p:txBody>
      </p:sp>
      <p:sp>
        <p:nvSpPr>
          <p:cNvPr id="12" name="TextBox 11">
            <a:hlinkClick r:id="rId6"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6"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1425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Engineering Tools</a:t>
            </a:r>
            <a:endParaRPr lang="en-US" dirty="0"/>
          </a:p>
        </p:txBody>
      </p:sp>
      <p:sp>
        <p:nvSpPr>
          <p:cNvPr id="9" name="Slide Number Placeholder 8"/>
          <p:cNvSpPr>
            <a:spLocks noGrp="1"/>
          </p:cNvSpPr>
          <p:nvPr>
            <p:ph type="sldNum" sz="quarter" idx="2"/>
          </p:nvPr>
        </p:nvSpPr>
        <p:spPr/>
        <p:txBody>
          <a:bodyPr/>
          <a:lstStyle/>
          <a:p>
            <a:fld id="{B016F8AB-BCEA-4347-8BA6-BE776009BC89}" type="slidenum">
              <a:rPr lang="en-US" smtClean="0"/>
              <a:pPr/>
              <a:t>97</a:t>
            </a:fld>
            <a:endParaRPr lang="en-US"/>
          </a:p>
        </p:txBody>
      </p:sp>
      <p:sp>
        <p:nvSpPr>
          <p:cNvPr id="5" name="TextBox 4">
            <a:hlinkClick r:id="rId2"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2"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16149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Gatling</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98</a:t>
            </a:fld>
            <a:endParaRPr lang="en-US" dirty="0"/>
          </a:p>
        </p:txBody>
      </p:sp>
      <p:sp>
        <p:nvSpPr>
          <p:cNvPr id="2" name="Text Placeholder 1"/>
          <p:cNvSpPr>
            <a:spLocks noGrp="1"/>
          </p:cNvSpPr>
          <p:nvPr>
            <p:ph type="body" sz="quarter" idx="4294967295"/>
          </p:nvPr>
        </p:nvSpPr>
        <p:spPr>
          <a:xfrm>
            <a:off x="0" y="933450"/>
            <a:ext cx="10969625" cy="381000"/>
          </a:xfrm>
        </p:spPr>
        <p:txBody>
          <a:bodyPr/>
          <a:lstStyle/>
          <a:p>
            <a:r>
              <a:rPr lang="en-US" dirty="0" smtClean="0"/>
              <a:t>Arm yourself for performance</a:t>
            </a:r>
            <a:endParaRPr lang="en-US" dirty="0"/>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http://gatling.io</a:t>
            </a:r>
            <a:r>
              <a:rPr lang="en-US" dirty="0" smtClean="0">
                <a:hlinkClick r:id="rId2"/>
              </a:rPr>
              <a:t>/</a:t>
            </a:r>
            <a:endParaRPr lang="en-US" dirty="0" smtClean="0"/>
          </a:p>
          <a:p>
            <a:r>
              <a:rPr lang="en-US" dirty="0"/>
              <a:t>Open Source, load-testing </a:t>
            </a:r>
            <a:r>
              <a:rPr lang="en-US" dirty="0" smtClean="0"/>
              <a:t>framework based on Scala, </a:t>
            </a:r>
            <a:r>
              <a:rPr lang="en-US" dirty="0" err="1" smtClean="0"/>
              <a:t>Akka</a:t>
            </a:r>
            <a:r>
              <a:rPr lang="en-US" dirty="0" smtClean="0"/>
              <a:t> and </a:t>
            </a:r>
            <a:r>
              <a:rPr lang="en-US" dirty="0" err="1" smtClean="0"/>
              <a:t>Netty</a:t>
            </a:r>
            <a:endParaRPr lang="en-US" dirty="0"/>
          </a:p>
          <a:p>
            <a:r>
              <a:rPr lang="en-US" dirty="0" smtClean="0"/>
              <a:t>High performance</a:t>
            </a:r>
          </a:p>
          <a:p>
            <a:r>
              <a:rPr lang="en-US" dirty="0" smtClean="0"/>
              <a:t>Ready to present HTML reports</a:t>
            </a:r>
            <a:endParaRPr lang="en-US" dirty="0"/>
          </a:p>
          <a:p>
            <a:pPr fontAlgn="base"/>
            <a:r>
              <a:rPr lang="en-US" dirty="0" smtClean="0"/>
              <a:t>Scenario </a:t>
            </a:r>
            <a:r>
              <a:rPr lang="en-US" dirty="0"/>
              <a:t>recorder and developer-friendly </a:t>
            </a:r>
            <a:r>
              <a:rPr lang="en-US" dirty="0" smtClean="0"/>
              <a:t>DSL</a:t>
            </a:r>
          </a:p>
          <a:p>
            <a:pPr fontAlgn="base"/>
            <a:r>
              <a:rPr lang="en-US" dirty="0"/>
              <a:t>Write your scenarios with our scripting API or directly in </a:t>
            </a:r>
            <a:r>
              <a:rPr lang="en-US" dirty="0" smtClean="0"/>
              <a:t>Scala</a:t>
            </a:r>
          </a:p>
          <a:p>
            <a:pPr fontAlgn="base"/>
            <a:r>
              <a:rPr lang="en-US" dirty="0" smtClean="0"/>
              <a:t>Easy-to-read </a:t>
            </a:r>
            <a:r>
              <a:rPr lang="en-US" dirty="0"/>
              <a:t>and </a:t>
            </a:r>
            <a:r>
              <a:rPr lang="en-US" dirty="0" smtClean="0"/>
              <a:t>developer-friendly</a:t>
            </a:r>
          </a:p>
          <a:p>
            <a:pPr fontAlgn="base"/>
            <a:r>
              <a:rPr lang="en-US" dirty="0" smtClean="0"/>
              <a:t>Easier </a:t>
            </a:r>
            <a:r>
              <a:rPr lang="en-US" dirty="0"/>
              <a:t>maintainability</a:t>
            </a:r>
          </a:p>
          <a:p>
            <a:endParaRPr lang="en-US" dirty="0"/>
          </a:p>
        </p:txBody>
      </p:sp>
      <p:pic>
        <p:nvPicPr>
          <p:cNvPr id="3" name="Picture 2"/>
          <p:cNvPicPr>
            <a:picLocks noChangeAspect="1"/>
          </p:cNvPicPr>
          <p:nvPr/>
        </p:nvPicPr>
        <p:blipFill>
          <a:blip r:embed="rId3"/>
          <a:stretch>
            <a:fillRect/>
          </a:stretch>
        </p:blipFill>
        <p:spPr>
          <a:xfrm>
            <a:off x="10056439" y="496021"/>
            <a:ext cx="1578361" cy="1325517"/>
          </a:xfrm>
          <a:prstGeom prst="rect">
            <a:avLst/>
          </a:prstGeom>
        </p:spPr>
      </p:pic>
      <p:pic>
        <p:nvPicPr>
          <p:cNvPr id="9" name="Picture 8"/>
          <p:cNvPicPr>
            <a:picLocks noChangeAspect="1"/>
          </p:cNvPicPr>
          <p:nvPr/>
        </p:nvPicPr>
        <p:blipFill>
          <a:blip r:embed="rId4"/>
          <a:stretch>
            <a:fillRect/>
          </a:stretch>
        </p:blipFill>
        <p:spPr>
          <a:xfrm>
            <a:off x="7325360" y="1946713"/>
            <a:ext cx="4507452" cy="4290599"/>
          </a:xfrm>
          <a:prstGeom prst="rect">
            <a:avLst/>
          </a:prstGeom>
        </p:spPr>
      </p:pic>
      <p:sp>
        <p:nvSpPr>
          <p:cNvPr id="11" name="TextBox 10">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62539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err="1" smtClean="0"/>
              <a:t>Blazemeter</a:t>
            </a:r>
            <a:endParaRPr lang="en-US" dirty="0"/>
          </a:p>
        </p:txBody>
      </p:sp>
      <p:sp>
        <p:nvSpPr>
          <p:cNvPr id="5" name="Slide Number Placeholder 4"/>
          <p:cNvSpPr>
            <a:spLocks noGrp="1"/>
          </p:cNvSpPr>
          <p:nvPr>
            <p:ph type="sldNum" sz="quarter" idx="2"/>
          </p:nvPr>
        </p:nvSpPr>
        <p:spPr/>
        <p:txBody>
          <a:bodyPr/>
          <a:lstStyle/>
          <a:p>
            <a:fld id="{B016F8AB-BCEA-4347-8BA6-BE776009BC89}" type="slidenum">
              <a:rPr lang="en-US" smtClean="0"/>
              <a:pPr/>
              <a:t>99</a:t>
            </a:fld>
            <a:endParaRPr lang="en-US"/>
          </a:p>
        </p:txBody>
      </p:sp>
      <p:sp>
        <p:nvSpPr>
          <p:cNvPr id="2" name="Text Placeholder 1"/>
          <p:cNvSpPr>
            <a:spLocks noGrp="1"/>
          </p:cNvSpPr>
          <p:nvPr>
            <p:ph type="body" sz="quarter" idx="4294967295"/>
          </p:nvPr>
        </p:nvSpPr>
        <p:spPr>
          <a:xfrm>
            <a:off x="0" y="933450"/>
            <a:ext cx="10969625" cy="381000"/>
          </a:xfrm>
        </p:spPr>
        <p:txBody>
          <a:bodyPr/>
          <a:lstStyle/>
          <a:p>
            <a:pPr fontAlgn="base"/>
            <a:r>
              <a:rPr lang="en-US" dirty="0"/>
              <a:t>Performance Testing for the Continuous Delivery Era</a:t>
            </a:r>
          </a:p>
        </p:txBody>
      </p:sp>
      <p:sp>
        <p:nvSpPr>
          <p:cNvPr id="8" name="Content Placeholder 6"/>
          <p:cNvSpPr txBox="1">
            <a:spLocks/>
          </p:cNvSpPr>
          <p:nvPr/>
        </p:nvSpPr>
        <p:spPr>
          <a:xfrm>
            <a:off x="609600" y="1524000"/>
            <a:ext cx="5967240" cy="4571999"/>
          </a:xfrm>
          <a:prstGeom prst="rect">
            <a:avLst/>
          </a:prstGeom>
        </p:spPr>
        <p:txBody>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US" dirty="0">
                <a:hlinkClick r:id="rId2"/>
              </a:rPr>
              <a:t>https://www.blazemeter.com</a:t>
            </a:r>
            <a:r>
              <a:rPr lang="en-US" dirty="0" smtClean="0">
                <a:hlinkClick r:id="rId2"/>
              </a:rPr>
              <a:t>/</a:t>
            </a:r>
            <a:endParaRPr lang="en-US" dirty="0" smtClean="0"/>
          </a:p>
          <a:p>
            <a:r>
              <a:rPr lang="en-US" dirty="0" smtClean="0"/>
              <a:t>Run </a:t>
            </a:r>
            <a:r>
              <a:rPr lang="en-US" dirty="0"/>
              <a:t>and analyze JMeter and other open source-based load tests from anywhere in the </a:t>
            </a:r>
            <a:r>
              <a:rPr lang="en-US" dirty="0" smtClean="0"/>
              <a:t>world.</a:t>
            </a:r>
            <a:endParaRPr lang="en-US" dirty="0"/>
          </a:p>
          <a:p>
            <a:pPr fontAlgn="base"/>
            <a:r>
              <a:rPr lang="en-US" b="1" dirty="0"/>
              <a:t>Performance Testing as </a:t>
            </a:r>
            <a:r>
              <a:rPr lang="en-US" b="1" dirty="0" smtClean="0"/>
              <a:t>Code </a:t>
            </a:r>
            <a:r>
              <a:rPr lang="en-US" dirty="0" smtClean="0"/>
              <a:t>– Run </a:t>
            </a:r>
            <a:r>
              <a:rPr lang="en-US" dirty="0"/>
              <a:t>massively scalable, open source-based performance tests against all of your apps, from classic web and mobile to </a:t>
            </a:r>
            <a:r>
              <a:rPr lang="en-US" dirty="0" err="1"/>
              <a:t>microservices</a:t>
            </a:r>
            <a:r>
              <a:rPr lang="en-US" dirty="0"/>
              <a:t> and APIs, and validate performance at every software delivery stage.</a:t>
            </a:r>
          </a:p>
          <a:p>
            <a:pPr fontAlgn="base"/>
            <a:r>
              <a:rPr lang="en-US" b="1" dirty="0"/>
              <a:t>Open Source </a:t>
            </a:r>
            <a:r>
              <a:rPr lang="en-US" b="1" dirty="0" smtClean="0"/>
              <a:t>Compatible </a:t>
            </a:r>
            <a:r>
              <a:rPr lang="en-US" dirty="0" smtClean="0"/>
              <a:t>– Design </a:t>
            </a:r>
            <a:r>
              <a:rPr lang="en-US" dirty="0"/>
              <a:t>and execute load tests at massive scale using leading open source tools, such as: JMeter, Selenium, Gatling and Locust.</a:t>
            </a:r>
          </a:p>
          <a:p>
            <a:pPr fontAlgn="base"/>
            <a:r>
              <a:rPr lang="en-US" b="1" dirty="0"/>
              <a:t>Mobile Performance </a:t>
            </a:r>
            <a:r>
              <a:rPr lang="en-US" b="1" dirty="0" smtClean="0"/>
              <a:t>Testing </a:t>
            </a:r>
            <a:r>
              <a:rPr lang="en-US" dirty="0" smtClean="0"/>
              <a:t>– Record</a:t>
            </a:r>
            <a:r>
              <a:rPr lang="en-US" dirty="0"/>
              <a:t>, create and run realistic mobile tests on real devices and networks.</a:t>
            </a:r>
          </a:p>
          <a:p>
            <a:pPr fontAlgn="base"/>
            <a:r>
              <a:rPr lang="en-US" b="1" dirty="0"/>
              <a:t>Continuous Integration </a:t>
            </a:r>
            <a:r>
              <a:rPr lang="en-US" b="1" dirty="0" smtClean="0"/>
              <a:t>Testing </a:t>
            </a:r>
            <a:r>
              <a:rPr lang="en-US" dirty="0" smtClean="0"/>
              <a:t>– Automate </a:t>
            </a:r>
            <a:r>
              <a:rPr lang="en-US" dirty="0"/>
              <a:t>your testing throughout the development lifecycle</a:t>
            </a:r>
          </a:p>
          <a:p>
            <a:pPr fontAlgn="base"/>
            <a:endParaRPr lang="en-US" dirty="0"/>
          </a:p>
        </p:txBody>
      </p:sp>
      <p:pic>
        <p:nvPicPr>
          <p:cNvPr id="3" name="Picture 2"/>
          <p:cNvPicPr>
            <a:picLocks noChangeAspect="1"/>
          </p:cNvPicPr>
          <p:nvPr/>
        </p:nvPicPr>
        <p:blipFill>
          <a:blip r:embed="rId3"/>
          <a:stretch>
            <a:fillRect/>
          </a:stretch>
        </p:blipFill>
        <p:spPr>
          <a:xfrm>
            <a:off x="8047048" y="598339"/>
            <a:ext cx="3555511" cy="668697"/>
          </a:xfrm>
          <a:prstGeom prst="rect">
            <a:avLst/>
          </a:prstGeom>
        </p:spPr>
      </p:pic>
      <p:pic>
        <p:nvPicPr>
          <p:cNvPr id="4" name="Picture 3"/>
          <p:cNvPicPr>
            <a:picLocks noChangeAspect="1"/>
          </p:cNvPicPr>
          <p:nvPr/>
        </p:nvPicPr>
        <p:blipFill>
          <a:blip r:embed="rId4"/>
          <a:stretch>
            <a:fillRect/>
          </a:stretch>
        </p:blipFill>
        <p:spPr>
          <a:xfrm>
            <a:off x="7025093" y="2204864"/>
            <a:ext cx="4587224" cy="2948930"/>
          </a:xfrm>
          <a:prstGeom prst="rect">
            <a:avLst/>
          </a:prstGeom>
          <a:ln>
            <a:solidFill>
              <a:schemeClr val="bg1">
                <a:lumMod val="65000"/>
              </a:schemeClr>
            </a:solidFill>
          </a:ln>
        </p:spPr>
      </p:pic>
      <p:sp>
        <p:nvSpPr>
          <p:cNvPr id="10" name="TextBox 9">
            <a:hlinkClick r:id="rId5" action="ppaction://hlinksldjump" tooltip="DevOps Index"/>
          </p:cNvPr>
          <p:cNvSpPr txBox="1"/>
          <p:nvPr/>
        </p:nvSpPr>
        <p:spPr>
          <a:xfrm>
            <a:off x="10775639" y="116632"/>
            <a:ext cx="1080120" cy="216024"/>
          </a:xfrm>
          <a:prstGeom prst="rect">
            <a:avLst/>
          </a:prstGeom>
          <a:noFill/>
        </p:spPr>
        <p:txBody>
          <a:bodyPr wrap="none" lIns="0" tIns="0" rIns="0" bIns="0" rtlCol="0">
            <a:noAutofit/>
          </a:bodyPr>
          <a:lstStyle/>
          <a:p>
            <a:pPr>
              <a:lnSpc>
                <a:spcPct val="90000"/>
              </a:lnSpc>
            </a:pPr>
            <a:r>
              <a:rPr lang="en-US" sz="1400" dirty="0" smtClean="0">
                <a:solidFill>
                  <a:schemeClr val="bg2">
                    <a:lumMod val="75000"/>
                  </a:schemeClr>
                </a:solidFill>
                <a:hlinkClick r:id="rId5" action="ppaction://hlinksldjump"/>
              </a:rPr>
              <a:t>Back to Index</a:t>
            </a:r>
            <a:endParaRPr lang="en-US" sz="1400" dirty="0">
              <a:solidFill>
                <a:schemeClr val="bg2">
                  <a:lumMod val="75000"/>
                </a:schemeClr>
              </a:solidFill>
            </a:endParaRPr>
          </a:p>
        </p:txBody>
      </p:sp>
    </p:spTree>
    <p:extLst>
      <p:ext uri="{BB962C8B-B14F-4D97-AF65-F5344CB8AC3E}">
        <p14:creationId xmlns:p14="http://schemas.microsoft.com/office/powerpoint/2010/main" val="234582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Microfocus Template">
  <a:themeElements>
    <a:clrScheme name="Office Theme">
      <a:dk1>
        <a:srgbClr val="212E35"/>
      </a:dk1>
      <a:lt1>
        <a:srgbClr val="352014"/>
      </a:lt1>
      <a:dk2>
        <a:srgbClr val="A7A7A7"/>
      </a:dk2>
      <a:lt2>
        <a:srgbClr val="535353"/>
      </a:lt2>
      <a:accent1>
        <a:srgbClr val="C6179D"/>
      </a:accent1>
      <a:accent2>
        <a:srgbClr val="7425AD"/>
      </a:accent2>
      <a:accent3>
        <a:srgbClr val="231CA5"/>
      </a:accent3>
      <a:accent4>
        <a:srgbClr val="1668C1"/>
      </a:accent4>
      <a:accent5>
        <a:srgbClr val="29CEFE"/>
      </a:accent5>
      <a:accent6>
        <a:srgbClr val="2FD6C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212E35"/>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icrofocus Template.pptx" id="{BA183133-4200-4D6F-BE7A-FD8AF0A9CC9A}" vid="{0D661AE9-58C0-4A02-832B-B54A78AEBF48}"/>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35|123|117">
      <a:srgbClr val="877B75"/>
    </a:custClr>
    <a:custClr name="135|135|135">
      <a:srgbClr val="878787"/>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E210CB6B28FD4CAA61B6D69DD9B89A" ma:contentTypeVersion="1" ma:contentTypeDescription="Create a new document." ma:contentTypeScope="" ma:versionID="b774096e522e1279dd7cfe54c280f515">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C2BFE4C-E477-4134-AAA5-DCCCE000791B}">
  <ds:schemaRefs>
    <ds:schemaRef ds:uri="http://schemas.microsoft.com/sharepoint/v3/contenttype/forms"/>
  </ds:schemaRefs>
</ds:datastoreItem>
</file>

<file path=customXml/itemProps2.xml><?xml version="1.0" encoding="utf-8"?>
<ds:datastoreItem xmlns:ds="http://schemas.openxmlformats.org/officeDocument/2006/customXml" ds:itemID="{AB3DE699-819E-449B-AC9F-882ACDC5C21F}">
  <ds:schemaRefs>
    <ds:schemaRef ds:uri="http://purl.org/dc/elements/1.1/"/>
    <ds:schemaRef ds:uri="http://schemas.microsoft.com/sharepoint/v3"/>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2057416-709C-40AB-BCCB-CB80BD9DC3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blank</Template>
  <TotalTime>21314</TotalTime>
  <Words>14242</Words>
  <Application>Microsoft Office PowerPoint</Application>
  <PresentationFormat>Widescreen</PresentationFormat>
  <Paragraphs>2070</Paragraphs>
  <Slides>154</Slides>
  <Notes>58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154</vt:i4>
      </vt:variant>
    </vt:vector>
  </HeadingPairs>
  <TitlesOfParts>
    <vt:vector size="163" baseType="lpstr">
      <vt:lpstr>Arial</vt:lpstr>
      <vt:lpstr>Batang</vt:lpstr>
      <vt:lpstr>Calibri</vt:lpstr>
      <vt:lpstr>Courier New</vt:lpstr>
      <vt:lpstr>Helvetica</vt:lpstr>
      <vt:lpstr>HP Simplified</vt:lpstr>
      <vt:lpstr>Kozuka Mincho Pr6N L</vt:lpstr>
      <vt:lpstr>Wingdings</vt:lpstr>
      <vt:lpstr>Microfocus Template</vt:lpstr>
      <vt:lpstr>DevOps and Open Source Tools –  Unravelled </vt:lpstr>
      <vt:lpstr>Categories</vt:lpstr>
      <vt:lpstr>DevOps Index (1 of 3)</vt:lpstr>
      <vt:lpstr>DevOps Index (2 of 3)</vt:lpstr>
      <vt:lpstr>DevOps Index (3 of 3)</vt:lpstr>
      <vt:lpstr>Company Product or Tool Name</vt:lpstr>
      <vt:lpstr>What is Open Source?</vt:lpstr>
      <vt:lpstr>What is Open Source?</vt:lpstr>
      <vt:lpstr>Pros and cons of Open Source</vt:lpstr>
      <vt:lpstr>DevOps and Open Source</vt:lpstr>
      <vt:lpstr>Open Source – Perspective (Antonio Neri) </vt:lpstr>
      <vt:lpstr>Open Source – Perspective (Antonio Neri) </vt:lpstr>
      <vt:lpstr>What is Continuous Integration -  Continuous Delivery and DevOps?</vt:lpstr>
      <vt:lpstr>Continuous Integration - The Evolution</vt:lpstr>
      <vt:lpstr>What is Continuous Integration?</vt:lpstr>
      <vt:lpstr>When DevOps works well…</vt:lpstr>
      <vt:lpstr>Continuous Integration / Continuous Delivery</vt:lpstr>
      <vt:lpstr>Typical Product Mappings</vt:lpstr>
      <vt:lpstr>AGM/ALM Octane</vt:lpstr>
      <vt:lpstr>Source Code Management Tools (SCM)</vt:lpstr>
      <vt:lpstr>SCM Tools</vt:lpstr>
      <vt:lpstr>Concurrent Versions System (CVS) </vt:lpstr>
      <vt:lpstr>Subversion (SVN)</vt:lpstr>
      <vt:lpstr>Git</vt:lpstr>
      <vt:lpstr>GitHub</vt:lpstr>
      <vt:lpstr>BitBucket / Stash Server</vt:lpstr>
      <vt:lpstr>Mercurial</vt:lpstr>
      <vt:lpstr>TFS</vt:lpstr>
      <vt:lpstr>Perforce (P4)</vt:lpstr>
      <vt:lpstr>Seapine</vt:lpstr>
      <vt:lpstr>ClearCase</vt:lpstr>
      <vt:lpstr>Code and Infrastructure Build Tools</vt:lpstr>
      <vt:lpstr>Code Build Tools</vt:lpstr>
      <vt:lpstr>The Make Utility</vt:lpstr>
      <vt:lpstr>Ant</vt:lpstr>
      <vt:lpstr>Maven</vt:lpstr>
      <vt:lpstr>Gradle</vt:lpstr>
      <vt:lpstr>SaltStack</vt:lpstr>
      <vt:lpstr>Chef</vt:lpstr>
      <vt:lpstr>Puppet</vt:lpstr>
      <vt:lpstr>Team Foundation Build</vt:lpstr>
      <vt:lpstr>Continuous Integration (CI) and  Continuous Delivery (CD) Tools</vt:lpstr>
      <vt:lpstr>Jenkins / Hudson</vt:lpstr>
      <vt:lpstr>CloudBees</vt:lpstr>
      <vt:lpstr>Bamboo</vt:lpstr>
      <vt:lpstr>Team City</vt:lpstr>
      <vt:lpstr>CruiseControl</vt:lpstr>
      <vt:lpstr>Electric Cloud</vt:lpstr>
      <vt:lpstr>Go</vt:lpstr>
      <vt:lpstr>HPE Codar</vt:lpstr>
      <vt:lpstr>CA Release Automation (Nolio)</vt:lpstr>
      <vt:lpstr>Snap</vt:lpstr>
      <vt:lpstr>Integrated Development Environments (IDE’s)</vt:lpstr>
      <vt:lpstr>Eclipse</vt:lpstr>
      <vt:lpstr>Visual Studio</vt:lpstr>
      <vt:lpstr>IntelliJ IDEA</vt:lpstr>
      <vt:lpstr>WebStorm</vt:lpstr>
      <vt:lpstr>NetBeans</vt:lpstr>
      <vt:lpstr>Mylyn</vt:lpstr>
      <vt:lpstr>Behavior Driven Development (BDD) Tools</vt:lpstr>
      <vt:lpstr>Cucumber</vt:lpstr>
      <vt:lpstr>Gherkin</vt:lpstr>
      <vt:lpstr>SpecFlow</vt:lpstr>
      <vt:lpstr>JBehave / NBehave</vt:lpstr>
      <vt:lpstr>Behat</vt:lpstr>
      <vt:lpstr>Test Management Tools</vt:lpstr>
      <vt:lpstr>JUnit</vt:lpstr>
      <vt:lpstr>NUnit</vt:lpstr>
      <vt:lpstr>TestNG</vt:lpstr>
      <vt:lpstr>Selenium</vt:lpstr>
      <vt:lpstr>Zephyr</vt:lpstr>
      <vt:lpstr>Applitools</vt:lpstr>
      <vt:lpstr>SmartBear</vt:lpstr>
      <vt:lpstr>BrowserStack</vt:lpstr>
      <vt:lpstr>Sauce Labs</vt:lpstr>
      <vt:lpstr>Tosca (Tricentis)</vt:lpstr>
      <vt:lpstr>Gauge</vt:lpstr>
      <vt:lpstr>FitNesse</vt:lpstr>
      <vt:lpstr>HPE ALM Octane</vt:lpstr>
      <vt:lpstr>Mobile App Environments</vt:lpstr>
      <vt:lpstr>HPE Mobile Center</vt:lpstr>
      <vt:lpstr>Appium</vt:lpstr>
      <vt:lpstr>Appium</vt:lpstr>
      <vt:lpstr>Android Studio</vt:lpstr>
      <vt:lpstr>Xcode</vt:lpstr>
      <vt:lpstr>Experitest</vt:lpstr>
      <vt:lpstr>Genymotion</vt:lpstr>
      <vt:lpstr>Keynote by Dynatrace</vt:lpstr>
      <vt:lpstr>Issue Tracking Tools </vt:lpstr>
      <vt:lpstr>Atlassian Products</vt:lpstr>
      <vt:lpstr>Jira</vt:lpstr>
      <vt:lpstr>BugZilla</vt:lpstr>
      <vt:lpstr>YouTrack</vt:lpstr>
      <vt:lpstr>ChatOps</vt:lpstr>
      <vt:lpstr>Slack</vt:lpstr>
      <vt:lpstr>HipChat</vt:lpstr>
      <vt:lpstr>Performance Engineering Tools</vt:lpstr>
      <vt:lpstr>Gatling</vt:lpstr>
      <vt:lpstr>Blazemeter</vt:lpstr>
      <vt:lpstr>HPE StormRunner Load</vt:lpstr>
      <vt:lpstr>HPE LoadRunner</vt:lpstr>
      <vt:lpstr>SOASTA</vt:lpstr>
      <vt:lpstr>JMeter</vt:lpstr>
      <vt:lpstr>The Grinder</vt:lpstr>
      <vt:lpstr>Security Tools</vt:lpstr>
      <vt:lpstr>HPE WebInspect</vt:lpstr>
      <vt:lpstr>HPE Fortify</vt:lpstr>
      <vt:lpstr>SecureAssist</vt:lpstr>
      <vt:lpstr>VeraCode</vt:lpstr>
      <vt:lpstr>CyberArk</vt:lpstr>
      <vt:lpstr>Agile Management</vt:lpstr>
      <vt:lpstr>HPE Agile Manager</vt:lpstr>
      <vt:lpstr>HPE ALM Octane</vt:lpstr>
      <vt:lpstr>CA Rally Dev (now CA Agile Management)</vt:lpstr>
      <vt:lpstr>VersionOne</vt:lpstr>
      <vt:lpstr>TeamForge</vt:lpstr>
      <vt:lpstr>Mingle</vt:lpstr>
      <vt:lpstr>Containerization Tools</vt:lpstr>
      <vt:lpstr>Docker</vt:lpstr>
      <vt:lpstr>Kubernetes</vt:lpstr>
      <vt:lpstr>Apache Mesos</vt:lpstr>
      <vt:lpstr>Amazon EC2 Container Service (ECS)</vt:lpstr>
      <vt:lpstr>Google Container Engine</vt:lpstr>
      <vt:lpstr>Azure Container Service</vt:lpstr>
      <vt:lpstr>Monitoring Tools</vt:lpstr>
      <vt:lpstr>HPE SiteScope</vt:lpstr>
      <vt:lpstr>HPE AppPulse Mobile</vt:lpstr>
      <vt:lpstr>Dynatrace</vt:lpstr>
      <vt:lpstr>Service Now</vt:lpstr>
      <vt:lpstr>New Relic</vt:lpstr>
      <vt:lpstr>Nagios</vt:lpstr>
      <vt:lpstr>Loggly</vt:lpstr>
      <vt:lpstr>Sumo Logic</vt:lpstr>
      <vt:lpstr>Splunk &gt;</vt:lpstr>
      <vt:lpstr>Code Metrics Tools</vt:lpstr>
      <vt:lpstr>Cobertura</vt:lpstr>
      <vt:lpstr>sonarQube</vt:lpstr>
      <vt:lpstr>JaCoCo</vt:lpstr>
      <vt:lpstr>Virtualization Tools</vt:lpstr>
      <vt:lpstr>HPE Service Virtualization</vt:lpstr>
      <vt:lpstr>CA Service Virtualization (formerly Lisa)</vt:lpstr>
      <vt:lpstr>Parasoft Virtualize</vt:lpstr>
      <vt:lpstr>IBM Service Virtualization (formerly GreenHat)</vt:lpstr>
      <vt:lpstr>Other Tools and Technologies </vt:lpstr>
      <vt:lpstr>Swagger</vt:lpstr>
      <vt:lpstr>Ansible</vt:lpstr>
      <vt:lpstr>Hubot</vt:lpstr>
      <vt:lpstr>IFTTT</vt:lpstr>
      <vt:lpstr>YAML</vt:lpstr>
      <vt:lpstr>Kibana - Elastic</vt:lpstr>
      <vt:lpstr>Angular JS</vt:lpstr>
      <vt:lpstr>Nexus (Sonatype)</vt:lpstr>
      <vt:lpstr>Xebia Labs</vt:lpstr>
      <vt:lpstr>Thank you!</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Primer</dc:title>
  <dc:creator>Ying Lei</dc:creator>
  <cp:lastModifiedBy>Mark Steffensen</cp:lastModifiedBy>
  <cp:revision>873</cp:revision>
  <cp:lastPrinted>2016-04-29T21:06:09Z</cp:lastPrinted>
  <dcterms:created xsi:type="dcterms:W3CDTF">2015-11-11T05:59:55Z</dcterms:created>
  <dcterms:modified xsi:type="dcterms:W3CDTF">2020-03-10T11:34:34Z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0x01010024E210CB6B28FD4CAA61B6D69DD9B89A</vt:lpwstr>
  </property>
</Properties>
</file>